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9"/>
  </p:notesMasterIdLst>
  <p:handoutMasterIdLst>
    <p:handoutMasterId r:id="rId30"/>
  </p:handoutMasterIdLst>
  <p:sldIdLst>
    <p:sldId id="278" r:id="rId5"/>
    <p:sldId id="279" r:id="rId6"/>
    <p:sldId id="256" r:id="rId7"/>
    <p:sldId id="302" r:id="rId8"/>
    <p:sldId id="299" r:id="rId9"/>
    <p:sldId id="280" r:id="rId10"/>
    <p:sldId id="286" r:id="rId11"/>
    <p:sldId id="267" r:id="rId12"/>
    <p:sldId id="260" r:id="rId13"/>
    <p:sldId id="296" r:id="rId14"/>
    <p:sldId id="295" r:id="rId15"/>
    <p:sldId id="300" r:id="rId16"/>
    <p:sldId id="301" r:id="rId17"/>
    <p:sldId id="297" r:id="rId18"/>
    <p:sldId id="282" r:id="rId19"/>
    <p:sldId id="283" r:id="rId20"/>
    <p:sldId id="298" r:id="rId21"/>
    <p:sldId id="263" r:id="rId22"/>
    <p:sldId id="288" r:id="rId23"/>
    <p:sldId id="290" r:id="rId24"/>
    <p:sldId id="265" r:id="rId25"/>
    <p:sldId id="304" r:id="rId26"/>
    <p:sldId id="284" r:id="rId27"/>
    <p:sldId id="289" r:id="rId28"/>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5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F1E3C8-F45D-4F8E-A834-9E13A2667CD6}" v="2" dt="2020-06-03T03:00:44.350"/>
  </p1510:revLst>
</p1510:revInfo>
</file>

<file path=ppt/tableStyles.xml><?xml version="1.0" encoding="utf-8"?>
<a:tblStyleLst xmlns:a="http://schemas.openxmlformats.org/drawingml/2006/main" def="{5C22544A-7EE6-4342-B048-85BDC9FD1C3A}">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49" autoAdjust="0"/>
    <p:restoredTop sz="77120" autoAdjust="0"/>
  </p:normalViewPr>
  <p:slideViewPr>
    <p:cSldViewPr snapToGrid="0" showGuides="1">
      <p:cViewPr varScale="1">
        <p:scale>
          <a:sx n="108" d="100"/>
          <a:sy n="108" d="100"/>
        </p:scale>
        <p:origin x="876" y="64"/>
      </p:cViewPr>
      <p:guideLst>
        <p:guide orient="horz" pos="3120"/>
        <p:guide pos="2160"/>
      </p:guideLst>
    </p:cSldViewPr>
  </p:slideViewPr>
  <p:outlineViewPr>
    <p:cViewPr>
      <p:scale>
        <a:sx n="33" d="100"/>
        <a:sy n="33" d="100"/>
      </p:scale>
      <p:origin x="0" y="-4974"/>
    </p:cViewPr>
  </p:outlineViewPr>
  <p:notesTextViewPr>
    <p:cViewPr>
      <p:scale>
        <a:sx n="1" d="1"/>
        <a:sy n="1" d="1"/>
      </p:scale>
      <p:origin x="0" y="0"/>
    </p:cViewPr>
  </p:notesTextViewPr>
  <p:sorterViewPr>
    <p:cViewPr>
      <p:scale>
        <a:sx n="75" d="100"/>
        <a:sy n="75" d="100"/>
      </p:scale>
      <p:origin x="0" y="-930"/>
    </p:cViewPr>
  </p:sorter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A6F4D10-712A-41D0-B2A9-2CE576212182}"/>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AF36E9EA-21A9-4F57-8147-F351E11CF29B}"/>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2ECB736-170F-42FF-AB20-E0192F07F8B7}"/>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F08296B8-3E8B-46B9-9105-1AC5F522CA3A}" type="slidenum">
              <a:rPr kumimoji="1" lang="ja-JP" altLang="en-US" smtClean="0"/>
              <a:t>‹#›</a:t>
            </a:fld>
            <a:endParaRPr kumimoji="1" lang="ja-JP" altLang="en-US"/>
          </a:p>
        </p:txBody>
      </p:sp>
    </p:spTree>
    <p:extLst>
      <p:ext uri="{BB962C8B-B14F-4D97-AF65-F5344CB8AC3E}">
        <p14:creationId xmlns:p14="http://schemas.microsoft.com/office/powerpoint/2010/main" val="915474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4000E0F-1021-40E1-9A81-FF7117501F0E}" type="datetimeFigureOut">
              <a:rPr kumimoji="1" lang="ja-JP" altLang="en-US" smtClean="0"/>
              <a:t>2020/6/3</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26210C6-979A-41DE-8DFB-4A8DB2D69979}" type="slidenum">
              <a:rPr kumimoji="1" lang="ja-JP" altLang="en-US" smtClean="0"/>
              <a:t>‹#›</a:t>
            </a:fld>
            <a:endParaRPr kumimoji="1" lang="ja-JP" altLang="en-US"/>
          </a:p>
        </p:txBody>
      </p:sp>
    </p:spTree>
    <p:extLst>
      <p:ext uri="{BB962C8B-B14F-4D97-AF65-F5344CB8AC3E}">
        <p14:creationId xmlns:p14="http://schemas.microsoft.com/office/powerpoint/2010/main" val="38396040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26210C6-979A-41DE-8DFB-4A8DB2D69979}" type="slidenum">
              <a:rPr kumimoji="1" lang="ja-JP" altLang="en-US" smtClean="0"/>
              <a:t>13</a:t>
            </a:fld>
            <a:endParaRPr kumimoji="1" lang="ja-JP" altLang="en-US"/>
          </a:p>
        </p:txBody>
      </p:sp>
    </p:spTree>
    <p:extLst>
      <p:ext uri="{BB962C8B-B14F-4D97-AF65-F5344CB8AC3E}">
        <p14:creationId xmlns:p14="http://schemas.microsoft.com/office/powerpoint/2010/main" val="1596265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210C6-979A-41DE-8DFB-4A8DB2D69979}" type="slidenum">
              <a:rPr kumimoji="1" lang="ja-JP" altLang="en-US" smtClean="0"/>
              <a:t>23</a:t>
            </a:fld>
            <a:endParaRPr kumimoji="1" lang="ja-JP" altLang="en-US"/>
          </a:p>
        </p:txBody>
      </p:sp>
    </p:spTree>
    <p:extLst>
      <p:ext uri="{BB962C8B-B14F-4D97-AF65-F5344CB8AC3E}">
        <p14:creationId xmlns:p14="http://schemas.microsoft.com/office/powerpoint/2010/main" val="175579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IES_v1">
    <p:spTree>
      <p:nvGrpSpPr>
        <p:cNvPr id="1" name=""/>
        <p:cNvGrpSpPr/>
        <p:nvPr/>
      </p:nvGrpSpPr>
      <p:grpSpPr>
        <a:xfrm>
          <a:off x="0" y="0"/>
          <a:ext cx="0" cy="0"/>
          <a:chOff x="0" y="0"/>
          <a:chExt cx="0" cy="0"/>
        </a:xfrm>
      </p:grpSpPr>
      <p:sp>
        <p:nvSpPr>
          <p:cNvPr id="2" name="タイトル 1"/>
          <p:cNvSpPr>
            <a:spLocks noGrp="1"/>
          </p:cNvSpPr>
          <p:nvPr>
            <p:ph type="title"/>
          </p:nvPr>
        </p:nvSpPr>
        <p:spPr>
          <a:xfrm>
            <a:off x="130343" y="527405"/>
            <a:ext cx="6584781" cy="668935"/>
          </a:xfrm>
        </p:spPr>
        <p:txBody>
          <a:bodyPr>
            <a:normAutofit/>
          </a:bodyPr>
          <a:lstStyle>
            <a:lvl1pPr>
              <a:defRPr sz="2000" b="1">
                <a:solidFill>
                  <a:srgbClr val="0070C0"/>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6" name="正方形/長方形 5">
            <a:extLst>
              <a:ext uri="{FF2B5EF4-FFF2-40B4-BE49-F238E27FC236}">
                <a16:creationId xmlns:a16="http://schemas.microsoft.com/office/drawing/2014/main" id="{281C31DE-2852-4E89-BCC7-2F0FCBE8D691}"/>
              </a:ext>
            </a:extLst>
          </p:cNvPr>
          <p:cNvSpPr/>
          <p:nvPr userDrawn="1"/>
        </p:nvSpPr>
        <p:spPr>
          <a:xfrm>
            <a:off x="0" y="0"/>
            <a:ext cx="6858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4669E64A-B805-477B-8163-3F8E2AD799E1}"/>
              </a:ext>
            </a:extLst>
          </p:cNvPr>
          <p:cNvSpPr/>
          <p:nvPr userDrawn="1"/>
        </p:nvSpPr>
        <p:spPr>
          <a:xfrm>
            <a:off x="0" y="129430"/>
            <a:ext cx="6858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015F3893-9B9D-4DB7-8F6F-9C43C42A0309}"/>
              </a:ext>
            </a:extLst>
          </p:cNvPr>
          <p:cNvSpPr txBox="1"/>
          <p:nvPr userDrawn="1"/>
        </p:nvSpPr>
        <p:spPr>
          <a:xfrm>
            <a:off x="130343" y="256647"/>
            <a:ext cx="6727658" cy="243656"/>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9" name="日付プレースホルダー 8"/>
          <p:cNvSpPr>
            <a:spLocks noGrp="1"/>
          </p:cNvSpPr>
          <p:nvPr>
            <p:ph type="dt" sz="half" idx="10"/>
          </p:nvPr>
        </p:nvSpPr>
        <p:spPr/>
        <p:txBody>
          <a:bodyPr/>
          <a:lstStyle/>
          <a:p>
            <a:fld id="{1EE55486-AE04-4093-9BD6-BD7AF0726F84}" type="datetime1">
              <a:rPr kumimoji="1" lang="ja-JP" altLang="en-US" smtClean="0"/>
              <a:t>2020/6/3</a:t>
            </a:fld>
            <a:endParaRPr kumimoji="1" lang="ja-JP" altLang="en-US"/>
          </a:p>
        </p:txBody>
      </p:sp>
      <p:sp>
        <p:nvSpPr>
          <p:cNvPr id="10" name="フッター プレースホルダー 9"/>
          <p:cNvSpPr>
            <a:spLocks noGrp="1"/>
          </p:cNvSpPr>
          <p:nvPr>
            <p:ph type="ftr" sz="quarter" idx="11"/>
          </p:nvPr>
        </p:nvSpPr>
        <p:spPr/>
        <p:txBody>
          <a:bodyPr/>
          <a:lstStyle/>
          <a:p>
            <a:endParaRPr kumimoji="1" lang="ja-JP" altLang="en-US"/>
          </a:p>
        </p:txBody>
      </p:sp>
      <p:sp>
        <p:nvSpPr>
          <p:cNvPr id="11" name="スライド番号プレースホルダー 10"/>
          <p:cNvSpPr>
            <a:spLocks noGrp="1"/>
          </p:cNvSpPr>
          <p:nvPr>
            <p:ph type="sldNum" sz="quarter" idx="12"/>
          </p:nvPr>
        </p:nvSpPr>
        <p:spPr>
          <a:xfrm>
            <a:off x="5314950" y="9366567"/>
            <a:ext cx="1543050" cy="527403"/>
          </a:xfrm>
        </p:spPr>
        <p:txBody>
          <a:bodyPr anchor="b"/>
          <a:lstStyle>
            <a:lvl1pPr>
              <a:defRPr sz="1000" b="1">
                <a:latin typeface="Meiryo UI" panose="020B0604030504040204" pitchFamily="50" charset="-128"/>
                <a:ea typeface="Meiryo UI" panose="020B0604030504040204" pitchFamily="50" charset="-128"/>
              </a:defRPr>
            </a:lvl1pPr>
          </a:lstStyle>
          <a:p>
            <a:fld id="{D3EADD70-6573-4510-9E53-33F62901F3A0}" type="slidenum">
              <a:rPr lang="ja-JP" altLang="en-US" smtClean="0"/>
              <a:pPr/>
              <a:t>‹#›</a:t>
            </a:fld>
            <a:endParaRPr lang="ja-JP" altLang="en-US"/>
          </a:p>
        </p:txBody>
      </p:sp>
      <p:sp>
        <p:nvSpPr>
          <p:cNvPr id="13" name="コンテンツ プレースホルダー 12"/>
          <p:cNvSpPr>
            <a:spLocks noGrp="1"/>
          </p:cNvSpPr>
          <p:nvPr>
            <p:ph sz="quarter" idx="13"/>
          </p:nvPr>
        </p:nvSpPr>
        <p:spPr>
          <a:xfrm>
            <a:off x="130175" y="1196975"/>
            <a:ext cx="6584950" cy="8378825"/>
          </a:xfrm>
        </p:spPr>
        <p:txBody>
          <a:bodyPr/>
          <a:lstStyle>
            <a:lvl1pPr marL="0" indent="0">
              <a:lnSpc>
                <a:spcPct val="100000"/>
              </a:lnSpc>
              <a:spcBef>
                <a:spcPts val="600"/>
              </a:spcBef>
              <a:buNone/>
              <a:defRPr sz="1400">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2609770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D0E6FA-E39C-4ADF-A0D3-82542AB381D2}" type="datetime1">
              <a:rPr kumimoji="1" lang="ja-JP" altLang="en-US" smtClean="0"/>
              <a:t>2020/6/3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EADD70-6573-4510-9E53-33F62901F3A0}" type="slidenum">
              <a:rPr kumimoji="1" lang="ja-JP" altLang="en-US" smtClean="0"/>
              <a:t>‹#›</a:t>
            </a:fld>
            <a:endParaRPr kumimoji="1" lang="ja-JP" altLang="en-US"/>
          </a:p>
        </p:txBody>
      </p:sp>
    </p:spTree>
    <p:extLst>
      <p:ext uri="{BB962C8B-B14F-4D97-AF65-F5344CB8AC3E}">
        <p14:creationId xmlns:p14="http://schemas.microsoft.com/office/powerpoint/2010/main" val="2715025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281BAC-63A5-481B-9627-36C9B37E1B71}" type="datetime1">
              <a:rPr kumimoji="1" lang="ja-JP" altLang="en-US" smtClean="0"/>
              <a:t>2020/6/3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EADD70-6573-4510-9E53-33F62901F3A0}" type="slidenum">
              <a:rPr kumimoji="1" lang="ja-JP" altLang="en-US" smtClean="0"/>
              <a:t>‹#›</a:t>
            </a:fld>
            <a:endParaRPr kumimoji="1" lang="ja-JP" altLang="en-US"/>
          </a:p>
        </p:txBody>
      </p:sp>
    </p:spTree>
    <p:extLst>
      <p:ext uri="{BB962C8B-B14F-4D97-AF65-F5344CB8AC3E}">
        <p14:creationId xmlns:p14="http://schemas.microsoft.com/office/powerpoint/2010/main" val="2350758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AAA72B-68C5-4EAA-8937-5671237827F8}" type="datetime1">
              <a:rPr kumimoji="1" lang="ja-JP" altLang="en-US" smtClean="0"/>
              <a:t>2020/6/3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EADD70-6573-4510-9E53-33F62901F3A0}" type="slidenum">
              <a:rPr kumimoji="1" lang="ja-JP" altLang="en-US" smtClean="0"/>
              <a:t>‹#›</a:t>
            </a:fld>
            <a:endParaRPr kumimoji="1" lang="ja-JP" altLang="en-US"/>
          </a:p>
        </p:txBody>
      </p:sp>
    </p:spTree>
    <p:extLst>
      <p:ext uri="{BB962C8B-B14F-4D97-AF65-F5344CB8AC3E}">
        <p14:creationId xmlns:p14="http://schemas.microsoft.com/office/powerpoint/2010/main" val="249989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E6156B1-9F91-4145-B5BC-BDACC3CBDE9D}" type="datetime1">
              <a:rPr kumimoji="1" lang="ja-JP" altLang="en-US" smtClean="0"/>
              <a:t>2020/6/3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EADD70-6573-4510-9E53-33F62901F3A0}" type="slidenum">
              <a:rPr kumimoji="1" lang="ja-JP" altLang="en-US" smtClean="0"/>
              <a:t>‹#›</a:t>
            </a:fld>
            <a:endParaRPr kumimoji="1" lang="ja-JP" altLang="en-US"/>
          </a:p>
        </p:txBody>
      </p:sp>
    </p:spTree>
    <p:extLst>
      <p:ext uri="{BB962C8B-B14F-4D97-AF65-F5344CB8AC3E}">
        <p14:creationId xmlns:p14="http://schemas.microsoft.com/office/powerpoint/2010/main" val="322981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55F5DA-14FA-44CA-973F-A6D3C6244B0D}" type="datetime1">
              <a:rPr kumimoji="1" lang="ja-JP" altLang="en-US" smtClean="0"/>
              <a:t>2020/6/3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EADD70-6573-4510-9E53-33F62901F3A0}" type="slidenum">
              <a:rPr kumimoji="1" lang="ja-JP" altLang="en-US" smtClean="0"/>
              <a:t>‹#›</a:t>
            </a:fld>
            <a:endParaRPr kumimoji="1" lang="ja-JP" altLang="en-US"/>
          </a:p>
        </p:txBody>
      </p:sp>
    </p:spTree>
    <p:extLst>
      <p:ext uri="{BB962C8B-B14F-4D97-AF65-F5344CB8AC3E}">
        <p14:creationId xmlns:p14="http://schemas.microsoft.com/office/powerpoint/2010/main" val="58004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834FE20-5D1C-4BB5-8D78-FBB9F36A580E}" type="datetime1">
              <a:rPr kumimoji="1" lang="ja-JP" altLang="en-US" smtClean="0"/>
              <a:t>2020/6/3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EADD70-6573-4510-9E53-33F62901F3A0}" type="slidenum">
              <a:rPr kumimoji="1" lang="ja-JP" altLang="en-US" smtClean="0"/>
              <a:t>‹#›</a:t>
            </a:fld>
            <a:endParaRPr kumimoji="1" lang="ja-JP" altLang="en-US"/>
          </a:p>
        </p:txBody>
      </p:sp>
    </p:spTree>
    <p:extLst>
      <p:ext uri="{BB962C8B-B14F-4D97-AF65-F5344CB8AC3E}">
        <p14:creationId xmlns:p14="http://schemas.microsoft.com/office/powerpoint/2010/main" val="22471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72F4657-61C2-4AF8-8864-323465180922}" type="datetime1">
              <a:rPr kumimoji="1" lang="ja-JP" altLang="en-US" smtClean="0"/>
              <a:t>2020/6/3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EADD70-6573-4510-9E53-33F62901F3A0}" type="slidenum">
              <a:rPr kumimoji="1" lang="ja-JP" altLang="en-US" smtClean="0"/>
              <a:t>‹#›</a:t>
            </a:fld>
            <a:endParaRPr kumimoji="1" lang="ja-JP" altLang="en-US"/>
          </a:p>
        </p:txBody>
      </p:sp>
    </p:spTree>
    <p:extLst>
      <p:ext uri="{BB962C8B-B14F-4D97-AF65-F5344CB8AC3E}">
        <p14:creationId xmlns:p14="http://schemas.microsoft.com/office/powerpoint/2010/main" val="169478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9E96043-9783-451E-8107-F3F243670D51}" type="datetime1">
              <a:rPr kumimoji="1" lang="ja-JP" altLang="en-US" smtClean="0"/>
              <a:t>2020/6/3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3EADD70-6573-4510-9E53-33F62901F3A0}" type="slidenum">
              <a:rPr kumimoji="1" lang="ja-JP" altLang="en-US" smtClean="0"/>
              <a:t>‹#›</a:t>
            </a:fld>
            <a:endParaRPr kumimoji="1" lang="ja-JP" altLang="en-US"/>
          </a:p>
        </p:txBody>
      </p:sp>
    </p:spTree>
    <p:extLst>
      <p:ext uri="{BB962C8B-B14F-4D97-AF65-F5344CB8AC3E}">
        <p14:creationId xmlns:p14="http://schemas.microsoft.com/office/powerpoint/2010/main" val="12003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C53D150-D307-4577-960F-29AD6C2E0EEE}" type="datetime1">
              <a:rPr kumimoji="1" lang="ja-JP" altLang="en-US" smtClean="0"/>
              <a:t>2020/6/3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3EADD70-6573-4510-9E53-33F62901F3A0}" type="slidenum">
              <a:rPr kumimoji="1" lang="ja-JP" altLang="en-US" smtClean="0"/>
              <a:t>‹#›</a:t>
            </a:fld>
            <a:endParaRPr kumimoji="1" lang="ja-JP" altLang="en-US"/>
          </a:p>
        </p:txBody>
      </p:sp>
    </p:spTree>
    <p:extLst>
      <p:ext uri="{BB962C8B-B14F-4D97-AF65-F5344CB8AC3E}">
        <p14:creationId xmlns:p14="http://schemas.microsoft.com/office/powerpoint/2010/main" val="256267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0013B-BA09-4BCA-8C44-71827B349C11}" type="datetime1">
              <a:rPr kumimoji="1" lang="ja-JP" altLang="en-US" smtClean="0"/>
              <a:t>2020/6/3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3EADD70-6573-4510-9E53-33F62901F3A0}" type="slidenum">
              <a:rPr kumimoji="1" lang="ja-JP" altLang="en-US" smtClean="0"/>
              <a:t>‹#›</a:t>
            </a:fld>
            <a:endParaRPr kumimoji="1" lang="ja-JP" altLang="en-US"/>
          </a:p>
        </p:txBody>
      </p:sp>
    </p:spTree>
    <p:extLst>
      <p:ext uri="{BB962C8B-B14F-4D97-AF65-F5344CB8AC3E}">
        <p14:creationId xmlns:p14="http://schemas.microsoft.com/office/powerpoint/2010/main" val="389362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A74BE99-C4A0-4B72-B770-4E96FB60248D}" type="datetime1">
              <a:rPr kumimoji="1" lang="ja-JP" altLang="en-US" smtClean="0"/>
              <a:t>2020/6/3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EADD70-6573-4510-9E53-33F62901F3A0}" type="slidenum">
              <a:rPr kumimoji="1" lang="ja-JP" altLang="en-US" smtClean="0"/>
              <a:t>‹#›</a:t>
            </a:fld>
            <a:endParaRPr kumimoji="1" lang="ja-JP" altLang="en-US"/>
          </a:p>
        </p:txBody>
      </p:sp>
    </p:spTree>
    <p:extLst>
      <p:ext uri="{BB962C8B-B14F-4D97-AF65-F5344CB8AC3E}">
        <p14:creationId xmlns:p14="http://schemas.microsoft.com/office/powerpoint/2010/main" val="426576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118D424-09EE-4830-B615-B3F98D1DEB0D}" type="datetime1">
              <a:rPr kumimoji="1" lang="ja-JP" altLang="en-US" smtClean="0"/>
              <a:t>2020/6/3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3EADD70-6573-4510-9E53-33F62901F3A0}" type="slidenum">
              <a:rPr kumimoji="1" lang="ja-JP" altLang="en-US" smtClean="0"/>
              <a:t>‹#›</a:t>
            </a:fld>
            <a:endParaRPr kumimoji="1" lang="ja-JP" altLang="en-US"/>
          </a:p>
        </p:txBody>
      </p:sp>
    </p:spTree>
    <p:extLst>
      <p:ext uri="{BB962C8B-B14F-4D97-AF65-F5344CB8AC3E}">
        <p14:creationId xmlns:p14="http://schemas.microsoft.com/office/powerpoint/2010/main" val="1344486528"/>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B884BD0B-3582-40B0-8C5D-45C7EE92FDBD}"/>
              </a:ext>
            </a:extLst>
          </p:cNvPr>
          <p:cNvSpPr/>
          <p:nvPr/>
        </p:nvSpPr>
        <p:spPr>
          <a:xfrm>
            <a:off x="0" y="0"/>
            <a:ext cx="6858000" cy="9906000"/>
          </a:xfrm>
          <a:prstGeom prst="rect">
            <a:avLst/>
          </a:prstGeom>
          <a:solidFill>
            <a:schemeClr val="accent4">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14350" y="1621191"/>
            <a:ext cx="5829300" cy="2734909"/>
          </a:xfrm>
        </p:spPr>
        <p:txBody>
          <a:bodyPr>
            <a:normAutofit/>
          </a:bodyPr>
          <a:lstStyle/>
          <a:p>
            <a:r>
              <a:rPr kumimoji="1" lang="ja-JP" altLang="en-US" sz="3200" b="1" dirty="0">
                <a:solidFill>
                  <a:srgbClr val="0070C0"/>
                </a:solidFill>
                <a:latin typeface="Meiryo UI" panose="020B0604030504040204" pitchFamily="50" charset="-128"/>
                <a:ea typeface="Meiryo UI" panose="020B0604030504040204" pitchFamily="50" charset="-128"/>
              </a:rPr>
              <a:t>地域の気候変動適応</a:t>
            </a:r>
            <a:br>
              <a:rPr kumimoji="1" lang="en-US" altLang="ja-JP" sz="3200" b="1" dirty="0">
                <a:solidFill>
                  <a:srgbClr val="0070C0"/>
                </a:solidFill>
                <a:latin typeface="Meiryo UI" panose="020B0604030504040204" pitchFamily="50" charset="-128"/>
                <a:ea typeface="Meiryo UI" panose="020B0604030504040204" pitchFamily="50" charset="-128"/>
              </a:rPr>
            </a:br>
            <a:r>
              <a:rPr kumimoji="1" lang="ja-JP" altLang="en-US" sz="3200" b="1" dirty="0">
                <a:solidFill>
                  <a:srgbClr val="0070C0"/>
                </a:solidFill>
                <a:latin typeface="Meiryo UI" panose="020B0604030504040204" pitchFamily="50" charset="-128"/>
                <a:ea typeface="Meiryo UI" panose="020B0604030504040204" pitchFamily="50" charset="-128"/>
              </a:rPr>
              <a:t>プレゼンテーション・ガイドブック</a:t>
            </a:r>
          </a:p>
        </p:txBody>
      </p:sp>
      <p:pic>
        <p:nvPicPr>
          <p:cNvPr id="1026" name="Picture 2" descr="気候変動適応情報プラットフォーム（A-PLAT）">
            <a:extLst>
              <a:ext uri="{FF2B5EF4-FFF2-40B4-BE49-F238E27FC236}">
                <a16:creationId xmlns:a16="http://schemas.microsoft.com/office/drawing/2014/main" id="{E618DAF1-2EC5-4FE4-856D-4560198942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8940" y="6934200"/>
            <a:ext cx="3660119" cy="634960"/>
          </a:xfrm>
          <a:prstGeom prst="rect">
            <a:avLst/>
          </a:prstGeom>
          <a:noFill/>
          <a:extLst>
            <a:ext uri="{909E8E84-426E-40DD-AFC4-6F175D3DCCD1}">
              <a14:hiddenFill xmlns:a14="http://schemas.microsoft.com/office/drawing/2010/main">
                <a:solidFill>
                  <a:srgbClr val="FFFFFF"/>
                </a:solidFill>
              </a14:hiddenFill>
            </a:ext>
          </a:extLst>
        </p:spPr>
      </p:pic>
      <p:sp>
        <p:nvSpPr>
          <p:cNvPr id="14" name="タイトル 1">
            <a:extLst>
              <a:ext uri="{FF2B5EF4-FFF2-40B4-BE49-F238E27FC236}">
                <a16:creationId xmlns:a16="http://schemas.microsoft.com/office/drawing/2014/main" id="{0D2EC7CF-5CCE-49FB-9EC4-85D5AA4A0882}"/>
              </a:ext>
            </a:extLst>
          </p:cNvPr>
          <p:cNvSpPr txBox="1">
            <a:spLocks/>
          </p:cNvSpPr>
          <p:nvPr/>
        </p:nvSpPr>
        <p:spPr>
          <a:xfrm>
            <a:off x="514350" y="2061689"/>
            <a:ext cx="5829300" cy="273490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endParaRPr lang="ja-JP" altLang="en-US" sz="20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0166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3EADD70-6573-4510-9E53-33F62901F3A0}" type="slidenum">
              <a:rPr lang="ja-JP" altLang="en-US" smtClean="0"/>
              <a:pPr/>
              <a:t>10</a:t>
            </a:fld>
            <a:endParaRPr lang="ja-JP" altLang="en-US"/>
          </a:p>
        </p:txBody>
      </p:sp>
      <p:sp>
        <p:nvSpPr>
          <p:cNvPr id="6" name="タイトル 1"/>
          <p:cNvSpPr>
            <a:spLocks noGrp="1"/>
          </p:cNvSpPr>
          <p:nvPr>
            <p:ph type="title"/>
          </p:nvPr>
        </p:nvSpPr>
        <p:spPr>
          <a:xfrm>
            <a:off x="130343" y="811764"/>
            <a:ext cx="6584781" cy="668935"/>
          </a:xfrm>
        </p:spPr>
        <p:txBody>
          <a:bodyPr/>
          <a:lstStyle/>
          <a:p>
            <a:r>
              <a:rPr lang="ja-JP" altLang="en-US" dirty="0"/>
              <a:t>（</a:t>
            </a:r>
            <a:r>
              <a:rPr lang="en-US" altLang="ja-JP" dirty="0"/>
              <a:t>2</a:t>
            </a:r>
            <a:r>
              <a:rPr lang="ja-JP" altLang="en-US" dirty="0"/>
              <a:t>）テーマの選び方</a:t>
            </a:r>
          </a:p>
        </p:txBody>
      </p:sp>
      <p:sp>
        <p:nvSpPr>
          <p:cNvPr id="7" name="テキスト プレースホルダー 6">
            <a:extLst>
              <a:ext uri="{FF2B5EF4-FFF2-40B4-BE49-F238E27FC236}">
                <a16:creationId xmlns:a16="http://schemas.microsoft.com/office/drawing/2014/main" id="{E821CD8B-1236-4082-A2BD-909D4E28FAF5}"/>
              </a:ext>
            </a:extLst>
          </p:cNvPr>
          <p:cNvSpPr txBox="1">
            <a:spLocks/>
          </p:cNvSpPr>
          <p:nvPr/>
        </p:nvSpPr>
        <p:spPr>
          <a:xfrm>
            <a:off x="3632200" y="295333"/>
            <a:ext cx="3225800" cy="3142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２</a:t>
            </a:r>
            <a:r>
              <a:rPr lang="en-US" altLang="ja-JP"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a:t>
            </a: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プレゼンテーションの構成</a:t>
            </a:r>
          </a:p>
        </p:txBody>
      </p:sp>
      <p:sp>
        <p:nvSpPr>
          <p:cNvPr id="8" name="コンテンツ プレースホルダー 3">
            <a:extLst>
              <a:ext uri="{FF2B5EF4-FFF2-40B4-BE49-F238E27FC236}">
                <a16:creationId xmlns:a16="http://schemas.microsoft.com/office/drawing/2014/main" id="{12DF6AE1-F485-459F-B33E-F86214AC9D75}"/>
              </a:ext>
            </a:extLst>
          </p:cNvPr>
          <p:cNvSpPr txBox="1">
            <a:spLocks/>
          </p:cNvSpPr>
          <p:nvPr/>
        </p:nvSpPr>
        <p:spPr>
          <a:xfrm>
            <a:off x="507999" y="1582355"/>
            <a:ext cx="5878287" cy="1253674"/>
          </a:xfrm>
          <a:prstGeom prst="rect">
            <a:avLst/>
          </a:prstGeom>
          <a:ln>
            <a:solidFill>
              <a:schemeClr val="accent3"/>
            </a:solidFill>
          </a:ln>
        </p:spPr>
        <p:txBody>
          <a:bodyPr vert="horz" lIns="91440" tIns="45720" rIns="91440" bIns="45720" rtlCol="0">
            <a:norm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spcBef>
                <a:spcPts val="0"/>
              </a:spcBef>
            </a:pPr>
            <a:r>
              <a:rPr lang="ja-JP" altLang="en-US" sz="1200" dirty="0"/>
              <a:t>　伝える場の目的にもよりますが、聞き手によって、関心や知識に差があることを意識しながら、時間の範囲内で、何をどの程度伝えるのか検討することが重要です。</a:t>
            </a:r>
          </a:p>
          <a:p>
            <a:pPr>
              <a:lnSpc>
                <a:spcPct val="150000"/>
              </a:lnSpc>
              <a:spcBef>
                <a:spcPts val="0"/>
              </a:spcBef>
            </a:pPr>
            <a:r>
              <a:rPr lang="ja-JP" altLang="en-US" sz="1200" dirty="0"/>
              <a:t>資料の中から必要なスライドを抜粋、または、順番を変更するなどして使用することで、目的にあったプレゼンテーション資料を作成することができます。</a:t>
            </a:r>
          </a:p>
        </p:txBody>
      </p:sp>
      <p:sp>
        <p:nvSpPr>
          <p:cNvPr id="15" name="四角形: 角を丸くする 6">
            <a:extLst>
              <a:ext uri="{FF2B5EF4-FFF2-40B4-BE49-F238E27FC236}">
                <a16:creationId xmlns:a16="http://schemas.microsoft.com/office/drawing/2014/main" id="{2D5149E8-3BCA-4F44-B1BC-88006C8CEED2}"/>
              </a:ext>
            </a:extLst>
          </p:cNvPr>
          <p:cNvSpPr/>
          <p:nvPr/>
        </p:nvSpPr>
        <p:spPr>
          <a:xfrm>
            <a:off x="471715" y="3423856"/>
            <a:ext cx="1590675" cy="390524"/>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メイリオ" panose="020B0604030504040204" pitchFamily="50" charset="-128"/>
                <a:ea typeface="メイリオ" panose="020B0604030504040204" pitchFamily="50" charset="-128"/>
              </a:rPr>
              <a:t>一般向け資料</a:t>
            </a:r>
          </a:p>
        </p:txBody>
      </p:sp>
      <p:sp>
        <p:nvSpPr>
          <p:cNvPr id="18" name="四角形: 角を丸くする 6">
            <a:extLst>
              <a:ext uri="{FF2B5EF4-FFF2-40B4-BE49-F238E27FC236}">
                <a16:creationId xmlns:a16="http://schemas.microsoft.com/office/drawing/2014/main" id="{2D5149E8-3BCA-4F44-B1BC-88006C8CEED2}"/>
              </a:ext>
            </a:extLst>
          </p:cNvPr>
          <p:cNvSpPr/>
          <p:nvPr/>
        </p:nvSpPr>
        <p:spPr>
          <a:xfrm>
            <a:off x="471714" y="6683306"/>
            <a:ext cx="1712686" cy="390524"/>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メイリオ" panose="020B0604030504040204" pitchFamily="50" charset="-128"/>
                <a:ea typeface="メイリオ" panose="020B0604030504040204" pitchFamily="50" charset="-128"/>
              </a:rPr>
              <a:t>自治体・企業向け資料</a:t>
            </a:r>
            <a:endParaRPr kumimoji="1" lang="ja-JP" altLang="en-US" sz="1200" b="1"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3429516" y="7219996"/>
            <a:ext cx="2831224" cy="2030428"/>
          </a:xfrm>
          <a:prstGeom prst="rect">
            <a:avLst/>
          </a:prstGeom>
          <a:noFill/>
        </p:spPr>
        <p:txBody>
          <a:bodyPr wrap="none" rtlCol="0">
            <a:spAutoFit/>
          </a:bodyPr>
          <a:lstStyle/>
          <a:p>
            <a:pPr>
              <a:lnSpc>
                <a:spcPts val="1700"/>
              </a:lnSpc>
            </a:pPr>
            <a:r>
              <a:rPr lang="ja-JP" altLang="en-US" sz="1200" kern="0" dirty="0">
                <a:latin typeface="Meiryo UI" panose="020B0604030504040204" pitchFamily="50" charset="-128"/>
                <a:ea typeface="Meiryo UI" panose="020B0604030504040204" pitchFamily="50" charset="-128"/>
                <a:cs typeface="Arial"/>
              </a:rPr>
              <a:t>トピックス：気候変動を取り巻く現状</a:t>
            </a:r>
            <a:endParaRPr lang="en-US" altLang="ja-JP" sz="1200" kern="0" dirty="0">
              <a:latin typeface="Meiryo UI" panose="020B0604030504040204" pitchFamily="50" charset="-128"/>
              <a:ea typeface="Meiryo UI" panose="020B0604030504040204" pitchFamily="50" charset="-128"/>
              <a:cs typeface="Arial"/>
            </a:endParaRPr>
          </a:p>
          <a:p>
            <a:pPr marL="457200" indent="-457200">
              <a:lnSpc>
                <a:spcPts val="1700"/>
              </a:lnSpc>
              <a:buFont typeface="+mj-lt"/>
              <a:buAutoNum type="arabicPeriod"/>
            </a:pPr>
            <a:r>
              <a:rPr lang="ja-JP" altLang="en-US" sz="1200" dirty="0">
                <a:latin typeface="Meiryo UI" panose="020B0604030504040204" pitchFamily="50" charset="-128"/>
                <a:ea typeface="Meiryo UI" panose="020B0604030504040204" pitchFamily="50" charset="-128"/>
              </a:rPr>
              <a:t>気候</a:t>
            </a:r>
            <a:r>
              <a:rPr lang="ja-JP" altLang="en-US" sz="1200">
                <a:latin typeface="Meiryo UI" panose="020B0604030504040204" pitchFamily="50" charset="-128"/>
                <a:ea typeface="Meiryo UI" panose="020B0604030504040204" pitchFamily="50" charset="-128"/>
              </a:rPr>
              <a:t>変動と人間の関係</a:t>
            </a:r>
            <a:endParaRPr lang="en-US" altLang="ja-JP" sz="1200" dirty="0">
              <a:latin typeface="Meiryo UI" panose="020B0604030504040204" pitchFamily="50" charset="-128"/>
              <a:ea typeface="Meiryo UI" panose="020B0604030504040204" pitchFamily="50" charset="-128"/>
            </a:endParaRPr>
          </a:p>
          <a:p>
            <a:pPr marL="457200" indent="-457200">
              <a:lnSpc>
                <a:spcPts val="1700"/>
              </a:lnSpc>
              <a:buFont typeface="+mj-lt"/>
              <a:buAutoNum type="arabicPeriod"/>
            </a:pPr>
            <a:r>
              <a:rPr lang="ja-JP" altLang="ja-JP" sz="1200" dirty="0">
                <a:latin typeface="Meiryo UI" panose="020B0604030504040204" pitchFamily="50" charset="-128"/>
                <a:ea typeface="Meiryo UI" panose="020B0604030504040204" pitchFamily="50" charset="-128"/>
              </a:rPr>
              <a:t>これまでの気候の変化</a:t>
            </a:r>
            <a:endParaRPr lang="ja-JP" altLang="en-US" sz="1200" dirty="0">
              <a:latin typeface="Meiryo UI" panose="020B0604030504040204" pitchFamily="50" charset="-128"/>
              <a:ea typeface="Meiryo UI" panose="020B0604030504040204" pitchFamily="50" charset="-128"/>
            </a:endParaRPr>
          </a:p>
          <a:p>
            <a:pPr marL="457200" indent="-457200">
              <a:lnSpc>
                <a:spcPts val="1700"/>
              </a:lnSpc>
              <a:buFont typeface="+mj-lt"/>
              <a:buAutoNum type="arabicPeriod"/>
            </a:pPr>
            <a:r>
              <a:rPr lang="ja-JP" altLang="ja-JP" sz="1200" dirty="0">
                <a:latin typeface="Meiryo UI" panose="020B0604030504040204" pitchFamily="50" charset="-128"/>
                <a:ea typeface="Meiryo UI" panose="020B0604030504040204" pitchFamily="50" charset="-128"/>
              </a:rPr>
              <a:t>将来の気候に関する予測</a:t>
            </a:r>
            <a:endParaRPr lang="ja-JP" altLang="en-US" sz="1200" dirty="0">
              <a:latin typeface="Meiryo UI" panose="020B0604030504040204" pitchFamily="50" charset="-128"/>
              <a:ea typeface="Meiryo UI" panose="020B0604030504040204" pitchFamily="50" charset="-128"/>
            </a:endParaRPr>
          </a:p>
          <a:p>
            <a:pPr marL="457200" indent="-457200">
              <a:lnSpc>
                <a:spcPts val="1700"/>
              </a:lnSpc>
              <a:buFont typeface="+mj-lt"/>
              <a:buAutoNum type="arabicPeriod"/>
            </a:pPr>
            <a:r>
              <a:rPr lang="ja-JP" altLang="ja-JP" sz="1200" dirty="0">
                <a:latin typeface="Meiryo UI" panose="020B0604030504040204" pitchFamily="50" charset="-128"/>
                <a:ea typeface="Meiryo UI" panose="020B0604030504040204" pitchFamily="50" charset="-128"/>
              </a:rPr>
              <a:t>気候変動影響</a:t>
            </a:r>
            <a:endParaRPr lang="ja-JP" altLang="en-US" sz="1200" dirty="0">
              <a:latin typeface="Meiryo UI" panose="020B0604030504040204" pitchFamily="50" charset="-128"/>
              <a:ea typeface="Meiryo UI" panose="020B0604030504040204" pitchFamily="50" charset="-128"/>
            </a:endParaRPr>
          </a:p>
          <a:p>
            <a:pPr marL="457200" indent="-457200">
              <a:lnSpc>
                <a:spcPts val="1700"/>
              </a:lnSpc>
              <a:buFont typeface="+mj-lt"/>
              <a:buAutoNum type="arabicPeriod"/>
            </a:pPr>
            <a:r>
              <a:rPr lang="ja-JP" altLang="en-US" sz="1200" dirty="0">
                <a:latin typeface="Meiryo UI" panose="020B0604030504040204" pitchFamily="50" charset="-128"/>
                <a:ea typeface="Meiryo UI" panose="020B0604030504040204" pitchFamily="50" charset="-128"/>
              </a:rPr>
              <a:t>気候変動への</a:t>
            </a:r>
            <a:r>
              <a:rPr lang="ja-JP" altLang="ja-JP" sz="1200" dirty="0">
                <a:latin typeface="Meiryo UI" panose="020B0604030504040204" pitchFamily="50" charset="-128"/>
                <a:ea typeface="Meiryo UI" panose="020B0604030504040204" pitchFamily="50" charset="-128"/>
              </a:rPr>
              <a:t>適応</a:t>
            </a:r>
            <a:endParaRPr lang="en-US" altLang="ja-JP" sz="1200" dirty="0">
              <a:latin typeface="Meiryo UI" panose="020B0604030504040204" pitchFamily="50" charset="-128"/>
              <a:ea typeface="Meiryo UI" panose="020B0604030504040204" pitchFamily="50" charset="-128"/>
            </a:endParaRPr>
          </a:p>
          <a:p>
            <a:pPr marL="457200" indent="-457200">
              <a:lnSpc>
                <a:spcPts val="1700"/>
              </a:lnSpc>
              <a:buFont typeface="+mj-lt"/>
              <a:buAutoNum type="arabicPeriod"/>
            </a:pPr>
            <a:r>
              <a:rPr lang="ja-JP" altLang="en-US" sz="1200" dirty="0">
                <a:latin typeface="Meiryo UI" panose="020B0604030504040204" pitchFamily="50" charset="-128"/>
                <a:ea typeface="Meiryo UI" panose="020B0604030504040204" pitchFamily="50" charset="-128"/>
              </a:rPr>
              <a:t>自治体の気候変動適応</a:t>
            </a:r>
            <a:endParaRPr lang="en-US" altLang="ja-JP" sz="1200" dirty="0">
              <a:latin typeface="Meiryo UI" panose="020B0604030504040204" pitchFamily="50" charset="-128"/>
              <a:ea typeface="Meiryo UI" panose="020B0604030504040204" pitchFamily="50" charset="-128"/>
            </a:endParaRPr>
          </a:p>
          <a:p>
            <a:pPr marL="457200" indent="-457200">
              <a:lnSpc>
                <a:spcPts val="1700"/>
              </a:lnSpc>
              <a:buFont typeface="+mj-lt"/>
              <a:buAutoNum type="arabicPeriod"/>
            </a:pPr>
            <a:r>
              <a:rPr lang="ja-JP" altLang="en-US" sz="1200" dirty="0">
                <a:latin typeface="Meiryo UI" panose="020B0604030504040204" pitchFamily="50" charset="-128"/>
                <a:ea typeface="Meiryo UI" panose="020B0604030504040204" pitchFamily="50" charset="-128"/>
              </a:rPr>
              <a:t>企業の気候変動適応</a:t>
            </a:r>
            <a:endParaRPr lang="en-US" altLang="ja-JP" sz="1200" dirty="0">
              <a:latin typeface="Meiryo UI" panose="020B0604030504040204" pitchFamily="50" charset="-128"/>
              <a:ea typeface="Meiryo UI" panose="020B0604030504040204" pitchFamily="50" charset="-128"/>
            </a:endParaRPr>
          </a:p>
          <a:p>
            <a:pPr marL="457200" indent="-457200">
              <a:lnSpc>
                <a:spcPts val="1700"/>
              </a:lnSpc>
              <a:buFont typeface="+mj-lt"/>
              <a:buAutoNum type="arabicPeriod"/>
            </a:pPr>
            <a:r>
              <a:rPr lang="ja-JP" altLang="en-US" sz="1200" dirty="0">
                <a:latin typeface="Meiryo UI" panose="020B0604030504040204" pitchFamily="50" charset="-128"/>
                <a:ea typeface="Meiryo UI" panose="020B0604030504040204" pitchFamily="50" charset="-128"/>
              </a:rPr>
              <a:t>気候変動適応に関する政府の取組</a:t>
            </a:r>
          </a:p>
        </p:txBody>
      </p:sp>
      <p:grpSp>
        <p:nvGrpSpPr>
          <p:cNvPr id="11" name="グループ化 10"/>
          <p:cNvGrpSpPr/>
          <p:nvPr/>
        </p:nvGrpSpPr>
        <p:grpSpPr>
          <a:xfrm>
            <a:off x="471714" y="3961729"/>
            <a:ext cx="6087185" cy="2017437"/>
            <a:chOff x="471714" y="3961729"/>
            <a:chExt cx="6087185" cy="2017437"/>
          </a:xfrm>
        </p:grpSpPr>
        <p:sp>
          <p:nvSpPr>
            <p:cNvPr id="20" name="テキスト ボックス 19"/>
            <p:cNvSpPr txBox="1"/>
            <p:nvPr/>
          </p:nvSpPr>
          <p:spPr>
            <a:xfrm>
              <a:off x="3429516" y="4052247"/>
              <a:ext cx="3129383" cy="1812419"/>
            </a:xfrm>
            <a:prstGeom prst="rect">
              <a:avLst/>
            </a:prstGeom>
            <a:noFill/>
          </p:spPr>
          <p:txBody>
            <a:bodyPr wrap="none" rtlCol="0">
              <a:spAutoFit/>
            </a:bodyPr>
            <a:lstStyle/>
            <a:p>
              <a:pPr>
                <a:lnSpc>
                  <a:spcPts val="1700"/>
                </a:lnSpc>
              </a:pPr>
              <a:r>
                <a:rPr lang="ja-JP" altLang="en-US" sz="1200" kern="0" dirty="0">
                  <a:latin typeface="Meiryo UI" panose="020B0604030504040204" pitchFamily="50" charset="-128"/>
                  <a:ea typeface="Meiryo UI" panose="020B0604030504040204" pitchFamily="50" charset="-128"/>
                  <a:cs typeface="Arial"/>
                </a:rPr>
                <a:t>トピックス：気候変動は他人事ではない！</a:t>
              </a:r>
            </a:p>
            <a:p>
              <a:pPr marL="457200" indent="-457200">
                <a:lnSpc>
                  <a:spcPts val="1700"/>
                </a:lnSpc>
                <a:buFont typeface="+mj-lt"/>
                <a:buAutoNum type="arabicPeriod"/>
              </a:pPr>
              <a:r>
                <a:rPr lang="ja-JP" altLang="en-US" sz="1200" dirty="0">
                  <a:latin typeface="Meiryo UI" panose="020B0604030504040204" pitchFamily="50" charset="-128"/>
                  <a:ea typeface="Meiryo UI" panose="020B0604030504040204" pitchFamily="50" charset="-128"/>
                </a:rPr>
                <a:t>気候変動と人間の関係</a:t>
              </a:r>
            </a:p>
            <a:p>
              <a:pPr marL="457200" indent="-457200">
                <a:lnSpc>
                  <a:spcPts val="1700"/>
                </a:lnSpc>
                <a:buFont typeface="+mj-lt"/>
                <a:buAutoNum type="arabicPeriod"/>
              </a:pPr>
              <a:r>
                <a:rPr lang="ja-JP" altLang="en-US" sz="1200" dirty="0">
                  <a:latin typeface="Meiryo UI" panose="020B0604030504040204" pitchFamily="50" charset="-128"/>
                  <a:ea typeface="Meiryo UI" panose="020B0604030504040204" pitchFamily="50" charset="-128"/>
                </a:rPr>
                <a:t>これまでの気候の変化</a:t>
              </a:r>
            </a:p>
            <a:p>
              <a:pPr marL="457200" indent="-457200">
                <a:lnSpc>
                  <a:spcPts val="1700"/>
                </a:lnSpc>
                <a:buFont typeface="+mj-lt"/>
                <a:buAutoNum type="arabicPeriod"/>
              </a:pPr>
              <a:r>
                <a:rPr lang="ja-JP" altLang="en-US" sz="1200" dirty="0">
                  <a:latin typeface="Meiryo UI" panose="020B0604030504040204" pitchFamily="50" charset="-128"/>
                  <a:ea typeface="Meiryo UI" panose="020B0604030504040204" pitchFamily="50" charset="-128"/>
                </a:rPr>
                <a:t>将来の気候はどうなる？</a:t>
              </a:r>
            </a:p>
            <a:p>
              <a:pPr marL="457200" indent="-457200">
                <a:lnSpc>
                  <a:spcPts val="1700"/>
                </a:lnSpc>
                <a:buFont typeface="+mj-lt"/>
                <a:buAutoNum type="arabicPeriod"/>
              </a:pPr>
              <a:r>
                <a:rPr lang="ja-JP" altLang="en-US" sz="1200" dirty="0">
                  <a:latin typeface="Meiryo UI" panose="020B0604030504040204" pitchFamily="50" charset="-128"/>
                  <a:ea typeface="Meiryo UI" panose="020B0604030504040204" pitchFamily="50" charset="-128"/>
                </a:rPr>
                <a:t>既に起きている影響、これから起きる影響</a:t>
              </a:r>
            </a:p>
            <a:p>
              <a:pPr marL="457200" indent="-457200">
                <a:lnSpc>
                  <a:spcPts val="1700"/>
                </a:lnSpc>
                <a:buFont typeface="+mj-lt"/>
                <a:buAutoNum type="arabicPeriod"/>
              </a:pPr>
              <a:r>
                <a:rPr lang="ja-JP" altLang="en-US" sz="1200" dirty="0">
                  <a:latin typeface="Meiryo UI" panose="020B0604030504040204" pitchFamily="50" charset="-128"/>
                  <a:ea typeface="Meiryo UI" panose="020B0604030504040204" pitchFamily="50" charset="-128"/>
                </a:rPr>
                <a:t>影響に適応しよう</a:t>
              </a:r>
            </a:p>
            <a:p>
              <a:pPr marL="457200" indent="-457200">
                <a:lnSpc>
                  <a:spcPts val="1700"/>
                </a:lnSpc>
                <a:buFont typeface="+mj-lt"/>
                <a:buAutoNum type="arabicPeriod"/>
              </a:pPr>
              <a:r>
                <a:rPr lang="ja-JP" altLang="en-US" sz="1200" dirty="0">
                  <a:latin typeface="Meiryo UI" panose="020B0604030504040204" pitchFamily="50" charset="-128"/>
                  <a:ea typeface="Meiryo UI" panose="020B0604030504040204" pitchFamily="50" charset="-128"/>
                </a:rPr>
                <a:t>私たちにできること</a:t>
              </a:r>
            </a:p>
            <a:p>
              <a:pPr marL="457200" indent="-457200">
                <a:lnSpc>
                  <a:spcPts val="1700"/>
                </a:lnSpc>
                <a:buFont typeface="+mj-lt"/>
                <a:buAutoNum type="arabicPeriod"/>
              </a:pPr>
              <a:r>
                <a:rPr lang="ja-JP" altLang="en-US" sz="1200" dirty="0">
                  <a:latin typeface="Meiryo UI" panose="020B0604030504040204" pitchFamily="50" charset="-128"/>
                  <a:ea typeface="Meiryo UI" panose="020B0604030504040204" pitchFamily="50" charset="-128"/>
                </a:rPr>
                <a:t>適応に関する世界と日本の動き</a:t>
              </a:r>
            </a:p>
          </p:txBody>
        </p:sp>
        <p:pic>
          <p:nvPicPr>
            <p:cNvPr id="4" name="図 3"/>
            <p:cNvPicPr>
              <a:picLocks noChangeAspect="1"/>
            </p:cNvPicPr>
            <p:nvPr/>
          </p:nvPicPr>
          <p:blipFill>
            <a:blip r:embed="rId2"/>
            <a:stretch>
              <a:fillRect/>
            </a:stretch>
          </p:blipFill>
          <p:spPr>
            <a:xfrm>
              <a:off x="471714" y="3961729"/>
              <a:ext cx="2703600" cy="2017437"/>
            </a:xfrm>
            <a:prstGeom prst="rect">
              <a:avLst/>
            </a:prstGeom>
            <a:effectLst>
              <a:outerShdw blurRad="50800" dist="38100" dir="2700000" algn="tl" rotWithShape="0">
                <a:prstClr val="black">
                  <a:alpha val="40000"/>
                </a:prstClr>
              </a:outerShdw>
            </a:effectLst>
          </p:spPr>
        </p:pic>
      </p:grpSp>
      <p:pic>
        <p:nvPicPr>
          <p:cNvPr id="5" name="図 4"/>
          <p:cNvPicPr>
            <a:picLocks noChangeAspect="1"/>
          </p:cNvPicPr>
          <p:nvPr/>
        </p:nvPicPr>
        <p:blipFill>
          <a:blip r:embed="rId3"/>
          <a:stretch>
            <a:fillRect/>
          </a:stretch>
        </p:blipFill>
        <p:spPr>
          <a:xfrm>
            <a:off x="471714" y="7229267"/>
            <a:ext cx="2703600" cy="20284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53103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343" y="811764"/>
            <a:ext cx="6584781" cy="668935"/>
          </a:xfrm>
        </p:spPr>
        <p:txBody>
          <a:bodyPr/>
          <a:lstStyle/>
          <a:p>
            <a:r>
              <a:rPr lang="ja-JP" altLang="en-US" dirty="0"/>
              <a:t>（</a:t>
            </a:r>
            <a:r>
              <a:rPr lang="en-US" altLang="ja-JP" dirty="0"/>
              <a:t>2</a:t>
            </a:r>
            <a:r>
              <a:rPr lang="ja-JP" altLang="en-US" dirty="0"/>
              <a:t>）テーマの選び方</a:t>
            </a:r>
          </a:p>
        </p:txBody>
      </p:sp>
      <p:sp>
        <p:nvSpPr>
          <p:cNvPr id="3" name="スライド番号プレースホルダー 2"/>
          <p:cNvSpPr>
            <a:spLocks noGrp="1"/>
          </p:cNvSpPr>
          <p:nvPr>
            <p:ph type="sldNum" sz="quarter" idx="12"/>
          </p:nvPr>
        </p:nvSpPr>
        <p:spPr/>
        <p:txBody>
          <a:bodyPr/>
          <a:lstStyle/>
          <a:p>
            <a:fld id="{D3EADD70-6573-4510-9E53-33F62901F3A0}" type="slidenum">
              <a:rPr lang="ja-JP" altLang="en-US" smtClean="0"/>
              <a:pPr/>
              <a:t>11</a:t>
            </a:fld>
            <a:endParaRPr lang="ja-JP" altLang="en-US"/>
          </a:p>
        </p:txBody>
      </p:sp>
      <p:grpSp>
        <p:nvGrpSpPr>
          <p:cNvPr id="4" name="グループ化 3"/>
          <p:cNvGrpSpPr/>
          <p:nvPr/>
        </p:nvGrpSpPr>
        <p:grpSpPr>
          <a:xfrm>
            <a:off x="471715" y="2999314"/>
            <a:ext cx="5914571" cy="1813642"/>
            <a:chOff x="471715" y="3093656"/>
            <a:chExt cx="5914571" cy="1813642"/>
          </a:xfrm>
        </p:grpSpPr>
        <p:sp>
          <p:nvSpPr>
            <p:cNvPr id="7" name="四角形: 角を丸くする 6">
              <a:extLst>
                <a:ext uri="{FF2B5EF4-FFF2-40B4-BE49-F238E27FC236}">
                  <a16:creationId xmlns:a16="http://schemas.microsoft.com/office/drawing/2014/main" id="{2D5149E8-3BCA-4F44-B1BC-88006C8CEED2}"/>
                </a:ext>
              </a:extLst>
            </p:cNvPr>
            <p:cNvSpPr/>
            <p:nvPr/>
          </p:nvSpPr>
          <p:spPr>
            <a:xfrm>
              <a:off x="471715" y="3093656"/>
              <a:ext cx="1590675" cy="390524"/>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メイリオ" panose="020B0604030504040204" pitchFamily="50" charset="-128"/>
                  <a:ea typeface="メイリオ" panose="020B0604030504040204" pitchFamily="50" charset="-128"/>
                </a:rPr>
                <a:t>一般向け</a:t>
              </a:r>
            </a:p>
          </p:txBody>
        </p:sp>
        <p:sp>
          <p:nvSpPr>
            <p:cNvPr id="9" name="コンテンツ プレースホルダー 3">
              <a:extLst>
                <a:ext uri="{FF2B5EF4-FFF2-40B4-BE49-F238E27FC236}">
                  <a16:creationId xmlns:a16="http://schemas.microsoft.com/office/drawing/2014/main" id="{78B23336-AA60-455B-92ED-830D40276BAB}"/>
                </a:ext>
              </a:extLst>
            </p:cNvPr>
            <p:cNvSpPr txBox="1">
              <a:spLocks/>
            </p:cNvSpPr>
            <p:nvPr/>
          </p:nvSpPr>
          <p:spPr>
            <a:xfrm>
              <a:off x="507999" y="3519634"/>
              <a:ext cx="5878287" cy="1387664"/>
            </a:xfrm>
            <a:prstGeom prst="rect">
              <a:avLst/>
            </a:prstGeom>
          </p:spPr>
          <p:txBody>
            <a:bodyPr vert="horz" lIns="91440" tIns="45720" rIns="91440" bIns="45720" rtlCol="0">
              <a:norm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spcBef>
                  <a:spcPts val="0"/>
                </a:spcBef>
              </a:pPr>
              <a:r>
                <a:rPr lang="ja-JP" altLang="en-US" sz="1200" dirty="0"/>
                <a:t>　公開のセミナーや講演など、一般の方が参加するセミナー等を想定したプレゼンテーションです。</a:t>
              </a:r>
              <a:endParaRPr lang="en-US" altLang="ja-JP" sz="1200" dirty="0"/>
            </a:p>
            <a:p>
              <a:pPr>
                <a:lnSpc>
                  <a:spcPct val="150000"/>
                </a:lnSpc>
                <a:spcBef>
                  <a:spcPts val="0"/>
                </a:spcBef>
              </a:pPr>
              <a:r>
                <a:rPr lang="ja-JP" altLang="en-US" sz="1200" dirty="0"/>
                <a:t>　気候変動の仕組みや最近の動向、それにより生じる影響と適応策など、基本的な一連の知識を「わかりやすく」「正確に」伝えることが求められるため、第</a:t>
              </a:r>
              <a:r>
                <a:rPr lang="en-US" altLang="ja-JP" sz="1200" dirty="0"/>
                <a:t>1</a:t>
              </a:r>
              <a:r>
                <a:rPr lang="ja-JP" altLang="en-US" sz="1200" dirty="0"/>
                <a:t>章から第</a:t>
              </a:r>
              <a:r>
                <a:rPr lang="en-US" altLang="ja-JP" sz="1200" dirty="0"/>
                <a:t>7</a:t>
              </a:r>
              <a:r>
                <a:rPr lang="ja-JP" altLang="en-US" sz="1200" dirty="0"/>
                <a:t>章までの内容を、全体的にわかりやすく説明しましょう。</a:t>
              </a:r>
              <a:endParaRPr lang="en-US" altLang="ja-JP" sz="1200" dirty="0"/>
            </a:p>
          </p:txBody>
        </p:sp>
      </p:grpSp>
      <p:grpSp>
        <p:nvGrpSpPr>
          <p:cNvPr id="8" name="グループ化 7"/>
          <p:cNvGrpSpPr/>
          <p:nvPr/>
        </p:nvGrpSpPr>
        <p:grpSpPr>
          <a:xfrm>
            <a:off x="471717" y="4894929"/>
            <a:ext cx="5914569" cy="2723091"/>
            <a:chOff x="471717" y="4849435"/>
            <a:chExt cx="5914569" cy="2723091"/>
          </a:xfrm>
        </p:grpSpPr>
        <p:sp>
          <p:nvSpPr>
            <p:cNvPr id="5" name="四角形: 角を丸くする 4">
              <a:extLst>
                <a:ext uri="{FF2B5EF4-FFF2-40B4-BE49-F238E27FC236}">
                  <a16:creationId xmlns:a16="http://schemas.microsoft.com/office/drawing/2014/main" id="{6C5504F4-749C-4FA4-A112-ADF808A09A38}"/>
                </a:ext>
              </a:extLst>
            </p:cNvPr>
            <p:cNvSpPr/>
            <p:nvPr/>
          </p:nvSpPr>
          <p:spPr>
            <a:xfrm>
              <a:off x="471717" y="4849435"/>
              <a:ext cx="1590675" cy="390524"/>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メイリオ" panose="020B0604030504040204" pitchFamily="50" charset="-128"/>
                  <a:ea typeface="メイリオ" panose="020B0604030504040204" pitchFamily="50" charset="-128"/>
                </a:rPr>
                <a:t>自治体職員向け</a:t>
              </a:r>
            </a:p>
          </p:txBody>
        </p:sp>
        <p:sp>
          <p:nvSpPr>
            <p:cNvPr id="10" name="コンテンツ プレースホルダー 3">
              <a:extLst>
                <a:ext uri="{FF2B5EF4-FFF2-40B4-BE49-F238E27FC236}">
                  <a16:creationId xmlns:a16="http://schemas.microsoft.com/office/drawing/2014/main" id="{A44EF6C2-67CD-404C-998B-289073AB8265}"/>
                </a:ext>
              </a:extLst>
            </p:cNvPr>
            <p:cNvSpPr txBox="1">
              <a:spLocks/>
            </p:cNvSpPr>
            <p:nvPr/>
          </p:nvSpPr>
          <p:spPr>
            <a:xfrm>
              <a:off x="507999" y="5236602"/>
              <a:ext cx="5878287" cy="2335924"/>
            </a:xfrm>
            <a:prstGeom prst="rect">
              <a:avLst/>
            </a:prstGeom>
          </p:spPr>
          <p:txBody>
            <a:bodyPr vert="horz" lIns="91440" tIns="45720" rIns="91440" bIns="45720" rtlCol="0">
              <a:norm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spcBef>
                  <a:spcPts val="0"/>
                </a:spcBef>
              </a:pPr>
              <a:r>
                <a:rPr lang="ja-JP" altLang="en-US" sz="1200" dirty="0"/>
                <a:t>　自治体職員の方を参加者に想定したプレゼンテーションでは、その参加者の属性に着目します。気候変動とその影響、適応策に関する基本的な知識の説明に加えて、</a:t>
              </a:r>
              <a:r>
                <a:rPr lang="en-US" altLang="ja-JP" sz="1200" dirty="0"/>
                <a:t>1)</a:t>
              </a:r>
              <a:r>
                <a:rPr lang="ja-JP" altLang="en-US" sz="1200" dirty="0"/>
                <a:t>環境部局が参加する場合には、</a:t>
              </a:r>
              <a:r>
                <a:rPr lang="zh-TW" altLang="en-US" sz="1200" dirty="0"/>
                <a:t>地域気候変動適応計画</a:t>
              </a:r>
              <a:r>
                <a:rPr lang="ja-JP" altLang="en-US" sz="1200" dirty="0"/>
                <a:t>などの作り方やその事例などの説明を充実することが必要な場合があります。一方、</a:t>
              </a:r>
              <a:r>
                <a:rPr lang="en-US" altLang="ja-JP" sz="1200" dirty="0"/>
                <a:t>2)</a:t>
              </a:r>
              <a:r>
                <a:rPr lang="ja-JP" altLang="en-US" sz="1200" dirty="0"/>
                <a:t>環境部局以外の特定部局（例えば防災など）が参加する場合には、その部局に関わる分野の説明を充実することが重要です。</a:t>
              </a:r>
              <a:endParaRPr lang="en-US" altLang="ja-JP" sz="1200" dirty="0"/>
            </a:p>
            <a:p>
              <a:pPr>
                <a:lnSpc>
                  <a:spcPct val="150000"/>
                </a:lnSpc>
                <a:spcBef>
                  <a:spcPts val="0"/>
                </a:spcBef>
              </a:pPr>
              <a:r>
                <a:rPr lang="ja-JP" altLang="en-US" sz="1200" dirty="0"/>
                <a:t>　</a:t>
              </a:r>
              <a:r>
                <a:rPr lang="en-US" altLang="ja-JP" sz="1200" dirty="0"/>
                <a:t>3)</a:t>
              </a:r>
              <a:r>
                <a:rPr lang="ja-JP" altLang="en-US" sz="1200" dirty="0"/>
                <a:t>様々な部局の職員が参加する場合には、どの分野においても気候変動影響を考慮しそれに適応することが重要であること、そのためには全部局挙げての対応が必要であることが伝わるようにプレゼンテーションを構成することが重要です。</a:t>
              </a:r>
              <a:endParaRPr lang="en-US" altLang="ja-JP" sz="1200" dirty="0"/>
            </a:p>
          </p:txBody>
        </p:sp>
      </p:grpSp>
      <p:grpSp>
        <p:nvGrpSpPr>
          <p:cNvPr id="13" name="グループ化 12"/>
          <p:cNvGrpSpPr/>
          <p:nvPr/>
        </p:nvGrpSpPr>
        <p:grpSpPr>
          <a:xfrm>
            <a:off x="471714" y="7816105"/>
            <a:ext cx="5878287" cy="1701775"/>
            <a:chOff x="471714" y="7699992"/>
            <a:chExt cx="5878287" cy="1701775"/>
          </a:xfrm>
        </p:grpSpPr>
        <p:sp>
          <p:nvSpPr>
            <p:cNvPr id="6" name="四角形: 角を丸くする 5">
              <a:extLst>
                <a:ext uri="{FF2B5EF4-FFF2-40B4-BE49-F238E27FC236}">
                  <a16:creationId xmlns:a16="http://schemas.microsoft.com/office/drawing/2014/main" id="{AC110F79-1C18-4AA2-B90F-5C208BAB220B}"/>
                </a:ext>
              </a:extLst>
            </p:cNvPr>
            <p:cNvSpPr/>
            <p:nvPr/>
          </p:nvSpPr>
          <p:spPr>
            <a:xfrm>
              <a:off x="471716" y="7699992"/>
              <a:ext cx="1590675" cy="390524"/>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メイリオ" panose="020B0604030504040204" pitchFamily="50" charset="-128"/>
                  <a:ea typeface="メイリオ" panose="020B0604030504040204" pitchFamily="50" charset="-128"/>
                </a:rPr>
                <a:t>企業向け</a:t>
              </a:r>
            </a:p>
          </p:txBody>
        </p:sp>
        <p:sp>
          <p:nvSpPr>
            <p:cNvPr id="11" name="コンテンツ プレースホルダー 3">
              <a:extLst>
                <a:ext uri="{FF2B5EF4-FFF2-40B4-BE49-F238E27FC236}">
                  <a16:creationId xmlns:a16="http://schemas.microsoft.com/office/drawing/2014/main" id="{E2F0C27B-F50E-410C-AE7D-EF11787E441B}"/>
                </a:ext>
              </a:extLst>
            </p:cNvPr>
            <p:cNvSpPr txBox="1">
              <a:spLocks/>
            </p:cNvSpPr>
            <p:nvPr/>
          </p:nvSpPr>
          <p:spPr>
            <a:xfrm>
              <a:off x="471714" y="8060315"/>
              <a:ext cx="5878287" cy="1341452"/>
            </a:xfrm>
            <a:prstGeom prst="rect">
              <a:avLst/>
            </a:prstGeom>
          </p:spPr>
          <p:txBody>
            <a:bodyPr vert="horz" lIns="91440" tIns="45720" rIns="91440" bIns="45720" rtlCol="0">
              <a:norm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spcBef>
                  <a:spcPts val="0"/>
                </a:spcBef>
              </a:pPr>
              <a:r>
                <a:rPr lang="ja-JP" altLang="en-US" sz="1200" dirty="0"/>
                <a:t>　企業の方が多く参加するセミナーや講演等では、企業経営への影響を広く説明することが重要です。経営層が多く参加する場合には、投資機会や企業が取り組む意義を充実して説明することが求められます。一方、特定業種が集まる場合では、その業種にかかわりの深い影響や関連業種の事例を中心とした構成が望ましい場合もあります。</a:t>
              </a:r>
              <a:endParaRPr lang="en-US" altLang="ja-JP" sz="1200" dirty="0"/>
            </a:p>
          </p:txBody>
        </p:sp>
      </p:grpSp>
      <p:sp>
        <p:nvSpPr>
          <p:cNvPr id="20" name="コンテンツ プレースホルダー 3">
            <a:extLst>
              <a:ext uri="{FF2B5EF4-FFF2-40B4-BE49-F238E27FC236}">
                <a16:creationId xmlns:a16="http://schemas.microsoft.com/office/drawing/2014/main" id="{12DF6AE1-F485-459F-B33E-F86214AC9D75}"/>
              </a:ext>
            </a:extLst>
          </p:cNvPr>
          <p:cNvSpPr txBox="1">
            <a:spLocks/>
          </p:cNvSpPr>
          <p:nvPr/>
        </p:nvSpPr>
        <p:spPr>
          <a:xfrm>
            <a:off x="507999" y="1582356"/>
            <a:ext cx="5878287" cy="947818"/>
          </a:xfrm>
          <a:prstGeom prst="rect">
            <a:avLst/>
          </a:prstGeom>
          <a:ln>
            <a:solidFill>
              <a:schemeClr val="accent3"/>
            </a:solidFill>
          </a:ln>
        </p:spPr>
        <p:txBody>
          <a:bodyPr vert="horz" lIns="91440" tIns="45720" rIns="91440" bIns="45720" rtlCol="0">
            <a:norm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spcBef>
                <a:spcPts val="0"/>
              </a:spcBef>
            </a:pPr>
            <a:r>
              <a:rPr lang="ja-JP" altLang="en-US" sz="1200" dirty="0"/>
              <a:t>　提供するスライド集は、「一般向け」と「自治体・企業向け」の</a:t>
            </a:r>
            <a:r>
              <a:rPr lang="en-US" altLang="ja-JP" sz="1200" dirty="0"/>
              <a:t>2</a:t>
            </a:r>
            <a:r>
              <a:rPr lang="ja-JP" altLang="en-US" sz="1200" dirty="0"/>
              <a:t>つに分類しておりますが、同じ自治体でも部局が異なれば、プレゼンテーションで押さえるべきポイントは変わってきます。そこで、参考までに、想定するいくつかの例におけるテーマの選び方をご紹介します。</a:t>
            </a:r>
          </a:p>
        </p:txBody>
      </p:sp>
      <p:sp>
        <p:nvSpPr>
          <p:cNvPr id="12" name="テキスト プレースホルダー 6">
            <a:extLst>
              <a:ext uri="{FF2B5EF4-FFF2-40B4-BE49-F238E27FC236}">
                <a16:creationId xmlns:a16="http://schemas.microsoft.com/office/drawing/2014/main" id="{E821CD8B-1236-4082-A2BD-909D4E28FAF5}"/>
              </a:ext>
            </a:extLst>
          </p:cNvPr>
          <p:cNvSpPr txBox="1">
            <a:spLocks/>
          </p:cNvSpPr>
          <p:nvPr/>
        </p:nvSpPr>
        <p:spPr>
          <a:xfrm>
            <a:off x="3632200" y="295333"/>
            <a:ext cx="3225800" cy="3142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２</a:t>
            </a:r>
            <a:r>
              <a:rPr lang="en-US" altLang="ja-JP"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a:t>
            </a: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プレゼンテーションの構成</a:t>
            </a:r>
          </a:p>
        </p:txBody>
      </p:sp>
    </p:spTree>
    <p:extLst>
      <p:ext uri="{BB962C8B-B14F-4D97-AF65-F5344CB8AC3E}">
        <p14:creationId xmlns:p14="http://schemas.microsoft.com/office/powerpoint/2010/main" val="1105981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343" y="805480"/>
            <a:ext cx="6584781" cy="668935"/>
          </a:xfrm>
        </p:spPr>
        <p:txBody>
          <a:bodyPr/>
          <a:lstStyle/>
          <a:p>
            <a:r>
              <a:rPr lang="ja-JP" altLang="en-US" dirty="0"/>
              <a:t>（</a:t>
            </a:r>
            <a:r>
              <a:rPr lang="en-US" altLang="ja-JP" dirty="0"/>
              <a:t>3</a:t>
            </a:r>
            <a:r>
              <a:rPr lang="ja-JP" altLang="en-US" dirty="0"/>
              <a:t>）一般向けプログラムの例</a:t>
            </a:r>
            <a:r>
              <a:rPr lang="en-US" altLang="ja-JP" dirty="0"/>
              <a:t>【30</a:t>
            </a:r>
            <a:r>
              <a:rPr lang="ja-JP" altLang="en-US" dirty="0"/>
              <a:t>分</a:t>
            </a:r>
            <a:r>
              <a:rPr lang="en-US" altLang="ja-JP" dirty="0"/>
              <a:t>】</a:t>
            </a:r>
          </a:p>
        </p:txBody>
      </p:sp>
      <p:sp>
        <p:nvSpPr>
          <p:cNvPr id="3" name="スライド番号プレースホルダー 2"/>
          <p:cNvSpPr>
            <a:spLocks noGrp="1"/>
          </p:cNvSpPr>
          <p:nvPr>
            <p:ph type="sldNum" sz="quarter" idx="12"/>
          </p:nvPr>
        </p:nvSpPr>
        <p:spPr/>
        <p:txBody>
          <a:bodyPr/>
          <a:lstStyle/>
          <a:p>
            <a:fld id="{D3EADD70-6573-4510-9E53-33F62901F3A0}" type="slidenum">
              <a:rPr lang="ja-JP" altLang="en-US" smtClean="0"/>
              <a:pPr/>
              <a:t>12</a:t>
            </a:fld>
            <a:endParaRPr lang="ja-JP" altLang="en-US"/>
          </a:p>
        </p:txBody>
      </p:sp>
      <p:sp>
        <p:nvSpPr>
          <p:cNvPr id="5" name="コンテンツ プレースホルダー 3">
            <a:extLst>
              <a:ext uri="{FF2B5EF4-FFF2-40B4-BE49-F238E27FC236}">
                <a16:creationId xmlns:a16="http://schemas.microsoft.com/office/drawing/2014/main" id="{9FF87FE1-7E5B-44F9-8325-A680D596642B}"/>
              </a:ext>
            </a:extLst>
          </p:cNvPr>
          <p:cNvSpPr txBox="1">
            <a:spLocks/>
          </p:cNvSpPr>
          <p:nvPr/>
        </p:nvSpPr>
        <p:spPr>
          <a:xfrm>
            <a:off x="507999" y="1582355"/>
            <a:ext cx="5878287" cy="947485"/>
          </a:xfrm>
          <a:prstGeom prst="rect">
            <a:avLst/>
          </a:prstGeom>
          <a:ln>
            <a:solidFill>
              <a:schemeClr val="accent3"/>
            </a:solidFill>
          </a:ln>
        </p:spPr>
        <p:txBody>
          <a:bodyPr vert="horz" lIns="91440" tIns="45720" rIns="91440" bIns="45720" rtlCol="0">
            <a:norm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spcBef>
                <a:spcPts val="0"/>
              </a:spcBef>
            </a:pPr>
            <a:r>
              <a:rPr lang="ja-JP" altLang="en-US" sz="1200" dirty="0"/>
              <a:t>　一般の方を対象としたセミナーや講演などを</a:t>
            </a:r>
            <a:r>
              <a:rPr lang="en-US" altLang="ja-JP" sz="1200" b="1" dirty="0"/>
              <a:t>30</a:t>
            </a:r>
            <a:r>
              <a:rPr lang="ja-JP" altLang="en-US" sz="1200" b="1" dirty="0"/>
              <a:t>分</a:t>
            </a:r>
            <a:r>
              <a:rPr lang="ja-JP" altLang="en-US" sz="1200" dirty="0"/>
              <a:t>で実施する場合の組合せ例を示します。</a:t>
            </a:r>
            <a:endParaRPr lang="en-US" altLang="ja-JP" sz="1200" dirty="0"/>
          </a:p>
          <a:p>
            <a:pPr>
              <a:lnSpc>
                <a:spcPct val="150000"/>
              </a:lnSpc>
              <a:spcBef>
                <a:spcPts val="0"/>
              </a:spcBef>
            </a:pPr>
            <a:r>
              <a:rPr lang="ja-JP" altLang="en-US" sz="1200" dirty="0"/>
              <a:t>気候変動の仕組みや気候変動の影響と適応策など、基本的な知識の習得を目的とした組合せ例を示しています。</a:t>
            </a:r>
            <a:endParaRPr lang="en-US" altLang="ja-JP" sz="1200" dirty="0"/>
          </a:p>
        </p:txBody>
      </p:sp>
      <p:graphicFrame>
        <p:nvGraphicFramePr>
          <p:cNvPr id="6" name="表 5">
            <a:extLst>
              <a:ext uri="{FF2B5EF4-FFF2-40B4-BE49-F238E27FC236}">
                <a16:creationId xmlns:a16="http://schemas.microsoft.com/office/drawing/2014/main" id="{310EDDDE-2AAD-4E11-A953-29945D105055}"/>
              </a:ext>
            </a:extLst>
          </p:cNvPr>
          <p:cNvGraphicFramePr>
            <a:graphicFrameLocks noGrp="1"/>
          </p:cNvGraphicFramePr>
          <p:nvPr>
            <p:extLst>
              <p:ext uri="{D42A27DB-BD31-4B8C-83A1-F6EECF244321}">
                <p14:modId xmlns:p14="http://schemas.microsoft.com/office/powerpoint/2010/main" val="1129632695"/>
              </p:ext>
            </p:extLst>
          </p:nvPr>
        </p:nvGraphicFramePr>
        <p:xfrm>
          <a:off x="296923" y="2693096"/>
          <a:ext cx="6252545" cy="6771566"/>
        </p:xfrm>
        <a:graphic>
          <a:graphicData uri="http://schemas.openxmlformats.org/drawingml/2006/table">
            <a:tbl>
              <a:tblPr firstRow="1" firstCol="1" bandRow="1" bandCol="1">
                <a:tableStyleId>{93296810-A885-4BE3-A3E7-6D5BEEA58F35}</a:tableStyleId>
              </a:tblPr>
              <a:tblGrid>
                <a:gridCol w="67277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4"/>
                    </a:ext>
                  </a:extLst>
                </a:gridCol>
                <a:gridCol w="1936419">
                  <a:extLst>
                    <a:ext uri="{9D8B030D-6E8A-4147-A177-3AD203B41FA5}">
                      <a16:colId xmlns:a16="http://schemas.microsoft.com/office/drawing/2014/main" val="20005"/>
                    </a:ext>
                  </a:extLst>
                </a:gridCol>
                <a:gridCol w="2203356">
                  <a:extLst>
                    <a:ext uri="{9D8B030D-6E8A-4147-A177-3AD203B41FA5}">
                      <a16:colId xmlns:a16="http://schemas.microsoft.com/office/drawing/2014/main" val="20006"/>
                    </a:ext>
                  </a:extLst>
                </a:gridCol>
              </a:tblGrid>
              <a:tr h="331200">
                <a:tc rowSpan="2">
                  <a:txBody>
                    <a:bodyPr/>
                    <a:lstStyle/>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テーマ</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rowSpan="2" gridSpan="2">
                  <a:txBody>
                    <a:bodyPr/>
                    <a:lstStyle/>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時間</a:t>
                      </a:r>
                      <a:r>
                        <a:rPr lang="en-US" altLang="ja-JP" sz="1050" b="1" kern="0" baseline="30000" dirty="0">
                          <a:effectLst/>
                          <a:latin typeface="Meiryo UI" panose="020B0604030504040204" pitchFamily="50" charset="-128"/>
                          <a:ea typeface="Meiryo UI" panose="020B0604030504040204" pitchFamily="50" charset="-128"/>
                        </a:rPr>
                        <a:t>※1</a:t>
                      </a:r>
                    </a:p>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（分）</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rowSpan="2" hMerge="1">
                  <a:txBody>
                    <a:bodyPr/>
                    <a:lstStyle/>
                    <a:p>
                      <a:endParaRPr kumimoji="1" lang="ja-JP" altLang="en-US"/>
                    </a:p>
                  </a:txBody>
                  <a:tcPr/>
                </a:tc>
                <a:tc gridSpan="2">
                  <a:txBody>
                    <a:bodyPr/>
                    <a:lstStyle/>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パワーポイント資料</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hMerge="1">
                  <a:txBody>
                    <a:bodyPr/>
                    <a:lstStyle/>
                    <a:p>
                      <a:endParaRPr kumimoji="1" lang="ja-JP" altLang="en-US"/>
                    </a:p>
                  </a:txBody>
                  <a:tcPr/>
                </a:tc>
                <a:tc rowSpan="2">
                  <a:txBody>
                    <a:bodyPr/>
                    <a:lstStyle/>
                    <a:p>
                      <a:pPr algn="ctr">
                        <a:lnSpc>
                          <a:spcPct val="100000"/>
                        </a:lnSpc>
                        <a:spcAft>
                          <a:spcPts val="0"/>
                        </a:spcAft>
                      </a:pPr>
                      <a:r>
                        <a:rPr lang="ja-JP" altLang="en-US" sz="1050" b="1" kern="100" dirty="0">
                          <a:effectLst/>
                          <a:latin typeface="Meiryo UI" panose="020B0604030504040204" pitchFamily="50" charset="-128"/>
                          <a:ea typeface="Meiryo UI" panose="020B0604030504040204" pitchFamily="50" charset="-128"/>
                          <a:cs typeface="Times New Roman" panose="02020603050405020304" pitchFamily="18" charset="0"/>
                        </a:rPr>
                        <a:t>補足説明</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31200">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ct val="100000"/>
                        </a:lnSpc>
                        <a:spcAft>
                          <a:spcPts val="0"/>
                        </a:spcAft>
                      </a:pPr>
                      <a:r>
                        <a:rPr lang="ja-JP" altLang="en-US" sz="1050" b="1" kern="0" dirty="0">
                          <a:solidFill>
                            <a:schemeClr val="bg1"/>
                          </a:solidFill>
                          <a:effectLst/>
                          <a:latin typeface="Meiryo UI" panose="020B0604030504040204" pitchFamily="50" charset="-128"/>
                          <a:ea typeface="Meiryo UI" panose="020B0604030504040204" pitchFamily="50" charset="-128"/>
                        </a:rPr>
                        <a:t>スライド</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lnSpc>
                          <a:spcPct val="100000"/>
                        </a:lnSpc>
                        <a:spcAft>
                          <a:spcPts val="0"/>
                        </a:spcAft>
                      </a:pPr>
                      <a:r>
                        <a:rPr lang="ja-JP" altLang="en-US"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内容</a:t>
                      </a:r>
                      <a:endParaRPr lang="ja-JP" alt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v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ja-JP" altLang="ja-JP" sz="1050" b="1" kern="100" baseline="300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1"/>
                  </a:ext>
                </a:extLst>
              </a:tr>
              <a:tr h="747103">
                <a:tc rowSpan="2">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オープニング</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必要に応じ作成</a:t>
                      </a: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講演の趣旨と目的</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自己紹介、所属組織紹介</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講演の趣旨・目的を冒頭で話すとともに、</a:t>
                      </a:r>
                      <a:b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所属組織や立場の紹介があったほうが良い</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747103">
                <a:tc vMerge="1">
                  <a:txBody>
                    <a:bodyPr/>
                    <a:lstStyle/>
                    <a:p>
                      <a:pPr marL="180975" indent="-176213" algn="l">
                        <a:lnSpc>
                          <a:spcPct val="100000"/>
                        </a:lnSpc>
                        <a:spcAft>
                          <a:spcPts val="0"/>
                        </a:spcAft>
                      </a:pPr>
                      <a:endParaRPr lang="ja-JP" alt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pPr algn="ctr">
                        <a:lnSpc>
                          <a:spcPct val="100000"/>
                        </a:lnSpc>
                        <a:spcAft>
                          <a:spcPts val="0"/>
                        </a:spcAft>
                      </a:pP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5-12</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から</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枚程度</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marR="0" indent="-108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気候変動に関する近年の動向や出来事に関するトピックスの紹介</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新しい情報や、身近な地域での関連する出来事などがあれば追加することが望ましい</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747103">
                <a:tc>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気候変動と人間の関係</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14-20</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気候変動の仕組み</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二酸化炭素排出量の現状（家庭）</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基本的な情報を抑えつつ、身近な例として家庭からの二酸化炭素排出量の現状などを中心に紹介する</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747103">
                <a:tc>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これまでの気候の変化</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22,23,</a:t>
                      </a: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26,27</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世界・日本の平均気温の変化</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地域の気候変動の現状</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地域の気候変動についてはデータの更新や差し替えが必要（追加にあたっては「３</a:t>
                      </a:r>
                      <a: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さらなるプログラムの充実に向けて」参照）</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747103">
                <a:tc>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将来の気候はどうなる？</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endParaRPr kumimoji="1" lang="ja-JP" altLang="en-US"/>
                    </a:p>
                  </a:txBody>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29-31</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将来の世界の平均気温</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将来の日本・地域の気候変動予測</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地域の気候変動についてはデータの更新や差し替えが必要（追加にあたっては「３</a:t>
                      </a:r>
                      <a: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さらなるプログラムの充実に向けて」参照）</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747103">
                <a:tc>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既に起きている影響、これから起きる影響</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7</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7’</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33-35,</a:t>
                      </a: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36-51</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から</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テーマ程度</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イラストでみる気候変動影響の範囲</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各地域で身近に感じられる数事例</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イラストを使って聞き手に問いかけながら、身の回りの影響について考えてもらうことが重要</a:t>
                      </a:r>
                    </a:p>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適宜、地域の特徴として関連・関心の強い分野については事例などを用いて説明</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987524227"/>
                  </a:ext>
                </a:extLst>
              </a:tr>
              <a:tr h="879445">
                <a:tc>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影響に適応しよう</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53,54,</a:t>
                      </a: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55-65</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から</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テーマ程度</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適応策の考え方</a:t>
                      </a: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イラストでみる身の回りの適応策</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各地域で身近に感じられる数事例</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食や自然災害、健康など身近な事例を主に取り上げるとよい</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適宜、地域の特徴として関連・関心の強い分野については事例などを用いて説明</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411262468"/>
                  </a:ext>
                </a:extLst>
              </a:tr>
              <a:tr h="74710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私たちにできること</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67-76,</a:t>
                      </a: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枚程度</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「知ろう」「行動しよう」「参加しよう」の　</a:t>
                      </a: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つのアクション別に個人でできる適応策を紹介</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個人でできる適応策の取組を知ってもらう</a:t>
                      </a:r>
                    </a:p>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すぐに実践できる身近な取組をできるだけ具体的に紹介する</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
        <p:nvSpPr>
          <p:cNvPr id="7" name="テキスト プレースホルダー 6">
            <a:extLst>
              <a:ext uri="{FF2B5EF4-FFF2-40B4-BE49-F238E27FC236}">
                <a16:creationId xmlns:a16="http://schemas.microsoft.com/office/drawing/2014/main" id="{E821CD8B-1236-4082-A2BD-909D4E28FAF5}"/>
              </a:ext>
            </a:extLst>
          </p:cNvPr>
          <p:cNvSpPr txBox="1">
            <a:spLocks/>
          </p:cNvSpPr>
          <p:nvPr/>
        </p:nvSpPr>
        <p:spPr>
          <a:xfrm>
            <a:off x="3632200" y="295333"/>
            <a:ext cx="3225800" cy="3142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２</a:t>
            </a:r>
            <a:r>
              <a:rPr lang="en-US" altLang="ja-JP"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a:t>
            </a: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プレゼンテーションの構成</a:t>
            </a:r>
          </a:p>
        </p:txBody>
      </p:sp>
      <p:sp>
        <p:nvSpPr>
          <p:cNvPr id="8" name="テキスト ボックス 7">
            <a:extLst>
              <a:ext uri="{FF2B5EF4-FFF2-40B4-BE49-F238E27FC236}">
                <a16:creationId xmlns:a16="http://schemas.microsoft.com/office/drawing/2014/main" id="{24CF318E-78D2-46AD-960C-033328D056F8}"/>
              </a:ext>
            </a:extLst>
          </p:cNvPr>
          <p:cNvSpPr txBox="1"/>
          <p:nvPr/>
        </p:nvSpPr>
        <p:spPr>
          <a:xfrm>
            <a:off x="268008" y="9647566"/>
            <a:ext cx="3490058" cy="21544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時間は目安です。実際の講演時間やプログラムにあわせて変更してください。</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32389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343" y="805480"/>
            <a:ext cx="6584781" cy="668935"/>
          </a:xfrm>
        </p:spPr>
        <p:txBody>
          <a:bodyPr/>
          <a:lstStyle/>
          <a:p>
            <a:r>
              <a:rPr lang="ja-JP" altLang="en-US" dirty="0"/>
              <a:t>（</a:t>
            </a:r>
            <a:r>
              <a:rPr lang="en-US" altLang="ja-JP" dirty="0"/>
              <a:t>4</a:t>
            </a:r>
            <a:r>
              <a:rPr lang="ja-JP" altLang="en-US" dirty="0"/>
              <a:t>）一般向けプログラムの例</a:t>
            </a:r>
            <a:r>
              <a:rPr lang="en-US" altLang="ja-JP" dirty="0"/>
              <a:t>【60</a:t>
            </a:r>
            <a:r>
              <a:rPr lang="ja-JP" altLang="en-US" dirty="0"/>
              <a:t>分</a:t>
            </a:r>
            <a:r>
              <a:rPr lang="en-US" altLang="ja-JP" dirty="0"/>
              <a:t>】</a:t>
            </a:r>
          </a:p>
        </p:txBody>
      </p:sp>
      <p:sp>
        <p:nvSpPr>
          <p:cNvPr id="3" name="スライド番号プレースホルダー 2"/>
          <p:cNvSpPr>
            <a:spLocks noGrp="1"/>
          </p:cNvSpPr>
          <p:nvPr>
            <p:ph type="sldNum" sz="quarter" idx="12"/>
          </p:nvPr>
        </p:nvSpPr>
        <p:spPr/>
        <p:txBody>
          <a:bodyPr/>
          <a:lstStyle/>
          <a:p>
            <a:fld id="{D3EADD70-6573-4510-9E53-33F62901F3A0}" type="slidenum">
              <a:rPr lang="ja-JP" altLang="en-US" smtClean="0"/>
              <a:pPr/>
              <a:t>13</a:t>
            </a:fld>
            <a:endParaRPr lang="ja-JP" altLang="en-US"/>
          </a:p>
        </p:txBody>
      </p:sp>
      <p:sp>
        <p:nvSpPr>
          <p:cNvPr id="5" name="コンテンツ プレースホルダー 3">
            <a:extLst>
              <a:ext uri="{FF2B5EF4-FFF2-40B4-BE49-F238E27FC236}">
                <a16:creationId xmlns:a16="http://schemas.microsoft.com/office/drawing/2014/main" id="{9FF87FE1-7E5B-44F9-8325-A680D596642B}"/>
              </a:ext>
            </a:extLst>
          </p:cNvPr>
          <p:cNvSpPr txBox="1">
            <a:spLocks/>
          </p:cNvSpPr>
          <p:nvPr/>
        </p:nvSpPr>
        <p:spPr>
          <a:xfrm>
            <a:off x="507999" y="1582355"/>
            <a:ext cx="5878287" cy="947485"/>
          </a:xfrm>
          <a:prstGeom prst="rect">
            <a:avLst/>
          </a:prstGeom>
          <a:ln>
            <a:solidFill>
              <a:schemeClr val="accent3"/>
            </a:solidFill>
          </a:ln>
        </p:spPr>
        <p:txBody>
          <a:bodyPr vert="horz" lIns="91440" tIns="45720" rIns="91440" bIns="45720" rtlCol="0">
            <a:norm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spcBef>
                <a:spcPts val="0"/>
              </a:spcBef>
            </a:pPr>
            <a:r>
              <a:rPr lang="ja-JP" altLang="en-US" sz="1200" dirty="0"/>
              <a:t>　一般の方を対象としたセミナーや講演などを</a:t>
            </a:r>
            <a:r>
              <a:rPr lang="en-US" altLang="ja-JP" sz="1200" b="1" dirty="0"/>
              <a:t>60</a:t>
            </a:r>
            <a:r>
              <a:rPr lang="ja-JP" altLang="en-US" sz="1200" b="1" dirty="0"/>
              <a:t>分</a:t>
            </a:r>
            <a:r>
              <a:rPr lang="ja-JP" altLang="en-US" sz="1200" dirty="0"/>
              <a:t>で実施する場合の組合せ例を示します。</a:t>
            </a:r>
          </a:p>
          <a:p>
            <a:pPr>
              <a:lnSpc>
                <a:spcPct val="150000"/>
              </a:lnSpc>
              <a:spcBef>
                <a:spcPts val="0"/>
              </a:spcBef>
            </a:pPr>
            <a:r>
              <a:rPr lang="ja-JP" altLang="en-US" sz="1200" dirty="0"/>
              <a:t>流れは</a:t>
            </a:r>
            <a:r>
              <a:rPr lang="en-US" altLang="ja-JP" sz="1200" dirty="0"/>
              <a:t>30</a:t>
            </a:r>
            <a:r>
              <a:rPr lang="ja-JP" altLang="en-US" sz="1200" dirty="0"/>
              <a:t>分バージョンと同じですが、影響や適応策の事例を紹介する時間を充実させたほか、「</a:t>
            </a:r>
            <a:r>
              <a:rPr lang="en-US" altLang="ja-JP" sz="1200" dirty="0"/>
              <a:t>7</a:t>
            </a:r>
            <a:r>
              <a:rPr lang="ja-JP" altLang="en-US" sz="1200" dirty="0"/>
              <a:t>章 </a:t>
            </a:r>
            <a:r>
              <a:rPr lang="ja-JP" altLang="en-US" sz="1200" kern="100" dirty="0">
                <a:cs typeface="Times New Roman" panose="02020603050405020304" pitchFamily="18" charset="0"/>
              </a:rPr>
              <a:t>適応に関する世界と日本の動き」の内容を追加し、発展的な内容にも触れています。</a:t>
            </a:r>
          </a:p>
        </p:txBody>
      </p:sp>
      <p:graphicFrame>
        <p:nvGraphicFramePr>
          <p:cNvPr id="6" name="表 3">
            <a:extLst>
              <a:ext uri="{FF2B5EF4-FFF2-40B4-BE49-F238E27FC236}">
                <a16:creationId xmlns:a16="http://schemas.microsoft.com/office/drawing/2014/main" id="{310EDDDE-2AAD-4E11-A953-29945D105055}"/>
              </a:ext>
            </a:extLst>
          </p:cNvPr>
          <p:cNvGraphicFramePr>
            <a:graphicFrameLocks noGrp="1"/>
          </p:cNvGraphicFramePr>
          <p:nvPr>
            <p:extLst>
              <p:ext uri="{D42A27DB-BD31-4B8C-83A1-F6EECF244321}">
                <p14:modId xmlns:p14="http://schemas.microsoft.com/office/powerpoint/2010/main" val="3055482089"/>
              </p:ext>
            </p:extLst>
          </p:nvPr>
        </p:nvGraphicFramePr>
        <p:xfrm>
          <a:off x="297028" y="2693096"/>
          <a:ext cx="6263945" cy="6878105"/>
        </p:xfrm>
        <a:graphic>
          <a:graphicData uri="http://schemas.openxmlformats.org/drawingml/2006/table">
            <a:tbl>
              <a:tblPr firstRow="1" firstCol="1" bandRow="1" bandCol="1">
                <a:tableStyleId>{93296810-A885-4BE3-A3E7-6D5BEEA58F35}</a:tableStyleId>
              </a:tblPr>
              <a:tblGrid>
                <a:gridCol w="663971">
                  <a:extLst>
                    <a:ext uri="{9D8B030D-6E8A-4147-A177-3AD203B41FA5}">
                      <a16:colId xmlns:a16="http://schemas.microsoft.com/office/drawing/2014/main" val="20000"/>
                    </a:ext>
                  </a:extLst>
                </a:gridCol>
                <a:gridCol w="248704">
                  <a:extLst>
                    <a:ext uri="{9D8B030D-6E8A-4147-A177-3AD203B41FA5}">
                      <a16:colId xmlns:a16="http://schemas.microsoft.com/office/drawing/2014/main" val="20001"/>
                    </a:ext>
                  </a:extLst>
                </a:gridCol>
                <a:gridCol w="248704">
                  <a:extLst>
                    <a:ext uri="{9D8B030D-6E8A-4147-A177-3AD203B41FA5}">
                      <a16:colId xmlns:a16="http://schemas.microsoft.com/office/drawing/2014/main" val="20002"/>
                    </a:ext>
                  </a:extLst>
                </a:gridCol>
                <a:gridCol w="934417">
                  <a:extLst>
                    <a:ext uri="{9D8B030D-6E8A-4147-A177-3AD203B41FA5}">
                      <a16:colId xmlns:a16="http://schemas.microsoft.com/office/drawing/2014/main" val="20004"/>
                    </a:ext>
                  </a:extLst>
                </a:gridCol>
                <a:gridCol w="1922665">
                  <a:extLst>
                    <a:ext uri="{9D8B030D-6E8A-4147-A177-3AD203B41FA5}">
                      <a16:colId xmlns:a16="http://schemas.microsoft.com/office/drawing/2014/main" val="20005"/>
                    </a:ext>
                  </a:extLst>
                </a:gridCol>
                <a:gridCol w="2245484">
                  <a:extLst>
                    <a:ext uri="{9D8B030D-6E8A-4147-A177-3AD203B41FA5}">
                      <a16:colId xmlns:a16="http://schemas.microsoft.com/office/drawing/2014/main" val="20006"/>
                    </a:ext>
                  </a:extLst>
                </a:gridCol>
              </a:tblGrid>
              <a:tr h="331200">
                <a:tc rowSpan="2">
                  <a:txBody>
                    <a:bodyPr/>
                    <a:lstStyle/>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テーマ</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rowSpan="2" gridSpan="2">
                  <a:txBody>
                    <a:bodyPr/>
                    <a:lstStyle/>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時間</a:t>
                      </a:r>
                      <a:r>
                        <a:rPr lang="en-US" altLang="ja-JP" sz="1050" b="1" kern="0" baseline="30000" dirty="0">
                          <a:effectLst/>
                          <a:latin typeface="Meiryo UI" panose="020B0604030504040204" pitchFamily="50" charset="-128"/>
                          <a:ea typeface="Meiryo UI" panose="020B0604030504040204" pitchFamily="50" charset="-128"/>
                        </a:rPr>
                        <a:t>※1</a:t>
                      </a:r>
                    </a:p>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（分）</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rowSpan="2" hMerge="1">
                  <a:txBody>
                    <a:bodyPr/>
                    <a:lstStyle/>
                    <a:p>
                      <a:endParaRPr kumimoji="1" lang="ja-JP" altLang="en-US"/>
                    </a:p>
                  </a:txBody>
                  <a:tcPr/>
                </a:tc>
                <a:tc gridSpan="2">
                  <a:txBody>
                    <a:bodyPr/>
                    <a:lstStyle/>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パワーポイント資料</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hMerge="1">
                  <a:txBody>
                    <a:bodyPr/>
                    <a:lstStyle/>
                    <a:p>
                      <a:endParaRPr kumimoji="1" lang="ja-JP" altLang="en-US"/>
                    </a:p>
                  </a:txBody>
                  <a:tcPr/>
                </a:tc>
                <a:tc rowSpan="2">
                  <a:txBody>
                    <a:bodyPr/>
                    <a:lstStyle/>
                    <a:p>
                      <a:pPr algn="ctr">
                        <a:lnSpc>
                          <a:spcPct val="100000"/>
                        </a:lnSpc>
                        <a:spcAft>
                          <a:spcPts val="0"/>
                        </a:spcAft>
                      </a:pPr>
                      <a:r>
                        <a:rPr lang="ja-JP" altLang="en-US" sz="1050" b="1" kern="100" dirty="0">
                          <a:effectLst/>
                          <a:latin typeface="Meiryo UI" panose="020B0604030504040204" pitchFamily="50" charset="-128"/>
                          <a:ea typeface="Meiryo UI" panose="020B0604030504040204" pitchFamily="50" charset="-128"/>
                          <a:cs typeface="Times New Roman" panose="02020603050405020304" pitchFamily="18" charset="0"/>
                        </a:rPr>
                        <a:t>補足説明</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31200">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ct val="100000"/>
                        </a:lnSpc>
                        <a:spcAft>
                          <a:spcPts val="0"/>
                        </a:spcAft>
                      </a:pPr>
                      <a:r>
                        <a:rPr lang="ja-JP" altLang="en-US" sz="1050" b="1" kern="0" dirty="0">
                          <a:solidFill>
                            <a:schemeClr val="bg1"/>
                          </a:solidFill>
                          <a:effectLst/>
                          <a:latin typeface="Meiryo UI" panose="020B0604030504040204" pitchFamily="50" charset="-128"/>
                          <a:ea typeface="Meiryo UI" panose="020B0604030504040204" pitchFamily="50" charset="-128"/>
                        </a:rPr>
                        <a:t>スライド</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lnSpc>
                          <a:spcPct val="100000"/>
                        </a:lnSpc>
                        <a:spcAft>
                          <a:spcPts val="0"/>
                        </a:spcAft>
                      </a:pPr>
                      <a:r>
                        <a:rPr lang="ja-JP" altLang="en-US"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内容</a:t>
                      </a:r>
                      <a:endParaRPr lang="ja-JP" alt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v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ja-JP" altLang="ja-JP" sz="1050" b="1" kern="100" baseline="300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1"/>
                  </a:ext>
                </a:extLst>
              </a:tr>
              <a:tr h="682710">
                <a:tc rowSpan="2">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オープニング</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必要に応じ作成</a:t>
                      </a: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講演の趣旨と目的</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自己紹介、所属組織紹介</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講演の趣旨・目的を冒頭で話すとともに、</a:t>
                      </a:r>
                      <a:b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所属組織や立場の紹介があったほうが良い</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682710">
                <a:tc vMerge="1">
                  <a:txBody>
                    <a:bodyPr/>
                    <a:lstStyle/>
                    <a:p>
                      <a:pPr marL="180975" indent="-176213" algn="l">
                        <a:lnSpc>
                          <a:spcPct val="100000"/>
                        </a:lnSpc>
                        <a:spcAft>
                          <a:spcPts val="0"/>
                        </a:spcAft>
                      </a:pPr>
                      <a:endParaRPr lang="ja-JP" alt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pPr algn="ctr">
                        <a:lnSpc>
                          <a:spcPct val="100000"/>
                        </a:lnSpc>
                        <a:spcAft>
                          <a:spcPts val="0"/>
                        </a:spcAft>
                      </a:pP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7’</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5-12</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から</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枚程度</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marR="0" indent="-108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気候変動に関する近年の動向や出来事に関するトピックスの紹介</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新しい情報や、身近な地域での関連する出来事などがあれば追加することが望ましい</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682710">
                <a:tc>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気候変動と人間の関係</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14-20</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気候変動の仕組み</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二酸化炭素排出量の現状</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基本的な情報を抑えつつ、日本の二酸化炭素排出量の現状などを把握する</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682710">
                <a:tc>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これまでの気候の変化</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22-27</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世界の平均気温の変化</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日本・地域の気候変動の現状</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地域の気候変動についてはデータの更新や差し替えが必要（追加にあたっては「３</a:t>
                      </a:r>
                      <a: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さらなるプログラムの充実に向けて」参照）</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682710">
                <a:tc>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将来の気候はどうなる？</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endParaRPr kumimoji="1" lang="ja-JP" altLang="en-US"/>
                    </a:p>
                  </a:txBody>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29-31</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将来の世界の平均気温</a:t>
                      </a: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将来の日本・地域の気候変動予測</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地域の気候変動についてはデータの更新や差し替えが必要（追加にあたっては「３</a:t>
                      </a:r>
                      <a: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さらなるプログラムの充実に向けて」参照）</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754025">
                <a:tc>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既に起きている影響、これから起きる影響</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12’</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33-51</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から</a:t>
                      </a: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テーマ程度</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イラストでみる気候変動影響の範囲</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各地域で身近に感じられる数事例</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イラストを使って聞き手に問いかけながら、身の回りの影響について考えてもらうことが重要</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適宜、地域の特徴として関連・関心の強い分野については事例などを用いて説明</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987524227"/>
                  </a:ext>
                </a:extLst>
              </a:tr>
              <a:tr h="682710">
                <a:tc>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影響に適応しよう</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53-65</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適応策の考え方</a:t>
                      </a: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イラストでみる身の回りの適応策</a:t>
                      </a: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各地域で身近に感じられる数事例</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食や自然災害、健康など身近な事例を主に取り上げるとよい</a:t>
                      </a:r>
                    </a:p>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適宜、地域の特徴として関連・関心の強い分野については事例などを用いて説明</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411262468"/>
                  </a:ext>
                </a:extLst>
              </a:tr>
              <a:tr h="68271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私たちにできること</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67-76</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「知ろう」「行動しよう」「参加しよう」の　</a:t>
                      </a: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つのアクション別に個人でできる適応策を紹介</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個人でできる適応策の取組を知ってもらう</a:t>
                      </a:r>
                    </a:p>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すぐに実践できる身近な取組をできるだけ具体的に紹介する</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6"/>
                  </a:ext>
                </a:extLst>
              </a:tr>
              <a:tr h="68271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適応に関する世界と日本の動き</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78-83</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適応に関する世界と日本の動き</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地域の適応を支援する仕組み</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世界の取組や日本の計画・法律を紹介し、一丸となって適応に取り組む必要があることを感じてもらうことが重要</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869053211"/>
                  </a:ext>
                </a:extLst>
              </a:tr>
            </a:tbl>
          </a:graphicData>
        </a:graphic>
      </p:graphicFrame>
      <p:sp>
        <p:nvSpPr>
          <p:cNvPr id="7" name="テキスト プレースホルダー 6">
            <a:extLst>
              <a:ext uri="{FF2B5EF4-FFF2-40B4-BE49-F238E27FC236}">
                <a16:creationId xmlns:a16="http://schemas.microsoft.com/office/drawing/2014/main" id="{E821CD8B-1236-4082-A2BD-909D4E28FAF5}"/>
              </a:ext>
            </a:extLst>
          </p:cNvPr>
          <p:cNvSpPr txBox="1">
            <a:spLocks/>
          </p:cNvSpPr>
          <p:nvPr/>
        </p:nvSpPr>
        <p:spPr>
          <a:xfrm>
            <a:off x="3632200" y="295333"/>
            <a:ext cx="3225800" cy="3142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２</a:t>
            </a:r>
            <a:r>
              <a:rPr lang="en-US" altLang="ja-JP"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a:t>
            </a: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プレゼンテーションの構成</a:t>
            </a:r>
          </a:p>
        </p:txBody>
      </p:sp>
      <p:sp>
        <p:nvSpPr>
          <p:cNvPr id="8" name="テキスト ボックス 7">
            <a:extLst>
              <a:ext uri="{FF2B5EF4-FFF2-40B4-BE49-F238E27FC236}">
                <a16:creationId xmlns:a16="http://schemas.microsoft.com/office/drawing/2014/main" id="{467F0D42-D5FF-42AF-970B-FAFCC3336D43}"/>
              </a:ext>
            </a:extLst>
          </p:cNvPr>
          <p:cNvSpPr txBox="1"/>
          <p:nvPr/>
        </p:nvSpPr>
        <p:spPr>
          <a:xfrm>
            <a:off x="268008" y="9647566"/>
            <a:ext cx="3490058" cy="21544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時間は目安です。実際の講演時間やプログラムにあわせて変更してください。</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51653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343" y="805480"/>
            <a:ext cx="6584781" cy="668935"/>
          </a:xfrm>
        </p:spPr>
        <p:txBody>
          <a:bodyPr/>
          <a:lstStyle/>
          <a:p>
            <a:r>
              <a:rPr lang="ja-JP" altLang="en-US" dirty="0"/>
              <a:t>（</a:t>
            </a:r>
            <a:r>
              <a:rPr lang="en-US" altLang="ja-JP" dirty="0"/>
              <a:t>5</a:t>
            </a:r>
            <a:r>
              <a:rPr lang="ja-JP" altLang="en-US" dirty="0"/>
              <a:t>）自治体職員（環境部局）向けプログラムの例</a:t>
            </a:r>
            <a:r>
              <a:rPr lang="en-US" altLang="ja-JP" dirty="0"/>
              <a:t>【30</a:t>
            </a:r>
            <a:r>
              <a:rPr lang="ja-JP" altLang="en-US" dirty="0"/>
              <a:t>分</a:t>
            </a:r>
            <a:r>
              <a:rPr lang="en-US" altLang="ja-JP" dirty="0"/>
              <a:t>】</a:t>
            </a:r>
          </a:p>
        </p:txBody>
      </p:sp>
      <p:sp>
        <p:nvSpPr>
          <p:cNvPr id="3" name="スライド番号プレースホルダー 2"/>
          <p:cNvSpPr>
            <a:spLocks noGrp="1"/>
          </p:cNvSpPr>
          <p:nvPr>
            <p:ph type="sldNum" sz="quarter" idx="12"/>
          </p:nvPr>
        </p:nvSpPr>
        <p:spPr/>
        <p:txBody>
          <a:bodyPr/>
          <a:lstStyle/>
          <a:p>
            <a:fld id="{D3EADD70-6573-4510-9E53-33F62901F3A0}" type="slidenum">
              <a:rPr lang="ja-JP" altLang="en-US" smtClean="0"/>
              <a:pPr/>
              <a:t>14</a:t>
            </a:fld>
            <a:endParaRPr lang="ja-JP" altLang="en-US"/>
          </a:p>
        </p:txBody>
      </p:sp>
      <p:sp>
        <p:nvSpPr>
          <p:cNvPr id="5" name="コンテンツ プレースホルダー 3">
            <a:extLst>
              <a:ext uri="{FF2B5EF4-FFF2-40B4-BE49-F238E27FC236}">
                <a16:creationId xmlns:a16="http://schemas.microsoft.com/office/drawing/2014/main" id="{9FF87FE1-7E5B-44F9-8325-A680D596642B}"/>
              </a:ext>
            </a:extLst>
          </p:cNvPr>
          <p:cNvSpPr txBox="1">
            <a:spLocks/>
          </p:cNvSpPr>
          <p:nvPr/>
        </p:nvSpPr>
        <p:spPr>
          <a:xfrm>
            <a:off x="507999" y="1582355"/>
            <a:ext cx="5878287" cy="947485"/>
          </a:xfrm>
          <a:prstGeom prst="rect">
            <a:avLst/>
          </a:prstGeom>
          <a:ln>
            <a:solidFill>
              <a:schemeClr val="accent3"/>
            </a:solidFill>
          </a:ln>
        </p:spPr>
        <p:txBody>
          <a:bodyPr vert="horz" lIns="91440" tIns="45720" rIns="91440" bIns="45720" rtlCol="0">
            <a:norm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spcBef>
                <a:spcPts val="0"/>
              </a:spcBef>
            </a:pPr>
            <a:r>
              <a:rPr lang="ja-JP" altLang="en-US" sz="1200" dirty="0"/>
              <a:t>　自治体職員のうち、特に環境部局の方々が中心に参加するセミナーや講演等を</a:t>
            </a:r>
            <a:r>
              <a:rPr lang="en-US" altLang="ja-JP" sz="1200" b="1" dirty="0"/>
              <a:t>30</a:t>
            </a:r>
            <a:r>
              <a:rPr lang="ja-JP" altLang="en-US" sz="1200" b="1" dirty="0"/>
              <a:t>分</a:t>
            </a:r>
            <a:r>
              <a:rPr lang="ja-JP" altLang="en-US" sz="1200" dirty="0"/>
              <a:t>で実施する場合の組合せ例を示します。気候変動に関する基本的な知識のほか、自治体の環境政策としてどのように取り組む必要があるかという点を重視した組合せ例を示しています。</a:t>
            </a:r>
            <a:endParaRPr lang="en-US" altLang="ja-JP" sz="1200" dirty="0"/>
          </a:p>
        </p:txBody>
      </p:sp>
      <p:graphicFrame>
        <p:nvGraphicFramePr>
          <p:cNvPr id="6" name="表 5">
            <a:extLst>
              <a:ext uri="{FF2B5EF4-FFF2-40B4-BE49-F238E27FC236}">
                <a16:creationId xmlns:a16="http://schemas.microsoft.com/office/drawing/2014/main" id="{310EDDDE-2AAD-4E11-A953-29945D105055}"/>
              </a:ext>
            </a:extLst>
          </p:cNvPr>
          <p:cNvGraphicFramePr>
            <a:graphicFrameLocks noGrp="1"/>
          </p:cNvGraphicFramePr>
          <p:nvPr>
            <p:extLst>
              <p:ext uri="{D42A27DB-BD31-4B8C-83A1-F6EECF244321}">
                <p14:modId xmlns:p14="http://schemas.microsoft.com/office/powerpoint/2010/main" val="3698550897"/>
              </p:ext>
            </p:extLst>
          </p:nvPr>
        </p:nvGraphicFramePr>
        <p:xfrm>
          <a:off x="297028" y="2693096"/>
          <a:ext cx="6263945" cy="6882782"/>
        </p:xfrm>
        <a:graphic>
          <a:graphicData uri="http://schemas.openxmlformats.org/drawingml/2006/table">
            <a:tbl>
              <a:tblPr firstRow="1" firstCol="1" bandRow="1" bandCol="1">
                <a:tableStyleId>{93296810-A885-4BE3-A3E7-6D5BEEA58F35}</a:tableStyleId>
              </a:tblPr>
              <a:tblGrid>
                <a:gridCol w="665103">
                  <a:extLst>
                    <a:ext uri="{9D8B030D-6E8A-4147-A177-3AD203B41FA5}">
                      <a16:colId xmlns:a16="http://schemas.microsoft.com/office/drawing/2014/main" val="20000"/>
                    </a:ext>
                  </a:extLst>
                </a:gridCol>
                <a:gridCol w="249128">
                  <a:extLst>
                    <a:ext uri="{9D8B030D-6E8A-4147-A177-3AD203B41FA5}">
                      <a16:colId xmlns:a16="http://schemas.microsoft.com/office/drawing/2014/main" val="20001"/>
                    </a:ext>
                  </a:extLst>
                </a:gridCol>
                <a:gridCol w="249128">
                  <a:extLst>
                    <a:ext uri="{9D8B030D-6E8A-4147-A177-3AD203B41FA5}">
                      <a16:colId xmlns:a16="http://schemas.microsoft.com/office/drawing/2014/main" val="20002"/>
                    </a:ext>
                  </a:extLst>
                </a:gridCol>
                <a:gridCol w="925333">
                  <a:extLst>
                    <a:ext uri="{9D8B030D-6E8A-4147-A177-3AD203B41FA5}">
                      <a16:colId xmlns:a16="http://schemas.microsoft.com/office/drawing/2014/main" val="20004"/>
                    </a:ext>
                  </a:extLst>
                </a:gridCol>
                <a:gridCol w="1925942">
                  <a:extLst>
                    <a:ext uri="{9D8B030D-6E8A-4147-A177-3AD203B41FA5}">
                      <a16:colId xmlns:a16="http://schemas.microsoft.com/office/drawing/2014/main" val="20005"/>
                    </a:ext>
                  </a:extLst>
                </a:gridCol>
                <a:gridCol w="2249311">
                  <a:extLst>
                    <a:ext uri="{9D8B030D-6E8A-4147-A177-3AD203B41FA5}">
                      <a16:colId xmlns:a16="http://schemas.microsoft.com/office/drawing/2014/main" val="20006"/>
                    </a:ext>
                  </a:extLst>
                </a:gridCol>
              </a:tblGrid>
              <a:tr h="331200">
                <a:tc rowSpan="2">
                  <a:txBody>
                    <a:bodyPr/>
                    <a:lstStyle/>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テーマ</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rowSpan="2" gridSpan="2">
                  <a:txBody>
                    <a:bodyPr/>
                    <a:lstStyle/>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時間</a:t>
                      </a:r>
                      <a:r>
                        <a:rPr lang="en-US" altLang="ja-JP" sz="1050" b="1" kern="0" baseline="30000" dirty="0">
                          <a:effectLst/>
                          <a:latin typeface="Meiryo UI" panose="020B0604030504040204" pitchFamily="50" charset="-128"/>
                          <a:ea typeface="Meiryo UI" panose="020B0604030504040204" pitchFamily="50" charset="-128"/>
                        </a:rPr>
                        <a:t>※1</a:t>
                      </a:r>
                    </a:p>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（分）</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rowSpan="2" hMerge="1">
                  <a:txBody>
                    <a:bodyPr/>
                    <a:lstStyle/>
                    <a:p>
                      <a:endParaRPr kumimoji="1" lang="ja-JP" altLang="en-US"/>
                    </a:p>
                  </a:txBody>
                  <a:tcPr/>
                </a:tc>
                <a:tc gridSpan="2">
                  <a:txBody>
                    <a:bodyPr/>
                    <a:lstStyle/>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パワーポイント資料</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hMerge="1">
                  <a:txBody>
                    <a:bodyPr/>
                    <a:lstStyle/>
                    <a:p>
                      <a:endParaRPr kumimoji="1" lang="ja-JP" altLang="en-US"/>
                    </a:p>
                  </a:txBody>
                  <a:tcPr/>
                </a:tc>
                <a:tc rowSpan="2">
                  <a:txBody>
                    <a:bodyPr/>
                    <a:lstStyle/>
                    <a:p>
                      <a:pPr algn="ctr">
                        <a:lnSpc>
                          <a:spcPct val="100000"/>
                        </a:lnSpc>
                        <a:spcAft>
                          <a:spcPts val="0"/>
                        </a:spcAft>
                      </a:pPr>
                      <a:r>
                        <a:rPr lang="ja-JP" altLang="en-US" sz="1050" b="1" kern="100" dirty="0">
                          <a:effectLst/>
                          <a:latin typeface="Meiryo UI" panose="020B0604030504040204" pitchFamily="50" charset="-128"/>
                          <a:ea typeface="Meiryo UI" panose="020B0604030504040204" pitchFamily="50" charset="-128"/>
                          <a:cs typeface="Times New Roman" panose="02020603050405020304" pitchFamily="18" charset="0"/>
                        </a:rPr>
                        <a:t>補足説明</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31200">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ct val="100000"/>
                        </a:lnSpc>
                        <a:spcAft>
                          <a:spcPts val="0"/>
                        </a:spcAft>
                      </a:pPr>
                      <a:r>
                        <a:rPr lang="ja-JP" altLang="en-US" sz="1050" b="1" kern="0" dirty="0">
                          <a:solidFill>
                            <a:schemeClr val="bg1"/>
                          </a:solidFill>
                          <a:effectLst/>
                          <a:latin typeface="Meiryo UI" panose="020B0604030504040204" pitchFamily="50" charset="-128"/>
                          <a:ea typeface="Meiryo UI" panose="020B0604030504040204" pitchFamily="50" charset="-128"/>
                        </a:rPr>
                        <a:t>スライド</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lnSpc>
                          <a:spcPct val="100000"/>
                        </a:lnSpc>
                        <a:spcAft>
                          <a:spcPts val="0"/>
                        </a:spcAft>
                      </a:pPr>
                      <a:r>
                        <a:rPr lang="ja-JP" altLang="en-US"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内容</a:t>
                      </a:r>
                      <a:endParaRPr lang="ja-JP" alt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v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ja-JP" altLang="ja-JP" sz="1050" b="1" kern="100" baseline="300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1"/>
                  </a:ext>
                </a:extLst>
              </a:tr>
              <a:tr h="494301">
                <a:tc rowSpan="2">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オープニング</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必要に応じ作成</a:t>
                      </a: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講演の趣旨と目的</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自己紹介、所属組織紹介</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講演の趣旨・目的を冒頭で話すとともに、</a:t>
                      </a:r>
                      <a:b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所属組織や立場の紹介があったほうが良い</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494301">
                <a:tc vMerge="1">
                  <a:txBody>
                    <a:bodyPr/>
                    <a:lstStyle/>
                    <a:p>
                      <a:pPr marL="180975" indent="-176213" algn="l">
                        <a:lnSpc>
                          <a:spcPct val="100000"/>
                        </a:lnSpc>
                        <a:spcAft>
                          <a:spcPts val="0"/>
                        </a:spcAft>
                      </a:pPr>
                      <a:endParaRPr lang="ja-JP" alt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pPr algn="ctr">
                        <a:lnSpc>
                          <a:spcPct val="100000"/>
                        </a:lnSpc>
                        <a:spcAft>
                          <a:spcPts val="0"/>
                        </a:spcAft>
                      </a:pP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5-13</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から</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枚程度</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marR="0" indent="-108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気候変動に関する近年の動向や出来事に関するトピックスの紹介</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新しい情報や、身近な地域での関連する出来事などがあれば追加することが望ましい</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494301">
                <a:tc>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気候変動と人間の関係</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15-21</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から</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枚程度</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気候変動の現状</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二酸化炭素排出量の現状</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必要に応じてパリ協定の削減目標やその到達の難しさなどの追加も可</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94301">
                <a:tc rowSpan="2">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これまでと</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これからの</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気候の変化</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23,24,27.28</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世界・日本の平均気温の変化</a:t>
                      </a: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地域の気候変動の現状</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rowSpan="2">
                  <a:txBody>
                    <a:bodyPr/>
                    <a:lstStyle/>
                    <a:p>
                      <a:pPr marL="90488" marR="0" lvl="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地域の気候変動についてはデータの更新や差し替えが必要（追加にあたっては「３</a:t>
                      </a:r>
                      <a: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さらなるプログラムの充実に向けて」参照）</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494301">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30,31,37</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将来の世界・日本の平均気温</a:t>
                      </a: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将来の地域の気候変動予測</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1081604">
                <a:tc>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影響</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39,41-43,58, 62,68,74, 79,83</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気候変動影響の範囲</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各分野で顕在化・予測されている影響の概要</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各地域で身近に感じられる数事例</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影響の幅広さを理解してもらうことが重要であるため、各分野の影響概要を幅広く説明</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適宜、地域の特徴として関連・関心の強い分野については事例などを用いて説明</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987524227"/>
                  </a:ext>
                </a:extLst>
              </a:tr>
              <a:tr h="885837">
                <a:tc>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気候変動への適応</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91-101,</a:t>
                      </a: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102-127</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から</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事例程度</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適応策の基本的考え方</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潜在的・追加的適応策について</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marR="0" lvl="0" indent="-108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各地域で身近に感じられる数事例</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適応策の基本的考え方、特に既存施策とのつながりを理解してもらうことが重要</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適宜、地域の特徴として関連・関心の強い分野については事例などを用いて説明</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411262468"/>
                  </a:ext>
                </a:extLst>
              </a:tr>
              <a:tr h="298533">
                <a:tc rowSpan="4">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自治体の</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適応</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4">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129-130</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自治体の気候変動適応の位置づけ</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法的な位置づけや役割をしっかりと明示する</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6"/>
                  </a:ext>
                </a:extLst>
              </a:tr>
              <a:tr h="494301">
                <a:tc vMerge="1">
                  <a:txBody>
                    <a:bodyPr/>
                    <a:lstStyle/>
                    <a:p>
                      <a:endParaRPr kumimoji="1" lang="ja-JP" altLang="en-US"/>
                    </a:p>
                  </a:txBody>
                  <a:tcPr/>
                </a:tc>
                <a:tc vMerge="1">
                  <a:txBody>
                    <a:bodyPr/>
                    <a:lstStyle/>
                    <a:p>
                      <a:pPr algn="ctr">
                        <a:lnSpc>
                          <a:spcPct val="100000"/>
                        </a:lnSpc>
                        <a:spcAft>
                          <a:spcPts val="0"/>
                        </a:spcAft>
                      </a:pP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131-137</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自治体の気候変動適応策検討、</a:t>
                      </a:r>
                      <a:b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適応計画策定の進め方</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適応計画を作成する上での基本的な流れを紹介し取組を促す</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7"/>
                  </a:ext>
                </a:extLst>
              </a:tr>
              <a:tr h="494301">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138-144</a:t>
                      </a:r>
                    </a:p>
                    <a:p>
                      <a:pPr marL="0" indent="0" algn="ctr">
                        <a:lnSpc>
                          <a:spcPct val="100000"/>
                        </a:lnSpc>
                        <a:spcAft>
                          <a:spcPts val="0"/>
                        </a:spcAft>
                        <a:buFontTx/>
                        <a:buNone/>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＋地域事例</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自治体の気候変動適応策の事例</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具体的な取組事例</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全国の先進事例だけでなく、各地域の身近な自治体の事例などの紹介を追加作成する</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177047820"/>
                  </a:ext>
                </a:extLst>
              </a:tr>
              <a:tr h="494301">
                <a:tc vMerge="1">
                  <a:txBody>
                    <a:bodyPr/>
                    <a:lstStyle/>
                    <a:p>
                      <a:endParaRPr kumimoji="1" lang="ja-JP" altLang="en-US"/>
                    </a:p>
                  </a:txBody>
                  <a:tcPr/>
                </a:tc>
                <a:tc vMerge="1">
                  <a:txBody>
                    <a:bodyPr/>
                    <a:lstStyle/>
                    <a:p>
                      <a:endParaRPr kumimoji="1" lang="ja-JP" altLang="en-US"/>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145-150,</a:t>
                      </a: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183,184,186</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A-PLAT</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や地域気候変動適応センターの紹介</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A-PLAT</a:t>
                      </a: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やセンターの支援内容を説明し、</a:t>
                      </a:r>
                      <a:b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活用や利用を促すことが重要</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8"/>
                  </a:ext>
                </a:extLst>
              </a:tr>
            </a:tbl>
          </a:graphicData>
        </a:graphic>
      </p:graphicFrame>
      <p:sp>
        <p:nvSpPr>
          <p:cNvPr id="7" name="テキスト プレースホルダー 6">
            <a:extLst>
              <a:ext uri="{FF2B5EF4-FFF2-40B4-BE49-F238E27FC236}">
                <a16:creationId xmlns:a16="http://schemas.microsoft.com/office/drawing/2014/main" id="{E821CD8B-1236-4082-A2BD-909D4E28FAF5}"/>
              </a:ext>
            </a:extLst>
          </p:cNvPr>
          <p:cNvSpPr txBox="1">
            <a:spLocks/>
          </p:cNvSpPr>
          <p:nvPr/>
        </p:nvSpPr>
        <p:spPr>
          <a:xfrm>
            <a:off x="3632200" y="295333"/>
            <a:ext cx="3225800" cy="3142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２</a:t>
            </a:r>
            <a:r>
              <a:rPr lang="en-US" altLang="ja-JP"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a:t>
            </a: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プレゼンテーションの構成</a:t>
            </a:r>
          </a:p>
        </p:txBody>
      </p:sp>
      <p:sp>
        <p:nvSpPr>
          <p:cNvPr id="8" name="テキスト ボックス 7">
            <a:extLst>
              <a:ext uri="{FF2B5EF4-FFF2-40B4-BE49-F238E27FC236}">
                <a16:creationId xmlns:a16="http://schemas.microsoft.com/office/drawing/2014/main" id="{DD3A5C06-B997-455D-B8C4-7A9BB9DFED3A}"/>
              </a:ext>
            </a:extLst>
          </p:cNvPr>
          <p:cNvSpPr txBox="1"/>
          <p:nvPr/>
        </p:nvSpPr>
        <p:spPr>
          <a:xfrm>
            <a:off x="268008" y="9647566"/>
            <a:ext cx="3490058" cy="21544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時間は目安です。実際の講演時間やプログラムにあわせて変更してください。</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01835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343" y="805480"/>
            <a:ext cx="6584781" cy="668935"/>
          </a:xfrm>
        </p:spPr>
        <p:txBody>
          <a:bodyPr/>
          <a:lstStyle/>
          <a:p>
            <a:r>
              <a:rPr lang="ja-JP" altLang="en-US" dirty="0"/>
              <a:t>（</a:t>
            </a:r>
            <a:r>
              <a:rPr lang="en-US" altLang="ja-JP" dirty="0"/>
              <a:t>6</a:t>
            </a:r>
            <a:r>
              <a:rPr lang="ja-JP" altLang="en-US" dirty="0"/>
              <a:t>）自治体職員（環境部局）向けプログラムの例</a:t>
            </a:r>
            <a:r>
              <a:rPr lang="en-US" altLang="ja-JP" dirty="0"/>
              <a:t>【60</a:t>
            </a:r>
            <a:r>
              <a:rPr lang="ja-JP" altLang="en-US" dirty="0"/>
              <a:t>分</a:t>
            </a:r>
            <a:r>
              <a:rPr lang="en-US" altLang="ja-JP" dirty="0"/>
              <a:t>】</a:t>
            </a:r>
          </a:p>
        </p:txBody>
      </p:sp>
      <p:sp>
        <p:nvSpPr>
          <p:cNvPr id="3" name="スライド番号プレースホルダー 2"/>
          <p:cNvSpPr>
            <a:spLocks noGrp="1"/>
          </p:cNvSpPr>
          <p:nvPr>
            <p:ph type="sldNum" sz="quarter" idx="12"/>
          </p:nvPr>
        </p:nvSpPr>
        <p:spPr/>
        <p:txBody>
          <a:bodyPr/>
          <a:lstStyle/>
          <a:p>
            <a:fld id="{D3EADD70-6573-4510-9E53-33F62901F3A0}" type="slidenum">
              <a:rPr lang="ja-JP" altLang="en-US" smtClean="0"/>
              <a:pPr/>
              <a:t>15</a:t>
            </a:fld>
            <a:endParaRPr lang="ja-JP" altLang="en-US"/>
          </a:p>
        </p:txBody>
      </p:sp>
      <p:sp>
        <p:nvSpPr>
          <p:cNvPr id="5" name="コンテンツ プレースホルダー 3">
            <a:extLst>
              <a:ext uri="{FF2B5EF4-FFF2-40B4-BE49-F238E27FC236}">
                <a16:creationId xmlns:a16="http://schemas.microsoft.com/office/drawing/2014/main" id="{9FF87FE1-7E5B-44F9-8325-A680D596642B}"/>
              </a:ext>
            </a:extLst>
          </p:cNvPr>
          <p:cNvSpPr txBox="1">
            <a:spLocks/>
          </p:cNvSpPr>
          <p:nvPr/>
        </p:nvSpPr>
        <p:spPr>
          <a:xfrm>
            <a:off x="507999" y="1582355"/>
            <a:ext cx="5878287" cy="947485"/>
          </a:xfrm>
          <a:prstGeom prst="rect">
            <a:avLst/>
          </a:prstGeom>
          <a:ln>
            <a:solidFill>
              <a:schemeClr val="accent3"/>
            </a:solidFill>
          </a:ln>
        </p:spPr>
        <p:txBody>
          <a:bodyPr vert="horz" lIns="91440" tIns="45720" rIns="91440" bIns="45720" rtlCol="0">
            <a:norm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spcBef>
                <a:spcPts val="0"/>
              </a:spcBef>
            </a:pPr>
            <a:r>
              <a:rPr lang="ja-JP" altLang="en-US" sz="1200" dirty="0"/>
              <a:t>　自治体職員のうち、特に環境部局の方々が中心に参加するセミナーや講演等を</a:t>
            </a:r>
            <a:r>
              <a:rPr lang="en-US" altLang="ja-JP" sz="1200" b="1" dirty="0"/>
              <a:t>60</a:t>
            </a:r>
            <a:r>
              <a:rPr lang="ja-JP" altLang="en-US" sz="1200" b="1" dirty="0"/>
              <a:t>分</a:t>
            </a:r>
            <a:r>
              <a:rPr lang="ja-JP" altLang="en-US" sz="1200" dirty="0"/>
              <a:t>で実施する場合の組合せ例を示します。流れは</a:t>
            </a:r>
            <a:r>
              <a:rPr lang="en-US" altLang="ja-JP" sz="1200" dirty="0"/>
              <a:t>30</a:t>
            </a:r>
            <a:r>
              <a:rPr lang="ja-JP" altLang="en-US" sz="1200" dirty="0"/>
              <a:t>分バージョンと同じですが、影響や適応策の具体事例の紹介を充実させ、より理解を深めてもらうことを重視した組合せ例を示しています。</a:t>
            </a:r>
            <a:endParaRPr lang="en-US" altLang="ja-JP" sz="1200" dirty="0"/>
          </a:p>
        </p:txBody>
      </p:sp>
      <p:graphicFrame>
        <p:nvGraphicFramePr>
          <p:cNvPr id="6" name="表 5">
            <a:extLst>
              <a:ext uri="{FF2B5EF4-FFF2-40B4-BE49-F238E27FC236}">
                <a16:creationId xmlns:a16="http://schemas.microsoft.com/office/drawing/2014/main" id="{310EDDDE-2AAD-4E11-A953-29945D105055}"/>
              </a:ext>
            </a:extLst>
          </p:cNvPr>
          <p:cNvGraphicFramePr>
            <a:graphicFrameLocks noGrp="1"/>
          </p:cNvGraphicFramePr>
          <p:nvPr>
            <p:extLst>
              <p:ext uri="{D42A27DB-BD31-4B8C-83A1-F6EECF244321}">
                <p14:modId xmlns:p14="http://schemas.microsoft.com/office/powerpoint/2010/main" val="929860102"/>
              </p:ext>
            </p:extLst>
          </p:nvPr>
        </p:nvGraphicFramePr>
        <p:xfrm>
          <a:off x="297028" y="2693096"/>
          <a:ext cx="6263945" cy="6882704"/>
        </p:xfrm>
        <a:graphic>
          <a:graphicData uri="http://schemas.openxmlformats.org/drawingml/2006/table">
            <a:tbl>
              <a:tblPr firstRow="1" firstCol="1" bandRow="1" bandCol="1">
                <a:tableStyleId>{93296810-A885-4BE3-A3E7-6D5BEEA58F35}</a:tableStyleId>
              </a:tblPr>
              <a:tblGrid>
                <a:gridCol w="665103">
                  <a:extLst>
                    <a:ext uri="{9D8B030D-6E8A-4147-A177-3AD203B41FA5}">
                      <a16:colId xmlns:a16="http://schemas.microsoft.com/office/drawing/2014/main" val="20000"/>
                    </a:ext>
                  </a:extLst>
                </a:gridCol>
                <a:gridCol w="249128">
                  <a:extLst>
                    <a:ext uri="{9D8B030D-6E8A-4147-A177-3AD203B41FA5}">
                      <a16:colId xmlns:a16="http://schemas.microsoft.com/office/drawing/2014/main" val="20001"/>
                    </a:ext>
                  </a:extLst>
                </a:gridCol>
                <a:gridCol w="249128">
                  <a:extLst>
                    <a:ext uri="{9D8B030D-6E8A-4147-A177-3AD203B41FA5}">
                      <a16:colId xmlns:a16="http://schemas.microsoft.com/office/drawing/2014/main" val="20002"/>
                    </a:ext>
                  </a:extLst>
                </a:gridCol>
                <a:gridCol w="925333">
                  <a:extLst>
                    <a:ext uri="{9D8B030D-6E8A-4147-A177-3AD203B41FA5}">
                      <a16:colId xmlns:a16="http://schemas.microsoft.com/office/drawing/2014/main" val="20004"/>
                    </a:ext>
                  </a:extLst>
                </a:gridCol>
                <a:gridCol w="1925942">
                  <a:extLst>
                    <a:ext uri="{9D8B030D-6E8A-4147-A177-3AD203B41FA5}">
                      <a16:colId xmlns:a16="http://schemas.microsoft.com/office/drawing/2014/main" val="20005"/>
                    </a:ext>
                  </a:extLst>
                </a:gridCol>
                <a:gridCol w="2249311">
                  <a:extLst>
                    <a:ext uri="{9D8B030D-6E8A-4147-A177-3AD203B41FA5}">
                      <a16:colId xmlns:a16="http://schemas.microsoft.com/office/drawing/2014/main" val="20006"/>
                    </a:ext>
                  </a:extLst>
                </a:gridCol>
              </a:tblGrid>
              <a:tr h="331161">
                <a:tc rowSpan="2">
                  <a:txBody>
                    <a:bodyPr/>
                    <a:lstStyle/>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テーマ</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rowSpan="2" gridSpan="2">
                  <a:txBody>
                    <a:bodyPr/>
                    <a:lstStyle/>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時間</a:t>
                      </a:r>
                      <a:r>
                        <a:rPr lang="en-US" altLang="ja-JP" sz="1050" b="1" kern="0" baseline="30000" dirty="0">
                          <a:effectLst/>
                          <a:latin typeface="Meiryo UI" panose="020B0604030504040204" pitchFamily="50" charset="-128"/>
                          <a:ea typeface="Meiryo UI" panose="020B0604030504040204" pitchFamily="50" charset="-128"/>
                        </a:rPr>
                        <a:t>※1</a:t>
                      </a:r>
                    </a:p>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（分）</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rowSpan="2" hMerge="1">
                  <a:txBody>
                    <a:bodyPr/>
                    <a:lstStyle/>
                    <a:p>
                      <a:endParaRPr kumimoji="1" lang="ja-JP" altLang="en-US"/>
                    </a:p>
                  </a:txBody>
                  <a:tcPr/>
                </a:tc>
                <a:tc gridSpan="2">
                  <a:txBody>
                    <a:bodyPr/>
                    <a:lstStyle/>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パワーポイント資料</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hMerge="1">
                  <a:txBody>
                    <a:bodyPr/>
                    <a:lstStyle/>
                    <a:p>
                      <a:endParaRPr kumimoji="1" lang="ja-JP" altLang="en-US"/>
                    </a:p>
                  </a:txBody>
                  <a:tcPr/>
                </a:tc>
                <a:tc rowSpan="2">
                  <a:txBody>
                    <a:bodyPr/>
                    <a:lstStyle/>
                    <a:p>
                      <a:pPr algn="ctr">
                        <a:lnSpc>
                          <a:spcPct val="100000"/>
                        </a:lnSpc>
                        <a:spcAft>
                          <a:spcPts val="0"/>
                        </a:spcAft>
                      </a:pPr>
                      <a:r>
                        <a:rPr lang="ja-JP" altLang="en-US" sz="1050" b="1" kern="100" dirty="0">
                          <a:effectLst/>
                          <a:latin typeface="Meiryo UI" panose="020B0604030504040204" pitchFamily="50" charset="-128"/>
                          <a:ea typeface="Meiryo UI" panose="020B0604030504040204" pitchFamily="50" charset="-128"/>
                          <a:cs typeface="Times New Roman" panose="02020603050405020304" pitchFamily="18" charset="0"/>
                        </a:rPr>
                        <a:t>補足説明</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31161">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ct val="100000"/>
                        </a:lnSpc>
                        <a:spcAft>
                          <a:spcPts val="0"/>
                        </a:spcAft>
                      </a:pPr>
                      <a:r>
                        <a:rPr lang="ja-JP" altLang="en-US" sz="1050" b="1" kern="0" dirty="0">
                          <a:solidFill>
                            <a:schemeClr val="bg1"/>
                          </a:solidFill>
                          <a:effectLst/>
                          <a:latin typeface="Meiryo UI" panose="020B0604030504040204" pitchFamily="50" charset="-128"/>
                          <a:ea typeface="Meiryo UI" panose="020B0604030504040204" pitchFamily="50" charset="-128"/>
                        </a:rPr>
                        <a:t>スライド</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lnSpc>
                          <a:spcPct val="100000"/>
                        </a:lnSpc>
                        <a:spcAft>
                          <a:spcPts val="0"/>
                        </a:spcAft>
                      </a:pPr>
                      <a:r>
                        <a:rPr lang="ja-JP" altLang="en-US"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内容</a:t>
                      </a:r>
                      <a:endParaRPr lang="ja-JP" alt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v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ja-JP" altLang="ja-JP" sz="1050" b="1" kern="100" baseline="300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1"/>
                  </a:ext>
                </a:extLst>
              </a:tr>
              <a:tr h="494301">
                <a:tc rowSpan="2">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オープニング</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必要に応じ作成</a:t>
                      </a: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講演の趣旨と目的</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自己紹介、所属組織紹介</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講演の趣旨・目的を冒頭で話すとともに、</a:t>
                      </a:r>
                      <a:b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所属組織や立場の紹介があったほうが良い</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494301">
                <a:tc vMerge="1">
                  <a:txBody>
                    <a:bodyPr/>
                    <a:lstStyle/>
                    <a:p>
                      <a:pPr marL="180975" indent="-176213" algn="l">
                        <a:lnSpc>
                          <a:spcPct val="100000"/>
                        </a:lnSpc>
                        <a:spcAft>
                          <a:spcPts val="0"/>
                        </a:spcAft>
                      </a:pPr>
                      <a:endParaRPr lang="ja-JP" alt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pPr algn="ctr">
                        <a:lnSpc>
                          <a:spcPct val="100000"/>
                        </a:lnSpc>
                        <a:spcAft>
                          <a:spcPts val="0"/>
                        </a:spcAft>
                      </a:pP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7’</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5-13</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から</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枚程度</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marR="0" indent="-108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気候変動に関する近年の動向や出来事に関するトピックスの紹介</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新しい情報や、身近な地域での関連する出来事などがあれば追加することが望ましい</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49430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気候変動と人間の関係</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15-21</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から</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枚程度</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気候変動の現状</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二酸化炭素排出量の現状</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必要に応じてパリ協定の削減目標やその到達の難しさなどの追加も可</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94301">
                <a:tc rowSpan="2">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これまでと</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これからの</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気候の変化</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11’</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23-28</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世界の平均気温の変化</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日本・地域の気候変動の現状</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rowSpan="2">
                  <a:txBody>
                    <a:bodyPr/>
                    <a:lstStyle/>
                    <a:p>
                      <a:pPr marL="90488" marR="0" lvl="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地域の気候変動についてはデータの更新や差し替えが必要（追加にあたっては「３</a:t>
                      </a:r>
                      <a: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さらなるプログラムの充実に向けて」参照）</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494301">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30-37</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将来の世界の平均気温</a:t>
                      </a: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将来の日本・地域の気候変動予測</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1081604">
                <a:tc>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影響</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12’</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39,41-43,58, 62,68,74, 79,83 +</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事例</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気候変動影響の範囲</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各分野で顕在化・予測されている影響の概要</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各地域で身近に感じられる数事例</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影響の幅広さを理解してもらうことが重要であるため、各分野の影響概要を幅広く説明</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地域ごとに特に深刻と感じる事例を複数紹介できるとより良い（追加にあたっては「３</a:t>
                      </a:r>
                      <a: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さらなるプログラムの充実に向けて」参照）</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987524227"/>
                  </a:ext>
                </a:extLst>
              </a:tr>
              <a:tr h="885837">
                <a:tc>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気候変動への適応</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91-101,</a:t>
                      </a: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102,108,114,</a:t>
                      </a: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117,120,122,</a:t>
                      </a: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125,126</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事例</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適応策の基本的考え方</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潜在的・追加的適応策について</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marR="0" lvl="0" indent="-108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各地域で身近に感じられる数事例</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適応策の基本的考え方、特に既存施策とのつながりを理解してもらうことが重要</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取組の幅広さを理解してもらうことが重要であるため、各分野での例を幅広く説明</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411262468"/>
                  </a:ext>
                </a:extLst>
              </a:tr>
              <a:tr h="298533">
                <a:tc rowSpan="4">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自治体の</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適応</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4">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16’</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129-130</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自治体の気候変動適応の位置づけ</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法的な位置づけや役割をしっかりと明示する</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6"/>
                  </a:ext>
                </a:extLst>
              </a:tr>
              <a:tr h="494301">
                <a:tc vMerge="1">
                  <a:txBody>
                    <a:bodyPr/>
                    <a:lstStyle/>
                    <a:p>
                      <a:endParaRPr kumimoji="1" lang="ja-JP" altLang="en-US"/>
                    </a:p>
                  </a:txBody>
                  <a:tcPr/>
                </a:tc>
                <a:tc vMerge="1">
                  <a:txBody>
                    <a:bodyPr/>
                    <a:lstStyle/>
                    <a:p>
                      <a:pPr algn="ctr">
                        <a:lnSpc>
                          <a:spcPct val="100000"/>
                        </a:lnSpc>
                        <a:spcAft>
                          <a:spcPts val="0"/>
                        </a:spcAft>
                      </a:pP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131-137</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自治体の気候変動適応策検討、</a:t>
                      </a:r>
                      <a:b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適応計画策定の進め方</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適応計画を作成する上での基本的な流れを整紹介し取組を促す</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7"/>
                  </a:ext>
                </a:extLst>
              </a:tr>
              <a:tr h="494301">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138-144</a:t>
                      </a:r>
                    </a:p>
                    <a:p>
                      <a:pPr marL="0" indent="0" algn="ctr">
                        <a:lnSpc>
                          <a:spcPct val="100000"/>
                        </a:lnSpc>
                        <a:spcAft>
                          <a:spcPts val="0"/>
                        </a:spcAft>
                        <a:buFontTx/>
                        <a:buNone/>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＋地域事例</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自治体の気候変動適応策の事例</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具体的な取組事例</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全国の先進事例だけでなく、各地域の身近な自治体の事例などの紹介を追加作成する</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177047820"/>
                  </a:ext>
                </a:extLst>
              </a:tr>
              <a:tr h="494301">
                <a:tc vMerge="1">
                  <a:txBody>
                    <a:bodyPr/>
                    <a:lstStyle/>
                    <a:p>
                      <a:endParaRPr kumimoji="1" lang="ja-JP" altLang="en-US"/>
                    </a:p>
                  </a:txBody>
                  <a:tcPr/>
                </a:tc>
                <a:tc vMerge="1">
                  <a:txBody>
                    <a:bodyPr/>
                    <a:lstStyle/>
                    <a:p>
                      <a:endParaRPr kumimoji="1" lang="ja-JP" altLang="en-US"/>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145-150,</a:t>
                      </a: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183,184,</a:t>
                      </a: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186-190</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A-PLAT</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や地域気候変動適応センターの紹介</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A-PLAT</a:t>
                      </a: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やセンターの支援内容を説明し、</a:t>
                      </a:r>
                      <a:b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活用や利用を促すことが重要</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8"/>
                  </a:ext>
                </a:extLst>
              </a:tr>
            </a:tbl>
          </a:graphicData>
        </a:graphic>
      </p:graphicFrame>
      <p:sp>
        <p:nvSpPr>
          <p:cNvPr id="7" name="テキスト プレースホルダー 6">
            <a:extLst>
              <a:ext uri="{FF2B5EF4-FFF2-40B4-BE49-F238E27FC236}">
                <a16:creationId xmlns:a16="http://schemas.microsoft.com/office/drawing/2014/main" id="{E821CD8B-1236-4082-A2BD-909D4E28FAF5}"/>
              </a:ext>
            </a:extLst>
          </p:cNvPr>
          <p:cNvSpPr txBox="1">
            <a:spLocks/>
          </p:cNvSpPr>
          <p:nvPr/>
        </p:nvSpPr>
        <p:spPr>
          <a:xfrm>
            <a:off x="3632200" y="295333"/>
            <a:ext cx="3225800" cy="3142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２</a:t>
            </a:r>
            <a:r>
              <a:rPr lang="en-US" altLang="ja-JP"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a:t>
            </a: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プレゼンテーションの構成</a:t>
            </a:r>
          </a:p>
        </p:txBody>
      </p:sp>
      <p:sp>
        <p:nvSpPr>
          <p:cNvPr id="8" name="テキスト ボックス 7">
            <a:extLst>
              <a:ext uri="{FF2B5EF4-FFF2-40B4-BE49-F238E27FC236}">
                <a16:creationId xmlns:a16="http://schemas.microsoft.com/office/drawing/2014/main" id="{DE1C1297-8FA8-48E2-8FFC-210BC0C32E6F}"/>
              </a:ext>
            </a:extLst>
          </p:cNvPr>
          <p:cNvSpPr txBox="1"/>
          <p:nvPr/>
        </p:nvSpPr>
        <p:spPr>
          <a:xfrm>
            <a:off x="268008" y="9647566"/>
            <a:ext cx="3490058" cy="21544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時間は目安です。実際の講演時間やプログラムにあわせて変更してください。</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76276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343" y="805480"/>
            <a:ext cx="6584781" cy="668935"/>
          </a:xfrm>
        </p:spPr>
        <p:txBody>
          <a:bodyPr/>
          <a:lstStyle/>
          <a:p>
            <a:r>
              <a:rPr lang="ja-JP" altLang="en-US" dirty="0"/>
              <a:t>（</a:t>
            </a:r>
            <a:r>
              <a:rPr lang="en-US" altLang="ja-JP" dirty="0"/>
              <a:t>7</a:t>
            </a:r>
            <a:r>
              <a:rPr lang="ja-JP" altLang="en-US" dirty="0"/>
              <a:t>）自治体職員（複数部局）向けプログラムの例</a:t>
            </a:r>
            <a:r>
              <a:rPr lang="en-US" altLang="ja-JP" dirty="0"/>
              <a:t>【40</a:t>
            </a:r>
            <a:r>
              <a:rPr lang="ja-JP" altLang="en-US" dirty="0"/>
              <a:t>分</a:t>
            </a:r>
            <a:r>
              <a:rPr lang="en-US" altLang="ja-JP" dirty="0"/>
              <a:t>】</a:t>
            </a:r>
          </a:p>
        </p:txBody>
      </p:sp>
      <p:sp>
        <p:nvSpPr>
          <p:cNvPr id="3" name="スライド番号プレースホルダー 2"/>
          <p:cNvSpPr>
            <a:spLocks noGrp="1"/>
          </p:cNvSpPr>
          <p:nvPr>
            <p:ph type="sldNum" sz="quarter" idx="12"/>
          </p:nvPr>
        </p:nvSpPr>
        <p:spPr/>
        <p:txBody>
          <a:bodyPr/>
          <a:lstStyle/>
          <a:p>
            <a:fld id="{D3EADD70-6573-4510-9E53-33F62901F3A0}" type="slidenum">
              <a:rPr lang="ja-JP" altLang="en-US" smtClean="0"/>
              <a:pPr/>
              <a:t>16</a:t>
            </a:fld>
            <a:endParaRPr lang="ja-JP" altLang="en-US"/>
          </a:p>
        </p:txBody>
      </p:sp>
      <p:sp>
        <p:nvSpPr>
          <p:cNvPr id="5" name="コンテンツ プレースホルダー 3">
            <a:extLst>
              <a:ext uri="{FF2B5EF4-FFF2-40B4-BE49-F238E27FC236}">
                <a16:creationId xmlns:a16="http://schemas.microsoft.com/office/drawing/2014/main" id="{C34F077D-A7EE-45E4-9E52-08E1BFE040E0}"/>
              </a:ext>
            </a:extLst>
          </p:cNvPr>
          <p:cNvSpPr txBox="1">
            <a:spLocks/>
          </p:cNvSpPr>
          <p:nvPr/>
        </p:nvSpPr>
        <p:spPr>
          <a:xfrm>
            <a:off x="507999" y="1582355"/>
            <a:ext cx="5878287" cy="947485"/>
          </a:xfrm>
          <a:prstGeom prst="rect">
            <a:avLst/>
          </a:prstGeom>
          <a:ln>
            <a:solidFill>
              <a:schemeClr val="accent3"/>
            </a:solidFill>
          </a:ln>
        </p:spPr>
        <p:txBody>
          <a:bodyPr vert="horz" lIns="91440" tIns="45720" rIns="91440" bIns="45720" rtlCol="0">
            <a:norm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spcBef>
                <a:spcPts val="0"/>
              </a:spcBef>
            </a:pPr>
            <a:r>
              <a:rPr lang="ja-JP" altLang="en-US" sz="1200" dirty="0"/>
              <a:t>　自治体の様々な部局の方々が参加するセミナーや講演等を</a:t>
            </a:r>
            <a:r>
              <a:rPr lang="en-US" altLang="ja-JP" sz="1200" b="1" dirty="0"/>
              <a:t>40</a:t>
            </a:r>
            <a:r>
              <a:rPr lang="ja-JP" altLang="en-US" sz="1200" b="1" dirty="0"/>
              <a:t>分</a:t>
            </a:r>
            <a:r>
              <a:rPr lang="ja-JP" altLang="en-US" sz="1200" dirty="0"/>
              <a:t>で実施する場合の組合せ例を示します。気候変動の影響が幅広い分野に及ぶこと、横断的な対策が必要となることを重視した組合せ例を示しています。</a:t>
            </a:r>
            <a:endParaRPr lang="en-US" altLang="ja-JP" sz="1200" dirty="0"/>
          </a:p>
        </p:txBody>
      </p:sp>
      <p:graphicFrame>
        <p:nvGraphicFramePr>
          <p:cNvPr id="6" name="表 5">
            <a:extLst>
              <a:ext uri="{FF2B5EF4-FFF2-40B4-BE49-F238E27FC236}">
                <a16:creationId xmlns:a16="http://schemas.microsoft.com/office/drawing/2014/main" id="{D48FEA71-08C1-4800-B6C4-28D9DFDF691E}"/>
              </a:ext>
            </a:extLst>
          </p:cNvPr>
          <p:cNvGraphicFramePr>
            <a:graphicFrameLocks noGrp="1"/>
          </p:cNvGraphicFramePr>
          <p:nvPr>
            <p:extLst>
              <p:ext uri="{D42A27DB-BD31-4B8C-83A1-F6EECF244321}">
                <p14:modId xmlns:p14="http://schemas.microsoft.com/office/powerpoint/2010/main" val="750424557"/>
              </p:ext>
            </p:extLst>
          </p:nvPr>
        </p:nvGraphicFramePr>
        <p:xfrm>
          <a:off x="297028" y="2693096"/>
          <a:ext cx="6263945" cy="6868416"/>
        </p:xfrm>
        <a:graphic>
          <a:graphicData uri="http://schemas.openxmlformats.org/drawingml/2006/table">
            <a:tbl>
              <a:tblPr firstRow="1" firstCol="1" bandRow="1" bandCol="1">
                <a:tableStyleId>{93296810-A885-4BE3-A3E7-6D5BEEA58F35}</a:tableStyleId>
              </a:tblPr>
              <a:tblGrid>
                <a:gridCol w="665103">
                  <a:extLst>
                    <a:ext uri="{9D8B030D-6E8A-4147-A177-3AD203B41FA5}">
                      <a16:colId xmlns:a16="http://schemas.microsoft.com/office/drawing/2014/main" val="20000"/>
                    </a:ext>
                  </a:extLst>
                </a:gridCol>
                <a:gridCol w="249128">
                  <a:extLst>
                    <a:ext uri="{9D8B030D-6E8A-4147-A177-3AD203B41FA5}">
                      <a16:colId xmlns:a16="http://schemas.microsoft.com/office/drawing/2014/main" val="20001"/>
                    </a:ext>
                  </a:extLst>
                </a:gridCol>
                <a:gridCol w="249128">
                  <a:extLst>
                    <a:ext uri="{9D8B030D-6E8A-4147-A177-3AD203B41FA5}">
                      <a16:colId xmlns:a16="http://schemas.microsoft.com/office/drawing/2014/main" val="20002"/>
                    </a:ext>
                  </a:extLst>
                </a:gridCol>
                <a:gridCol w="925333">
                  <a:extLst>
                    <a:ext uri="{9D8B030D-6E8A-4147-A177-3AD203B41FA5}">
                      <a16:colId xmlns:a16="http://schemas.microsoft.com/office/drawing/2014/main" val="20004"/>
                    </a:ext>
                  </a:extLst>
                </a:gridCol>
                <a:gridCol w="1925942">
                  <a:extLst>
                    <a:ext uri="{9D8B030D-6E8A-4147-A177-3AD203B41FA5}">
                      <a16:colId xmlns:a16="http://schemas.microsoft.com/office/drawing/2014/main" val="20005"/>
                    </a:ext>
                  </a:extLst>
                </a:gridCol>
                <a:gridCol w="2249311">
                  <a:extLst>
                    <a:ext uri="{9D8B030D-6E8A-4147-A177-3AD203B41FA5}">
                      <a16:colId xmlns:a16="http://schemas.microsoft.com/office/drawing/2014/main" val="20006"/>
                    </a:ext>
                  </a:extLst>
                </a:gridCol>
              </a:tblGrid>
              <a:tr h="328625">
                <a:tc rowSpan="2">
                  <a:txBody>
                    <a:bodyPr/>
                    <a:lstStyle/>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テーマ</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rowSpan="2" gridSpan="2">
                  <a:txBody>
                    <a:bodyPr/>
                    <a:lstStyle/>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時間</a:t>
                      </a:r>
                      <a:r>
                        <a:rPr lang="en-US" altLang="ja-JP" sz="1050" b="1" kern="0" baseline="30000" dirty="0">
                          <a:effectLst/>
                          <a:latin typeface="Meiryo UI" panose="020B0604030504040204" pitchFamily="50" charset="-128"/>
                          <a:ea typeface="Meiryo UI" panose="020B0604030504040204" pitchFamily="50" charset="-128"/>
                        </a:rPr>
                        <a:t>※1</a:t>
                      </a:r>
                    </a:p>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（分）</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rowSpan="2" hMerge="1">
                  <a:txBody>
                    <a:bodyPr/>
                    <a:lstStyle/>
                    <a:p>
                      <a:endParaRPr kumimoji="1" lang="ja-JP" altLang="en-US"/>
                    </a:p>
                  </a:txBody>
                  <a:tcPr/>
                </a:tc>
                <a:tc gridSpan="2">
                  <a:txBody>
                    <a:bodyPr/>
                    <a:lstStyle/>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パワーポイント資料</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hMerge="1">
                  <a:txBody>
                    <a:bodyPr/>
                    <a:lstStyle/>
                    <a:p>
                      <a:endParaRPr kumimoji="1" lang="ja-JP" altLang="en-US"/>
                    </a:p>
                  </a:txBody>
                  <a:tcPr/>
                </a:tc>
                <a:tc rowSpan="2">
                  <a:txBody>
                    <a:bodyPr/>
                    <a:lstStyle/>
                    <a:p>
                      <a:pPr algn="ctr">
                        <a:lnSpc>
                          <a:spcPct val="100000"/>
                        </a:lnSpc>
                        <a:spcAft>
                          <a:spcPts val="0"/>
                        </a:spcAft>
                      </a:pPr>
                      <a:r>
                        <a:rPr lang="ja-JP" altLang="en-US" sz="1050" b="1" kern="100" dirty="0">
                          <a:effectLst/>
                          <a:latin typeface="Meiryo UI" panose="020B0604030504040204" pitchFamily="50" charset="-128"/>
                          <a:ea typeface="Meiryo UI" panose="020B0604030504040204" pitchFamily="50" charset="-128"/>
                          <a:cs typeface="Times New Roman" panose="02020603050405020304" pitchFamily="18" charset="0"/>
                        </a:rPr>
                        <a:t>補足説明</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28625">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ct val="100000"/>
                        </a:lnSpc>
                        <a:spcAft>
                          <a:spcPts val="0"/>
                        </a:spcAft>
                      </a:pPr>
                      <a:r>
                        <a:rPr lang="ja-JP" altLang="en-US" sz="1050" b="1" kern="0" dirty="0">
                          <a:solidFill>
                            <a:schemeClr val="bg1"/>
                          </a:solidFill>
                          <a:effectLst/>
                          <a:latin typeface="Meiryo UI" panose="020B0604030504040204" pitchFamily="50" charset="-128"/>
                          <a:ea typeface="Meiryo UI" panose="020B0604030504040204" pitchFamily="50" charset="-128"/>
                        </a:rPr>
                        <a:t>スライド</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lnSpc>
                          <a:spcPct val="100000"/>
                        </a:lnSpc>
                        <a:spcAft>
                          <a:spcPts val="0"/>
                        </a:spcAft>
                      </a:pPr>
                      <a:r>
                        <a:rPr lang="ja-JP" altLang="en-US"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内容</a:t>
                      </a:r>
                      <a:endParaRPr lang="ja-JP" alt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v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ja-JP" altLang="ja-JP" sz="1050" b="1" kern="100" baseline="300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1"/>
                  </a:ext>
                </a:extLst>
              </a:tr>
              <a:tr h="593410">
                <a:tc rowSpan="2">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オープニング</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必要に応じ作成</a:t>
                      </a: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講演の趣旨と目的</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自己紹介、所属組織紹介</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講演の趣旨・目的を冒頭で話すとともに、</a:t>
                      </a:r>
                      <a:b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所属組織や立場の紹介があったほうが良い</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593410">
                <a:tc vMerge="1">
                  <a:txBody>
                    <a:bodyPr/>
                    <a:lstStyle/>
                    <a:p>
                      <a:pPr marL="180975" indent="-176213" algn="l">
                        <a:lnSpc>
                          <a:spcPct val="100000"/>
                        </a:lnSpc>
                        <a:spcAft>
                          <a:spcPts val="0"/>
                        </a:spcAft>
                      </a:pPr>
                      <a:endParaRPr lang="ja-JP" alt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pPr algn="ctr">
                        <a:lnSpc>
                          <a:spcPct val="100000"/>
                        </a:lnSpc>
                        <a:spcAft>
                          <a:spcPts val="0"/>
                        </a:spcAft>
                      </a:pP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5-13</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から</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枚程度</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marR="0" indent="-108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気候変動に関する近年の動向や出来事に関するトピックスの紹介</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新しい情報や、身近な地域での関連する出来事などがあれば追加することが望ましい</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5934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気候変動と人間の関係</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15-21</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から</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枚程度</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気候変動の現状</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二酸化炭素排出量の現状</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必要に応じてパリ協定の削減目標やその到達の難しさなどの追加も可</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89366">
                <a:tc rowSpan="2">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これまでと</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これからの</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気候の変化</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23-28</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世界・日本の平均気温の変化</a:t>
                      </a: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地域の気候変動の現状</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marL="90488" marR="0" lvl="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地域の気候変動についてはデータの更新や差し替えが必要（追加にあたっては「３</a:t>
                      </a:r>
                      <a: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さらなるプログラムの充実に向けて」参照）</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489366">
                <a:tc vMerge="1">
                  <a:txBody>
                    <a:bodyPr/>
                    <a:lstStyle/>
                    <a:p>
                      <a:pPr marL="0" indent="0" algn="l">
                        <a:lnSpc>
                          <a:spcPct val="100000"/>
                        </a:lnSpc>
                        <a:spcAft>
                          <a:spcPts val="0"/>
                        </a:spcAft>
                      </a:pP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pPr algn="ctr">
                        <a:lnSpc>
                          <a:spcPct val="100000"/>
                        </a:lnSpc>
                        <a:spcAft>
                          <a:spcPts val="0"/>
                        </a:spcAft>
                      </a:pP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30-37</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将来の世界・日本の平均気温</a:t>
                      </a: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将来の地域の気候変動予測</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87669338"/>
                  </a:ext>
                </a:extLst>
              </a:tr>
              <a:tr h="1298468">
                <a:tc>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影響</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39,41-43,58, 62,68,74, 79,83</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事例</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気候変動影響の範囲</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各分野で顕在化・予測されている影響の概要</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各地域で身近に感じられる数事例</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影響の幅広さを理解してもらうことが重要であるため、各分野の影響概要を幅広く説明</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地域ごとに特に深刻と感じる事例を複数紹介できるとより良い（追加にあたっては「３</a:t>
                      </a:r>
                      <a: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さらなるプログラムの充実に向けて」参照）</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987524227"/>
                  </a:ext>
                </a:extLst>
              </a:tr>
              <a:tr h="1063450">
                <a:tc>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気候変動への適応</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91-101,</a:t>
                      </a: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102,108,114,</a:t>
                      </a: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117,120,122,</a:t>
                      </a: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125,126</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事例</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適応策の基本的考え方</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潜在的・追加的適応策について</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marR="0" lvl="0" indent="-108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各地域で身近に感じられる数事例</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適応策の基本的な考え方、特に既存施策とのつながりを理解してもらうことが重要</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取組の幅広さを理解してもらうことが重要であるため、各分野での例を幅広く説明</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411262468"/>
                  </a:ext>
                </a:extLst>
              </a:tr>
              <a:tr h="509867">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自治体の</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適応</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129-130</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自治体の気候変動適応の位置づけ</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法的な位置づけや役割をしっかりと明示する</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6"/>
                  </a:ext>
                </a:extLst>
              </a:tr>
              <a:tr h="580419">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7’</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138-144</a:t>
                      </a:r>
                    </a:p>
                    <a:p>
                      <a:pPr marL="0" indent="0" algn="ctr">
                        <a:lnSpc>
                          <a:spcPct val="100000"/>
                        </a:lnSpc>
                        <a:spcAft>
                          <a:spcPts val="0"/>
                        </a:spcAft>
                        <a:buFontTx/>
                        <a:buNone/>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＋地域事例から数枚</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自治体の気候変動適応策の事例</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具体的な取組事例</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特に横断的な体制による計画策定事例や</a:t>
                      </a:r>
                      <a:b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取組を中心に紹介する</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177047820"/>
                  </a:ext>
                </a:extLst>
              </a:tr>
            </a:tbl>
          </a:graphicData>
        </a:graphic>
      </p:graphicFrame>
      <p:sp>
        <p:nvSpPr>
          <p:cNvPr id="7" name="テキスト プレースホルダー 6">
            <a:extLst>
              <a:ext uri="{FF2B5EF4-FFF2-40B4-BE49-F238E27FC236}">
                <a16:creationId xmlns:a16="http://schemas.microsoft.com/office/drawing/2014/main" id="{E821CD8B-1236-4082-A2BD-909D4E28FAF5}"/>
              </a:ext>
            </a:extLst>
          </p:cNvPr>
          <p:cNvSpPr txBox="1">
            <a:spLocks/>
          </p:cNvSpPr>
          <p:nvPr/>
        </p:nvSpPr>
        <p:spPr>
          <a:xfrm>
            <a:off x="3632200" y="295333"/>
            <a:ext cx="3225800" cy="3142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２</a:t>
            </a:r>
            <a:r>
              <a:rPr lang="en-US" altLang="ja-JP"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a:t>
            </a: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プレゼンテーションの構成</a:t>
            </a:r>
          </a:p>
        </p:txBody>
      </p:sp>
      <p:sp>
        <p:nvSpPr>
          <p:cNvPr id="8" name="テキスト ボックス 7">
            <a:extLst>
              <a:ext uri="{FF2B5EF4-FFF2-40B4-BE49-F238E27FC236}">
                <a16:creationId xmlns:a16="http://schemas.microsoft.com/office/drawing/2014/main" id="{2C92B580-AB13-4D8D-B71F-A8903A32EE24}"/>
              </a:ext>
            </a:extLst>
          </p:cNvPr>
          <p:cNvSpPr txBox="1"/>
          <p:nvPr/>
        </p:nvSpPr>
        <p:spPr>
          <a:xfrm>
            <a:off x="268008" y="9647566"/>
            <a:ext cx="3490058" cy="21544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時間は目安です。実際の講演時間やプログラムにあわせて変更してください。</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45078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343" y="816928"/>
            <a:ext cx="6584781" cy="668935"/>
          </a:xfrm>
        </p:spPr>
        <p:txBody>
          <a:bodyPr/>
          <a:lstStyle/>
          <a:p>
            <a:r>
              <a:rPr lang="ja-JP" altLang="en-US" dirty="0"/>
              <a:t>（</a:t>
            </a:r>
            <a:r>
              <a:rPr lang="en-US" altLang="ja-JP" dirty="0"/>
              <a:t>8</a:t>
            </a:r>
            <a:r>
              <a:rPr lang="ja-JP" altLang="en-US" dirty="0"/>
              <a:t>）企業向けプログラムの例</a:t>
            </a:r>
            <a:r>
              <a:rPr lang="en-US" altLang="ja-JP" dirty="0"/>
              <a:t>【20</a:t>
            </a:r>
            <a:r>
              <a:rPr lang="ja-JP" altLang="en-US" dirty="0"/>
              <a:t>分</a:t>
            </a:r>
            <a:r>
              <a:rPr lang="en-US" altLang="ja-JP" dirty="0"/>
              <a:t>】</a:t>
            </a:r>
            <a:endParaRPr kumimoji="1" lang="ja-JP" altLang="en-US" dirty="0"/>
          </a:p>
        </p:txBody>
      </p:sp>
      <p:sp>
        <p:nvSpPr>
          <p:cNvPr id="3" name="スライド番号プレースホルダー 2"/>
          <p:cNvSpPr>
            <a:spLocks noGrp="1"/>
          </p:cNvSpPr>
          <p:nvPr>
            <p:ph type="sldNum" sz="quarter" idx="12"/>
          </p:nvPr>
        </p:nvSpPr>
        <p:spPr/>
        <p:txBody>
          <a:bodyPr/>
          <a:lstStyle/>
          <a:p>
            <a:fld id="{D3EADD70-6573-4510-9E53-33F62901F3A0}" type="slidenum">
              <a:rPr lang="ja-JP" altLang="en-US" smtClean="0"/>
              <a:pPr/>
              <a:t>17</a:t>
            </a:fld>
            <a:endParaRPr lang="ja-JP" altLang="en-US"/>
          </a:p>
        </p:txBody>
      </p:sp>
      <p:sp>
        <p:nvSpPr>
          <p:cNvPr id="6" name="コンテンツ プレースホルダー 3">
            <a:extLst>
              <a:ext uri="{FF2B5EF4-FFF2-40B4-BE49-F238E27FC236}">
                <a16:creationId xmlns:a16="http://schemas.microsoft.com/office/drawing/2014/main" id="{34676708-D54D-4025-9230-8C9C6EBD6863}"/>
              </a:ext>
            </a:extLst>
          </p:cNvPr>
          <p:cNvSpPr txBox="1">
            <a:spLocks/>
          </p:cNvSpPr>
          <p:nvPr/>
        </p:nvSpPr>
        <p:spPr>
          <a:xfrm>
            <a:off x="507999" y="1582355"/>
            <a:ext cx="5878287" cy="947485"/>
          </a:xfrm>
          <a:prstGeom prst="rect">
            <a:avLst/>
          </a:prstGeom>
          <a:ln>
            <a:solidFill>
              <a:schemeClr val="accent3"/>
            </a:solidFill>
          </a:ln>
        </p:spPr>
        <p:txBody>
          <a:bodyPr vert="horz" lIns="91440" tIns="45720" rIns="91440" bIns="45720" rtlCol="0">
            <a:norm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spcBef>
                <a:spcPts val="0"/>
              </a:spcBef>
            </a:pPr>
            <a:r>
              <a:rPr lang="ja-JP" altLang="en-US" sz="1200" dirty="0"/>
              <a:t>　企業の方々が中心に参加するセミナーや講演等を</a:t>
            </a:r>
            <a:r>
              <a:rPr lang="en-US" altLang="ja-JP" sz="1200" b="1" dirty="0"/>
              <a:t>20</a:t>
            </a:r>
            <a:r>
              <a:rPr lang="ja-JP" altLang="en-US" sz="1200" b="1" dirty="0"/>
              <a:t>分</a:t>
            </a:r>
            <a:r>
              <a:rPr lang="ja-JP" altLang="en-US" sz="1200" dirty="0"/>
              <a:t>で実施する場合の組合せ例を示します。　気候変動の基本的な知識のほか、特に産業や生活に及ぼす影響を重点的に説明します。また、企業が気候変動に取り組む必要性や意義についての説明を充実させています。</a:t>
            </a:r>
            <a:endParaRPr lang="en-US" altLang="ja-JP" sz="1200" dirty="0"/>
          </a:p>
        </p:txBody>
      </p:sp>
      <p:graphicFrame>
        <p:nvGraphicFramePr>
          <p:cNvPr id="7" name="表 6">
            <a:extLst>
              <a:ext uri="{FF2B5EF4-FFF2-40B4-BE49-F238E27FC236}">
                <a16:creationId xmlns:a16="http://schemas.microsoft.com/office/drawing/2014/main" id="{92A5E88E-0BD8-48BB-B6D0-26AF3B95528E}"/>
              </a:ext>
            </a:extLst>
          </p:cNvPr>
          <p:cNvGraphicFramePr>
            <a:graphicFrameLocks noGrp="1"/>
          </p:cNvGraphicFramePr>
          <p:nvPr>
            <p:extLst>
              <p:ext uri="{D42A27DB-BD31-4B8C-83A1-F6EECF244321}">
                <p14:modId xmlns:p14="http://schemas.microsoft.com/office/powerpoint/2010/main" val="1010618359"/>
              </p:ext>
            </p:extLst>
          </p:nvPr>
        </p:nvGraphicFramePr>
        <p:xfrm>
          <a:off x="297028" y="2693095"/>
          <a:ext cx="6263945" cy="6868414"/>
        </p:xfrm>
        <a:graphic>
          <a:graphicData uri="http://schemas.openxmlformats.org/drawingml/2006/table">
            <a:tbl>
              <a:tblPr firstRow="1" firstCol="1" bandRow="1" bandCol="1">
                <a:tableStyleId>{93296810-A885-4BE3-A3E7-6D5BEEA58F35}</a:tableStyleId>
              </a:tblPr>
              <a:tblGrid>
                <a:gridCol w="665103">
                  <a:extLst>
                    <a:ext uri="{9D8B030D-6E8A-4147-A177-3AD203B41FA5}">
                      <a16:colId xmlns:a16="http://schemas.microsoft.com/office/drawing/2014/main" val="20000"/>
                    </a:ext>
                  </a:extLst>
                </a:gridCol>
                <a:gridCol w="249128">
                  <a:extLst>
                    <a:ext uri="{9D8B030D-6E8A-4147-A177-3AD203B41FA5}">
                      <a16:colId xmlns:a16="http://schemas.microsoft.com/office/drawing/2014/main" val="20001"/>
                    </a:ext>
                  </a:extLst>
                </a:gridCol>
                <a:gridCol w="249128">
                  <a:extLst>
                    <a:ext uri="{9D8B030D-6E8A-4147-A177-3AD203B41FA5}">
                      <a16:colId xmlns:a16="http://schemas.microsoft.com/office/drawing/2014/main" val="20002"/>
                    </a:ext>
                  </a:extLst>
                </a:gridCol>
                <a:gridCol w="925333">
                  <a:extLst>
                    <a:ext uri="{9D8B030D-6E8A-4147-A177-3AD203B41FA5}">
                      <a16:colId xmlns:a16="http://schemas.microsoft.com/office/drawing/2014/main" val="20004"/>
                    </a:ext>
                  </a:extLst>
                </a:gridCol>
                <a:gridCol w="1925942">
                  <a:extLst>
                    <a:ext uri="{9D8B030D-6E8A-4147-A177-3AD203B41FA5}">
                      <a16:colId xmlns:a16="http://schemas.microsoft.com/office/drawing/2014/main" val="20005"/>
                    </a:ext>
                  </a:extLst>
                </a:gridCol>
                <a:gridCol w="2249311">
                  <a:extLst>
                    <a:ext uri="{9D8B030D-6E8A-4147-A177-3AD203B41FA5}">
                      <a16:colId xmlns:a16="http://schemas.microsoft.com/office/drawing/2014/main" val="20006"/>
                    </a:ext>
                  </a:extLst>
                </a:gridCol>
              </a:tblGrid>
              <a:tr h="334890">
                <a:tc rowSpan="2">
                  <a:txBody>
                    <a:bodyPr/>
                    <a:lstStyle/>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テーマ</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rowSpan="2" gridSpan="2">
                  <a:txBody>
                    <a:bodyPr/>
                    <a:lstStyle/>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時間</a:t>
                      </a:r>
                      <a:r>
                        <a:rPr lang="en-US" altLang="ja-JP" sz="1050" b="1" kern="0" baseline="30000" dirty="0">
                          <a:effectLst/>
                          <a:latin typeface="Meiryo UI" panose="020B0604030504040204" pitchFamily="50" charset="-128"/>
                          <a:ea typeface="Meiryo UI" panose="020B0604030504040204" pitchFamily="50" charset="-128"/>
                        </a:rPr>
                        <a:t>※1</a:t>
                      </a:r>
                    </a:p>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（分）</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rowSpan="2" hMerge="1">
                  <a:txBody>
                    <a:bodyPr/>
                    <a:lstStyle/>
                    <a:p>
                      <a:endParaRPr kumimoji="1" lang="ja-JP" altLang="en-US"/>
                    </a:p>
                  </a:txBody>
                  <a:tcPr/>
                </a:tc>
                <a:tc gridSpan="2">
                  <a:txBody>
                    <a:bodyPr/>
                    <a:lstStyle/>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パワーポイント資料</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hMerge="1">
                  <a:txBody>
                    <a:bodyPr/>
                    <a:lstStyle/>
                    <a:p>
                      <a:endParaRPr kumimoji="1" lang="ja-JP" altLang="en-US"/>
                    </a:p>
                  </a:txBody>
                  <a:tcPr/>
                </a:tc>
                <a:tc rowSpan="2">
                  <a:txBody>
                    <a:bodyPr/>
                    <a:lstStyle/>
                    <a:p>
                      <a:pPr algn="ctr">
                        <a:lnSpc>
                          <a:spcPct val="100000"/>
                        </a:lnSpc>
                        <a:spcAft>
                          <a:spcPts val="0"/>
                        </a:spcAft>
                      </a:pPr>
                      <a:r>
                        <a:rPr lang="ja-JP" altLang="en-US" sz="1050" b="1" kern="100" dirty="0">
                          <a:effectLst/>
                          <a:latin typeface="Meiryo UI" panose="020B0604030504040204" pitchFamily="50" charset="-128"/>
                          <a:ea typeface="Meiryo UI" panose="020B0604030504040204" pitchFamily="50" charset="-128"/>
                          <a:cs typeface="Times New Roman" panose="02020603050405020304" pitchFamily="18" charset="0"/>
                        </a:rPr>
                        <a:t>補足説明</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34890">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ct val="100000"/>
                        </a:lnSpc>
                        <a:spcAft>
                          <a:spcPts val="0"/>
                        </a:spcAft>
                      </a:pPr>
                      <a:r>
                        <a:rPr lang="ja-JP" altLang="en-US" sz="1050" b="1" kern="0" dirty="0">
                          <a:solidFill>
                            <a:schemeClr val="bg1"/>
                          </a:solidFill>
                          <a:effectLst/>
                          <a:latin typeface="Meiryo UI" panose="020B0604030504040204" pitchFamily="50" charset="-128"/>
                          <a:ea typeface="Meiryo UI" panose="020B0604030504040204" pitchFamily="50" charset="-128"/>
                        </a:rPr>
                        <a:t>スライド</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lnSpc>
                          <a:spcPct val="100000"/>
                        </a:lnSpc>
                        <a:spcAft>
                          <a:spcPts val="0"/>
                        </a:spcAft>
                      </a:pPr>
                      <a:r>
                        <a:rPr lang="ja-JP" altLang="en-US"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内容</a:t>
                      </a:r>
                      <a:endParaRPr lang="ja-JP" alt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v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ja-JP" altLang="ja-JP" sz="1050" b="1" kern="100" baseline="300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1"/>
                  </a:ext>
                </a:extLst>
              </a:tr>
              <a:tr h="618118">
                <a:tc rowSpan="2">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オープニング</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必要に応じ作成</a:t>
                      </a: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講演の趣旨と目的</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自己紹介、所属組織紹介</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講演の趣旨・目的を冒頭で話すとともに、</a:t>
                      </a:r>
                      <a:b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所属組織や立場の紹介があったほうが良い</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618118">
                <a:tc vMerge="1">
                  <a:txBody>
                    <a:bodyPr/>
                    <a:lstStyle/>
                    <a:p>
                      <a:pPr marL="180975" indent="-176213" algn="l">
                        <a:lnSpc>
                          <a:spcPct val="100000"/>
                        </a:lnSpc>
                        <a:spcAft>
                          <a:spcPts val="0"/>
                        </a:spcAft>
                      </a:pPr>
                      <a:endParaRPr lang="ja-JP" alt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pPr algn="ctr">
                        <a:lnSpc>
                          <a:spcPct val="100000"/>
                        </a:lnSpc>
                        <a:spcAft>
                          <a:spcPts val="0"/>
                        </a:spcAft>
                      </a:pP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5-13</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から</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枚程度</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marR="0" indent="-108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気候変動に関する近年の動向を中心としたトピックスの紹介</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新しい情報やビジネスに関連する出来事があれば追加することが望ましい</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62684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気候変動と人間の関係</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15-21</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気候変動の現状</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二酸化炭素排出量の現状</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産業や運輸、</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業務その他など企業に関連のある部門の排出量を重点的に説明する</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必要に応じてパリ協定の削減目標やその到達の難しさなどの追加も可</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618118">
                <a:tc>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これからの</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気候の変化</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30-37</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7950" indent="-107950" algn="l">
                        <a:lnSpc>
                          <a:spcPct val="100000"/>
                        </a:lnSpc>
                        <a:spcAft>
                          <a:spcPts val="0"/>
                        </a:spcAft>
                        <a:buFont typeface="Arial" panose="020B0604020202020204" pitchFamily="34" charset="0"/>
                        <a:buChar char="•"/>
                      </a:pPr>
                      <a:r>
                        <a:rPr lang="en-US" altLang="ja-JP" sz="900" b="0" kern="100" dirty="0">
                          <a:solidFill>
                            <a:schemeClr val="tx1"/>
                          </a:solidFill>
                          <a:effectLst/>
                          <a:latin typeface="Meiryo UI"/>
                          <a:ea typeface="Meiryo UI"/>
                          <a:cs typeface="Times New Roman"/>
                        </a:rPr>
                        <a:t>RCP</a:t>
                      </a:r>
                      <a:r>
                        <a:rPr lang="ja-JP" altLang="en-US" sz="900" b="0" kern="100" dirty="0">
                          <a:solidFill>
                            <a:schemeClr val="tx1"/>
                          </a:solidFill>
                          <a:effectLst/>
                          <a:latin typeface="Meiryo UI"/>
                          <a:ea typeface="Meiryo UI"/>
                          <a:cs typeface="Times New Roman"/>
                        </a:rPr>
                        <a:t>シナリオについて</a:t>
                      </a:r>
                      <a:endParaRPr lang="en-US" altLang="ja-JP" sz="900" b="0" kern="100" dirty="0">
                        <a:solidFill>
                          <a:schemeClr val="tx1"/>
                        </a:solidFill>
                        <a:effectLst/>
                        <a:latin typeface="Meiryo UI"/>
                        <a:ea typeface="Meiryo UI"/>
                        <a:cs typeface="Times New Roman"/>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将来の世界・日本の平均気温</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lvl="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地域の気候変動についてはデータの更新や差し替えが必要（追加にあたっては「３</a:t>
                      </a:r>
                      <a: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さらなるプログラムの充実に向けて」参照）</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626845">
                <a:tc rowSpan="2">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影響</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39,41-43,</a:t>
                      </a: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58,62,68,74,79,83</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気候変動影響の範囲</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各分野で顕在化・予測されている影響の概要</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気候変動影響の範囲を理解してもらうとともに、各分野での影響の概略を理解してもらう</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業界が限られ特に関連する分野がある場合にはその分野の説明を充実させる</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987524227"/>
                  </a:ext>
                </a:extLst>
              </a:tr>
              <a:tr h="618118">
                <a:tc vMerge="1">
                  <a:txBody>
                    <a:bodyPr/>
                    <a:lstStyle/>
                    <a:p>
                      <a:endParaRPr kumimoji="1" lang="ja-JP" altLang="en-US"/>
                    </a:p>
                  </a:txBody>
                  <a:tcPr/>
                </a:tc>
                <a:tc vMerge="1">
                  <a:txBody>
                    <a:bodyPr/>
                    <a:lstStyle/>
                    <a:p>
                      <a:pPr algn="ctr">
                        <a:lnSpc>
                          <a:spcPct val="100000"/>
                        </a:lnSpc>
                        <a:spcAft>
                          <a:spcPts val="0"/>
                        </a:spcAft>
                      </a:pP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78-85</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産業活動への影響及び事例</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国民生活への影響及び事例</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産業活動に関する影響は詳細に説明を行う</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業界が限られている場合は、その業界に的を絞った事例を紹介することが望ましい</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619506317"/>
                  </a:ext>
                </a:extLst>
              </a:tr>
              <a:tr h="618118">
                <a:tc rowSpan="4">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企業の</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適応</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4">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91,92,100</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緩和と適応の違い</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適応策の位置づけと企業の役割</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適応策の概念を理解してもらう</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6"/>
                  </a:ext>
                </a:extLst>
              </a:tr>
              <a:tr h="618118">
                <a:tc vMerge="1">
                  <a:txBody>
                    <a:bodyPr/>
                    <a:lstStyle/>
                    <a:p>
                      <a:endParaRPr kumimoji="1" lang="ja-JP" altLang="en-US"/>
                    </a:p>
                  </a:txBody>
                  <a:tcPr/>
                </a:tc>
                <a:tc vMerge="1">
                  <a:txBody>
                    <a:bodyPr/>
                    <a:lstStyle/>
                    <a:p>
                      <a:pPr algn="ctr">
                        <a:lnSpc>
                          <a:spcPct val="100000"/>
                        </a:lnSpc>
                        <a:spcAft>
                          <a:spcPts val="0"/>
                        </a:spcAft>
                      </a:pP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152-159</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企業が気候変動に取り組む意義</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TCFD</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の設立とその経緯</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国際的な動向から企業が気候変動に取り組む意義について理解してもらう</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7"/>
                  </a:ext>
                </a:extLst>
              </a:tr>
              <a:tr h="618118">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160-178</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気候変動への取り組み方とその事例</a:t>
                      </a:r>
                      <a:b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（リスクと機会の観点から）</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具体事例の紹介においては、業界や地域に応じて選択及び追加を行うことが望ましい</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177047820"/>
                  </a:ext>
                </a:extLst>
              </a:tr>
              <a:tr h="618118">
                <a:tc vMerge="1">
                  <a:txBody>
                    <a:bodyPr/>
                    <a:lstStyle/>
                    <a:p>
                      <a:endParaRPr kumimoji="1" lang="ja-JP" altLang="en-US"/>
                    </a:p>
                  </a:txBody>
                  <a:tcPr/>
                </a:tc>
                <a:tc vMerge="1">
                  <a:txBody>
                    <a:bodyPr/>
                    <a:lstStyle/>
                    <a:p>
                      <a:endParaRPr kumimoji="1" lang="ja-JP" altLang="en-US"/>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179,180</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財務やガバナンス上の扱い</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経営計画への取り入れ方や運用方法についての</a:t>
                      </a:r>
                      <a: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TCFD</a:t>
                      </a: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における方針の紹介</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8"/>
                  </a:ext>
                </a:extLst>
              </a:tr>
            </a:tbl>
          </a:graphicData>
        </a:graphic>
      </p:graphicFrame>
      <p:sp>
        <p:nvSpPr>
          <p:cNvPr id="8" name="テキスト プレースホルダー 6">
            <a:extLst>
              <a:ext uri="{FF2B5EF4-FFF2-40B4-BE49-F238E27FC236}">
                <a16:creationId xmlns:a16="http://schemas.microsoft.com/office/drawing/2014/main" id="{E821CD8B-1236-4082-A2BD-909D4E28FAF5}"/>
              </a:ext>
            </a:extLst>
          </p:cNvPr>
          <p:cNvSpPr txBox="1">
            <a:spLocks/>
          </p:cNvSpPr>
          <p:nvPr/>
        </p:nvSpPr>
        <p:spPr>
          <a:xfrm>
            <a:off x="3632200" y="295333"/>
            <a:ext cx="3225800" cy="3142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２</a:t>
            </a:r>
            <a:r>
              <a:rPr lang="en-US" altLang="ja-JP"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a:t>
            </a: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プレゼンテーションの構成</a:t>
            </a:r>
          </a:p>
        </p:txBody>
      </p:sp>
      <p:sp>
        <p:nvSpPr>
          <p:cNvPr id="9" name="テキスト ボックス 8">
            <a:extLst>
              <a:ext uri="{FF2B5EF4-FFF2-40B4-BE49-F238E27FC236}">
                <a16:creationId xmlns:a16="http://schemas.microsoft.com/office/drawing/2014/main" id="{0A6DA5DA-950C-4419-907D-307AD2B798CA}"/>
              </a:ext>
            </a:extLst>
          </p:cNvPr>
          <p:cNvSpPr txBox="1"/>
          <p:nvPr/>
        </p:nvSpPr>
        <p:spPr>
          <a:xfrm>
            <a:off x="268008" y="9647566"/>
            <a:ext cx="3490058" cy="21544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時間は目安です。実際の講演時間やプログラムにあわせて変更してください。</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47403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343" y="816928"/>
            <a:ext cx="6584781" cy="668935"/>
          </a:xfrm>
        </p:spPr>
        <p:txBody>
          <a:bodyPr/>
          <a:lstStyle/>
          <a:p>
            <a:r>
              <a:rPr lang="ja-JP" altLang="en-US" dirty="0"/>
              <a:t>（</a:t>
            </a:r>
            <a:r>
              <a:rPr lang="en-US" altLang="ja-JP" dirty="0"/>
              <a:t>9</a:t>
            </a:r>
            <a:r>
              <a:rPr lang="ja-JP" altLang="en-US" dirty="0"/>
              <a:t>）企業向けプログラムの例</a:t>
            </a:r>
            <a:r>
              <a:rPr lang="en-US" altLang="ja-JP" dirty="0"/>
              <a:t>【40</a:t>
            </a:r>
            <a:r>
              <a:rPr lang="ja-JP" altLang="en-US" dirty="0"/>
              <a:t>分</a:t>
            </a:r>
            <a:r>
              <a:rPr lang="en-US" altLang="ja-JP" dirty="0"/>
              <a:t>】</a:t>
            </a:r>
            <a:endParaRPr kumimoji="1" lang="ja-JP" altLang="en-US" dirty="0"/>
          </a:p>
        </p:txBody>
      </p:sp>
      <p:sp>
        <p:nvSpPr>
          <p:cNvPr id="3" name="スライド番号プレースホルダー 2"/>
          <p:cNvSpPr>
            <a:spLocks noGrp="1"/>
          </p:cNvSpPr>
          <p:nvPr>
            <p:ph type="sldNum" sz="quarter" idx="12"/>
          </p:nvPr>
        </p:nvSpPr>
        <p:spPr/>
        <p:txBody>
          <a:bodyPr/>
          <a:lstStyle/>
          <a:p>
            <a:fld id="{D3EADD70-6573-4510-9E53-33F62901F3A0}" type="slidenum">
              <a:rPr lang="ja-JP" altLang="en-US" smtClean="0"/>
              <a:pPr/>
              <a:t>18</a:t>
            </a:fld>
            <a:endParaRPr lang="ja-JP" altLang="en-US"/>
          </a:p>
        </p:txBody>
      </p:sp>
      <p:sp>
        <p:nvSpPr>
          <p:cNvPr id="6" name="コンテンツ プレースホルダー 3">
            <a:extLst>
              <a:ext uri="{FF2B5EF4-FFF2-40B4-BE49-F238E27FC236}">
                <a16:creationId xmlns:a16="http://schemas.microsoft.com/office/drawing/2014/main" id="{34676708-D54D-4025-9230-8C9C6EBD6863}"/>
              </a:ext>
            </a:extLst>
          </p:cNvPr>
          <p:cNvSpPr txBox="1">
            <a:spLocks/>
          </p:cNvSpPr>
          <p:nvPr/>
        </p:nvSpPr>
        <p:spPr>
          <a:xfrm>
            <a:off x="507999" y="1582355"/>
            <a:ext cx="5878287" cy="957645"/>
          </a:xfrm>
          <a:prstGeom prst="rect">
            <a:avLst/>
          </a:prstGeom>
          <a:ln>
            <a:solidFill>
              <a:schemeClr val="accent3"/>
            </a:solidFill>
          </a:ln>
        </p:spPr>
        <p:txBody>
          <a:bodyPr vert="horz" lIns="91440" tIns="45720" rIns="91440" bIns="45720" rtlCol="0">
            <a:norm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spcBef>
                <a:spcPts val="0"/>
              </a:spcBef>
            </a:pPr>
            <a:r>
              <a:rPr lang="ja-JP" altLang="en-US" sz="1200" dirty="0"/>
              <a:t>　企業の方々が中心に参加するセミナーや講演等を</a:t>
            </a:r>
            <a:r>
              <a:rPr lang="en-US" altLang="ja-JP" sz="1200" b="1" dirty="0"/>
              <a:t>40</a:t>
            </a:r>
            <a:r>
              <a:rPr lang="ja-JP" altLang="en-US" sz="1200" b="1" dirty="0"/>
              <a:t>分</a:t>
            </a:r>
            <a:r>
              <a:rPr lang="ja-JP" altLang="en-US" sz="1200" dirty="0"/>
              <a:t>で実施する場合の組合せ例を示します。　流れは</a:t>
            </a:r>
            <a:r>
              <a:rPr lang="en-US" altLang="ja-JP" sz="1200" dirty="0"/>
              <a:t>20</a:t>
            </a:r>
            <a:r>
              <a:rPr lang="ja-JP" altLang="en-US" sz="1200" dirty="0"/>
              <a:t>分バージョンと同じですが、リスクと機会の観点から、適応の取組についての情報や事例の紹介を行うことを重視した組合せ例を示しています。</a:t>
            </a:r>
            <a:endParaRPr lang="en-US" altLang="ja-JP" sz="1200" dirty="0"/>
          </a:p>
        </p:txBody>
      </p:sp>
      <p:graphicFrame>
        <p:nvGraphicFramePr>
          <p:cNvPr id="7" name="表 3">
            <a:extLst>
              <a:ext uri="{FF2B5EF4-FFF2-40B4-BE49-F238E27FC236}">
                <a16:creationId xmlns:a16="http://schemas.microsoft.com/office/drawing/2014/main" id="{92A5E88E-0BD8-48BB-B6D0-26AF3B95528E}"/>
              </a:ext>
            </a:extLst>
          </p:cNvPr>
          <p:cNvGraphicFramePr>
            <a:graphicFrameLocks noGrp="1"/>
          </p:cNvGraphicFramePr>
          <p:nvPr>
            <p:extLst>
              <p:ext uri="{D42A27DB-BD31-4B8C-83A1-F6EECF244321}">
                <p14:modId xmlns:p14="http://schemas.microsoft.com/office/powerpoint/2010/main" val="4275949525"/>
              </p:ext>
            </p:extLst>
          </p:nvPr>
        </p:nvGraphicFramePr>
        <p:xfrm>
          <a:off x="297028" y="2693095"/>
          <a:ext cx="6263945" cy="6870154"/>
        </p:xfrm>
        <a:graphic>
          <a:graphicData uri="http://schemas.openxmlformats.org/drawingml/2006/table">
            <a:tbl>
              <a:tblPr firstRow="1" firstCol="1" bandRow="1" bandCol="1">
                <a:tableStyleId>{93296810-A885-4BE3-A3E7-6D5BEEA58F35}</a:tableStyleId>
              </a:tblPr>
              <a:tblGrid>
                <a:gridCol w="665103">
                  <a:extLst>
                    <a:ext uri="{9D8B030D-6E8A-4147-A177-3AD203B41FA5}">
                      <a16:colId xmlns:a16="http://schemas.microsoft.com/office/drawing/2014/main" val="20000"/>
                    </a:ext>
                  </a:extLst>
                </a:gridCol>
                <a:gridCol w="249128">
                  <a:extLst>
                    <a:ext uri="{9D8B030D-6E8A-4147-A177-3AD203B41FA5}">
                      <a16:colId xmlns:a16="http://schemas.microsoft.com/office/drawing/2014/main" val="20001"/>
                    </a:ext>
                  </a:extLst>
                </a:gridCol>
                <a:gridCol w="249128">
                  <a:extLst>
                    <a:ext uri="{9D8B030D-6E8A-4147-A177-3AD203B41FA5}">
                      <a16:colId xmlns:a16="http://schemas.microsoft.com/office/drawing/2014/main" val="20002"/>
                    </a:ext>
                  </a:extLst>
                </a:gridCol>
                <a:gridCol w="925333">
                  <a:extLst>
                    <a:ext uri="{9D8B030D-6E8A-4147-A177-3AD203B41FA5}">
                      <a16:colId xmlns:a16="http://schemas.microsoft.com/office/drawing/2014/main" val="20004"/>
                    </a:ext>
                  </a:extLst>
                </a:gridCol>
                <a:gridCol w="1925942">
                  <a:extLst>
                    <a:ext uri="{9D8B030D-6E8A-4147-A177-3AD203B41FA5}">
                      <a16:colId xmlns:a16="http://schemas.microsoft.com/office/drawing/2014/main" val="20005"/>
                    </a:ext>
                  </a:extLst>
                </a:gridCol>
                <a:gridCol w="2249311">
                  <a:extLst>
                    <a:ext uri="{9D8B030D-6E8A-4147-A177-3AD203B41FA5}">
                      <a16:colId xmlns:a16="http://schemas.microsoft.com/office/drawing/2014/main" val="20006"/>
                    </a:ext>
                  </a:extLst>
                </a:gridCol>
              </a:tblGrid>
              <a:tr h="335316">
                <a:tc rowSpan="2">
                  <a:txBody>
                    <a:bodyPr/>
                    <a:lstStyle/>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テーマ</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rowSpan="2" gridSpan="2">
                  <a:txBody>
                    <a:bodyPr/>
                    <a:lstStyle/>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時間</a:t>
                      </a:r>
                      <a:r>
                        <a:rPr lang="en-US" altLang="ja-JP" sz="1050" b="1" kern="0" baseline="30000" dirty="0">
                          <a:effectLst/>
                          <a:latin typeface="Meiryo UI" panose="020B0604030504040204" pitchFamily="50" charset="-128"/>
                          <a:ea typeface="Meiryo UI" panose="020B0604030504040204" pitchFamily="50" charset="-128"/>
                        </a:rPr>
                        <a:t>※1</a:t>
                      </a:r>
                    </a:p>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（分）</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rowSpan="2" hMerge="1">
                  <a:txBody>
                    <a:bodyPr/>
                    <a:lstStyle/>
                    <a:p>
                      <a:endParaRPr kumimoji="1" lang="ja-JP" altLang="en-US"/>
                    </a:p>
                  </a:txBody>
                  <a:tcPr/>
                </a:tc>
                <a:tc gridSpan="2">
                  <a:txBody>
                    <a:bodyPr/>
                    <a:lstStyle/>
                    <a:p>
                      <a:pPr algn="ctr">
                        <a:lnSpc>
                          <a:spcPct val="100000"/>
                        </a:lnSpc>
                        <a:spcAft>
                          <a:spcPts val="0"/>
                        </a:spcAft>
                      </a:pPr>
                      <a:r>
                        <a:rPr lang="ja-JP" altLang="en-US" sz="1050" b="1" kern="0" dirty="0">
                          <a:effectLst/>
                          <a:latin typeface="Meiryo UI" panose="020B0604030504040204" pitchFamily="50" charset="-128"/>
                          <a:ea typeface="Meiryo UI" panose="020B0604030504040204" pitchFamily="50" charset="-128"/>
                        </a:rPr>
                        <a:t>パワーポイント資料</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hMerge="1">
                  <a:txBody>
                    <a:bodyPr/>
                    <a:lstStyle/>
                    <a:p>
                      <a:endParaRPr kumimoji="1" lang="ja-JP" altLang="en-US"/>
                    </a:p>
                  </a:txBody>
                  <a:tcPr/>
                </a:tc>
                <a:tc rowSpan="2">
                  <a:txBody>
                    <a:bodyPr/>
                    <a:lstStyle/>
                    <a:p>
                      <a:pPr algn="ctr">
                        <a:lnSpc>
                          <a:spcPct val="100000"/>
                        </a:lnSpc>
                        <a:spcAft>
                          <a:spcPts val="0"/>
                        </a:spcAft>
                      </a:pPr>
                      <a:r>
                        <a:rPr lang="ja-JP" altLang="en-US" sz="1050" b="1" kern="100" dirty="0">
                          <a:effectLst/>
                          <a:latin typeface="Meiryo UI" panose="020B0604030504040204" pitchFamily="50" charset="-128"/>
                          <a:ea typeface="Meiryo UI" panose="020B0604030504040204" pitchFamily="50" charset="-128"/>
                          <a:cs typeface="Times New Roman" panose="02020603050405020304" pitchFamily="18" charset="0"/>
                        </a:rPr>
                        <a:t>補足説明</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35316">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ct val="100000"/>
                        </a:lnSpc>
                        <a:spcAft>
                          <a:spcPts val="0"/>
                        </a:spcAft>
                      </a:pPr>
                      <a:r>
                        <a:rPr lang="ja-JP" altLang="en-US" sz="1050" b="1" kern="0" dirty="0">
                          <a:solidFill>
                            <a:schemeClr val="bg1"/>
                          </a:solidFill>
                          <a:effectLst/>
                          <a:latin typeface="Meiryo UI" panose="020B0604030504040204" pitchFamily="50" charset="-128"/>
                          <a:ea typeface="Meiryo UI" panose="020B0604030504040204" pitchFamily="50" charset="-128"/>
                        </a:rPr>
                        <a:t>スライド</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lnSpc>
                          <a:spcPct val="100000"/>
                        </a:lnSpc>
                        <a:spcAft>
                          <a:spcPts val="0"/>
                        </a:spcAft>
                      </a:pPr>
                      <a:r>
                        <a:rPr lang="ja-JP" altLang="en-US"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内容</a:t>
                      </a:r>
                      <a:endParaRPr lang="ja-JP" alt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v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ja-JP" altLang="ja-JP" sz="1050" b="1" kern="100" baseline="300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1"/>
                  </a:ext>
                </a:extLst>
              </a:tr>
              <a:tr h="618905">
                <a:tc rowSpan="2">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オープニング</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必要に応じ作成</a:t>
                      </a: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講演の趣旨と目的</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自己紹介、所属組織紹介</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講演の趣旨・目的を冒頭で話すとともに、</a:t>
                      </a:r>
                      <a:b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所属組織や立場の紹介があったほうが良い</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618905">
                <a:tc vMerge="1">
                  <a:txBody>
                    <a:bodyPr/>
                    <a:lstStyle/>
                    <a:p>
                      <a:pPr marL="180975" indent="-176213" algn="l">
                        <a:lnSpc>
                          <a:spcPct val="100000"/>
                        </a:lnSpc>
                        <a:spcAft>
                          <a:spcPts val="0"/>
                        </a:spcAft>
                      </a:pPr>
                      <a:endParaRPr lang="ja-JP" alt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pPr algn="ctr">
                        <a:lnSpc>
                          <a:spcPct val="100000"/>
                        </a:lnSpc>
                        <a:spcAft>
                          <a:spcPts val="0"/>
                        </a:spcAft>
                      </a:pP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5-13</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から</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枚程度</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marR="0" indent="-108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気候変動に関する近年の動向を中心としたトピックスの紹介</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新しい情報やビジネスに関連する出来事があれば追加することが望ましい</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6189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気候変動と人間の関係</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15-21</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気候変動の現状</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二酸化炭素排出量の現状</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産業や運輸、</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業務その他など企業に関連のある部門の排出量を重点的に説明する</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必要に応じてパリ協定の削減目標やその到達の難しさなどの追加も可</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618905">
                <a:tc>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これからの</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気候の変化</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30-37</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7950" indent="-107950" algn="l">
                        <a:lnSpc>
                          <a:spcPct val="100000"/>
                        </a:lnSpc>
                        <a:spcAft>
                          <a:spcPts val="0"/>
                        </a:spcAft>
                        <a:buFont typeface="Arial" panose="020B0604020202020204" pitchFamily="34" charset="0"/>
                        <a:buChar char="•"/>
                      </a:pPr>
                      <a:r>
                        <a:rPr lang="en-US" altLang="ja-JP" sz="900" b="0" kern="100" dirty="0">
                          <a:solidFill>
                            <a:schemeClr val="tx1"/>
                          </a:solidFill>
                          <a:effectLst/>
                          <a:latin typeface="Meiryo UI"/>
                          <a:ea typeface="Meiryo UI"/>
                          <a:cs typeface="Times New Roman"/>
                        </a:rPr>
                        <a:t>RCP</a:t>
                      </a:r>
                      <a:r>
                        <a:rPr lang="ja-JP" altLang="en-US" sz="900" b="0" kern="100" dirty="0">
                          <a:solidFill>
                            <a:schemeClr val="tx1"/>
                          </a:solidFill>
                          <a:effectLst/>
                          <a:latin typeface="Meiryo UI"/>
                          <a:ea typeface="Meiryo UI"/>
                          <a:cs typeface="Times New Roman"/>
                        </a:rPr>
                        <a:t>シナリオについて</a:t>
                      </a:r>
                      <a:endParaRPr lang="en-US" altLang="ja-JP" sz="900" b="0" kern="100" dirty="0">
                        <a:solidFill>
                          <a:schemeClr val="tx1"/>
                        </a:solidFill>
                        <a:effectLst/>
                        <a:latin typeface="Meiryo UI"/>
                        <a:ea typeface="Meiryo UI"/>
                        <a:cs typeface="Times New Roman"/>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将来の日本・地域の気候変動予測</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lvl="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地域の気候変動についてはデータの更新や差し替えが必要（追加にあたっては「３</a:t>
                      </a:r>
                      <a: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さらなるプログラムの充実に向けて」参照）</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627642">
                <a:tc rowSpan="2">
                  <a:txBody>
                    <a:bodyPr/>
                    <a:lstStyle/>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影響</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a:ea typeface="Meiryo UI"/>
                          <a:cs typeface="Times New Roman"/>
                        </a:rPr>
                        <a:t>4’</a:t>
                      </a:r>
                      <a:endParaRPr lang="ja-JP" sz="900" b="0" kern="100" dirty="0">
                        <a:solidFill>
                          <a:schemeClr val="tx1"/>
                        </a:solidFill>
                        <a:effectLst/>
                        <a:latin typeface="Meiryo UI"/>
                        <a:ea typeface="Meiryo UI"/>
                        <a:cs typeface="Times New Roman"/>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39,41-43,</a:t>
                      </a: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58,62,68,74,79,83</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気候変動影響の範囲</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各分野で顕在化・予測されている影響の概要</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気候変動影響の範囲を理解してもらうとともに、各分野での影響の概略を理解してもらう</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90488" marR="0" lvl="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業界が限られ特に関連する分野がある場合にはその分野の説明を充実させる</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987524227"/>
                  </a:ext>
                </a:extLst>
              </a:tr>
              <a:tr h="618905">
                <a:tc vMerge="1">
                  <a:txBody>
                    <a:bodyPr/>
                    <a:lstStyle/>
                    <a:p>
                      <a:endParaRPr kumimoji="1" lang="ja-JP" altLang="en-US"/>
                    </a:p>
                  </a:txBody>
                  <a:tcPr/>
                </a:tc>
                <a:tc vMerge="1">
                  <a:txBody>
                    <a:bodyPr/>
                    <a:lstStyle/>
                    <a:p>
                      <a:pPr algn="ctr">
                        <a:lnSpc>
                          <a:spcPct val="100000"/>
                        </a:lnSpc>
                        <a:spcAft>
                          <a:spcPts val="0"/>
                        </a:spcAft>
                      </a:pP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78-85</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産業活動への影響及び事例</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国民生活への影響及び事例</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産業活動に関する影響は詳細に説明を行う</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業界が限られている場合は、その業界に的を絞った事例を紹介することが望ましい</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619506317"/>
                  </a:ext>
                </a:extLst>
              </a:tr>
              <a:tr h="618905">
                <a:tc rowSpan="4">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企業の</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適応</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4">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18’</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91,92,100</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緩和と適応の違い</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適応策の位置づけと企業の役割</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適応策の概念を理解してもらう</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6"/>
                  </a:ext>
                </a:extLst>
              </a:tr>
              <a:tr h="618905">
                <a:tc vMerge="1">
                  <a:txBody>
                    <a:bodyPr/>
                    <a:lstStyle/>
                    <a:p>
                      <a:endParaRPr kumimoji="1" lang="ja-JP" altLang="en-US"/>
                    </a:p>
                  </a:txBody>
                  <a:tcPr/>
                </a:tc>
                <a:tc vMerge="1">
                  <a:txBody>
                    <a:bodyPr/>
                    <a:lstStyle/>
                    <a:p>
                      <a:pPr algn="ctr">
                        <a:lnSpc>
                          <a:spcPct val="100000"/>
                        </a:lnSpc>
                        <a:spcAft>
                          <a:spcPts val="0"/>
                        </a:spcAft>
                      </a:pP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152-159</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企業が気候変動に取り組む意義</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TCFD</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の設立とその経緯</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国際的な動向から企業が気候変動に取り組む意義について理解してもらう</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7"/>
                  </a:ext>
                </a:extLst>
              </a:tr>
              <a:tr h="618905">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160-178</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事例</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気候変動への取り組み方とその事例</a:t>
                      </a:r>
                      <a:b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（リスクと機会の観点から）</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具体事例の紹介においては、業界や地域において選択及び追加を行うことが望ましい</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177047820"/>
                  </a:ext>
                </a:extLst>
              </a:tr>
              <a:tr h="618905">
                <a:tc vMerge="1">
                  <a:txBody>
                    <a:bodyPr/>
                    <a:lstStyle/>
                    <a:p>
                      <a:endParaRPr kumimoji="1" lang="ja-JP" altLang="en-US"/>
                    </a:p>
                  </a:txBody>
                  <a:tcPr/>
                </a:tc>
                <a:tc vMerge="1">
                  <a:txBody>
                    <a:bodyPr/>
                    <a:lstStyle/>
                    <a:p>
                      <a:endParaRPr kumimoji="1" lang="ja-JP" altLang="en-US"/>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endParaRPr lang="ja-JP"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lnSpc>
                          <a:spcPct val="100000"/>
                        </a:lnSpc>
                        <a:spcAft>
                          <a:spcPts val="0"/>
                        </a:spcAft>
                        <a:buFontTx/>
                        <a:buNone/>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179-181</a:t>
                      </a: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財務やガバナンス上の扱い</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8000" indent="-108000" algn="l">
                        <a:lnSpc>
                          <a:spcPct val="100000"/>
                        </a:lnSpc>
                        <a:spcAft>
                          <a:spcPts val="0"/>
                        </a:spcAft>
                        <a:buFont typeface="Arial" panose="020B0604020202020204" pitchFamily="34" charset="0"/>
                        <a:buChar char="•"/>
                      </a:pPr>
                      <a:r>
                        <a:rPr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企業向けワークショップの紹介</a:t>
                      </a:r>
                      <a:endPar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90488" marR="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経営計画への取り入れ方や運用方法についての</a:t>
                      </a:r>
                      <a:r>
                        <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TCFD</a:t>
                      </a:r>
                      <a:r>
                        <a:rPr lang="ja-JP" altLang="en-US"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における方針の紹介</a:t>
                      </a:r>
                      <a:endParaRPr lang="en-US" altLang="ja-JP" sz="90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8"/>
                  </a:ext>
                </a:extLst>
              </a:tr>
            </a:tbl>
          </a:graphicData>
        </a:graphic>
      </p:graphicFrame>
      <p:sp>
        <p:nvSpPr>
          <p:cNvPr id="8" name="テキスト プレースホルダー 6">
            <a:extLst>
              <a:ext uri="{FF2B5EF4-FFF2-40B4-BE49-F238E27FC236}">
                <a16:creationId xmlns:a16="http://schemas.microsoft.com/office/drawing/2014/main" id="{E821CD8B-1236-4082-A2BD-909D4E28FAF5}"/>
              </a:ext>
            </a:extLst>
          </p:cNvPr>
          <p:cNvSpPr txBox="1">
            <a:spLocks/>
          </p:cNvSpPr>
          <p:nvPr/>
        </p:nvSpPr>
        <p:spPr>
          <a:xfrm>
            <a:off x="3632200" y="295333"/>
            <a:ext cx="3225800" cy="3142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２</a:t>
            </a:r>
            <a:r>
              <a:rPr lang="en-US" altLang="ja-JP"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a:t>
            </a: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プレゼンテーションの構成</a:t>
            </a:r>
          </a:p>
        </p:txBody>
      </p:sp>
      <p:sp>
        <p:nvSpPr>
          <p:cNvPr id="9" name="テキスト ボックス 8">
            <a:extLst>
              <a:ext uri="{FF2B5EF4-FFF2-40B4-BE49-F238E27FC236}">
                <a16:creationId xmlns:a16="http://schemas.microsoft.com/office/drawing/2014/main" id="{D5E9E959-D33C-4135-882D-8CB6D87CFAEC}"/>
              </a:ext>
            </a:extLst>
          </p:cNvPr>
          <p:cNvSpPr txBox="1"/>
          <p:nvPr/>
        </p:nvSpPr>
        <p:spPr>
          <a:xfrm>
            <a:off x="268008" y="9647566"/>
            <a:ext cx="3490058" cy="21544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時間は目安です。実際の講演時間やプログラムにあわせて変更してください。</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93465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343" y="798833"/>
            <a:ext cx="6584781" cy="668935"/>
          </a:xfrm>
        </p:spPr>
        <p:txBody>
          <a:bodyPr/>
          <a:lstStyle/>
          <a:p>
            <a:r>
              <a:rPr lang="ja-JP" altLang="en-US" dirty="0"/>
              <a:t>（</a:t>
            </a:r>
            <a:r>
              <a:rPr lang="en-US" altLang="ja-JP" dirty="0"/>
              <a:t>10</a:t>
            </a:r>
            <a:r>
              <a:rPr lang="ja-JP" altLang="en-US" dirty="0"/>
              <a:t>）利用上の留意点</a:t>
            </a:r>
          </a:p>
        </p:txBody>
      </p:sp>
      <p:sp>
        <p:nvSpPr>
          <p:cNvPr id="3" name="スライド番号プレースホルダー 2"/>
          <p:cNvSpPr>
            <a:spLocks noGrp="1"/>
          </p:cNvSpPr>
          <p:nvPr>
            <p:ph type="sldNum" sz="quarter" idx="12"/>
          </p:nvPr>
        </p:nvSpPr>
        <p:spPr/>
        <p:txBody>
          <a:bodyPr/>
          <a:lstStyle/>
          <a:p>
            <a:fld id="{D3EADD70-6573-4510-9E53-33F62901F3A0}" type="slidenum">
              <a:rPr lang="ja-JP" altLang="en-US" smtClean="0"/>
              <a:pPr/>
              <a:t>19</a:t>
            </a:fld>
            <a:endParaRPr lang="ja-JP" altLang="en-US"/>
          </a:p>
        </p:txBody>
      </p:sp>
      <p:sp>
        <p:nvSpPr>
          <p:cNvPr id="6" name="コンテンツ プレースホルダー 3">
            <a:extLst>
              <a:ext uri="{FF2B5EF4-FFF2-40B4-BE49-F238E27FC236}">
                <a16:creationId xmlns:a16="http://schemas.microsoft.com/office/drawing/2014/main" id="{34676708-D54D-4025-9230-8C9C6EBD6863}"/>
              </a:ext>
            </a:extLst>
          </p:cNvPr>
          <p:cNvSpPr txBox="1">
            <a:spLocks/>
          </p:cNvSpPr>
          <p:nvPr/>
        </p:nvSpPr>
        <p:spPr>
          <a:xfrm>
            <a:off x="507999" y="1330169"/>
            <a:ext cx="5878287" cy="1002868"/>
          </a:xfrm>
          <a:prstGeom prst="rect">
            <a:avLst/>
          </a:prstGeom>
          <a:ln>
            <a:solidFill>
              <a:schemeClr val="accent3"/>
            </a:solidFill>
          </a:ln>
        </p:spPr>
        <p:txBody>
          <a:bodyPr vert="horz" lIns="91440" tIns="45720" rIns="91440" bIns="45720" rtlCol="0">
            <a:norm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a:lnSpc>
                <a:spcPct val="150000"/>
              </a:lnSpc>
              <a:spcBef>
                <a:spcPts val="0"/>
              </a:spcBef>
              <a:buFont typeface="Arial" panose="020B0604020202020204" pitchFamily="34" charset="0"/>
              <a:buChar char="•"/>
            </a:pPr>
            <a:r>
              <a:rPr lang="ja-JP" altLang="en-US" sz="1200" dirty="0"/>
              <a:t>本ツールは、国立環境研究所が作成したプレゼンテーション・ガイドブックです。</a:t>
            </a:r>
          </a:p>
          <a:p>
            <a:pPr marL="171450" indent="-171450">
              <a:lnSpc>
                <a:spcPct val="150000"/>
              </a:lnSpc>
              <a:spcBef>
                <a:spcPts val="0"/>
              </a:spcBef>
              <a:buFont typeface="Arial" panose="020B0604020202020204" pitchFamily="34" charset="0"/>
              <a:buChar char="•"/>
            </a:pPr>
            <a:r>
              <a:rPr lang="ja-JP" altLang="en-US" sz="1200" dirty="0"/>
              <a:t>地域気候変動適応センターや自治体職員の方など、地域での気候変動への適応を積極的に推進し、普及啓発を行う方であれば誰でも使用可能です。</a:t>
            </a:r>
          </a:p>
        </p:txBody>
      </p:sp>
      <p:grpSp>
        <p:nvGrpSpPr>
          <p:cNvPr id="24" name="グループ化 23"/>
          <p:cNvGrpSpPr/>
          <p:nvPr/>
        </p:nvGrpSpPr>
        <p:grpSpPr>
          <a:xfrm>
            <a:off x="507996" y="2576990"/>
            <a:ext cx="6090512" cy="3507971"/>
            <a:chOff x="507996" y="2744632"/>
            <a:chExt cx="6090512" cy="3507971"/>
          </a:xfrm>
        </p:grpSpPr>
        <p:sp>
          <p:nvSpPr>
            <p:cNvPr id="12" name="四角形: 角を丸くする 7">
              <a:extLst>
                <a:ext uri="{FF2B5EF4-FFF2-40B4-BE49-F238E27FC236}">
                  <a16:creationId xmlns:a16="http://schemas.microsoft.com/office/drawing/2014/main" id="{7C59FFB5-693C-47EE-9C3A-19A13CD08324}"/>
                </a:ext>
              </a:extLst>
            </p:cNvPr>
            <p:cNvSpPr/>
            <p:nvPr/>
          </p:nvSpPr>
          <p:spPr>
            <a:xfrm>
              <a:off x="507997" y="2744632"/>
              <a:ext cx="937744" cy="390524"/>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メイリオ" panose="020B0604030504040204" pitchFamily="50" charset="-128"/>
                  <a:ea typeface="メイリオ" panose="020B0604030504040204" pitchFamily="50" charset="-128"/>
                </a:rPr>
                <a:t>使用方法</a:t>
              </a:r>
              <a:endParaRPr kumimoji="1" lang="ja-JP" altLang="en-US" sz="1200" b="1" dirty="0">
                <a:latin typeface="メイリオ" panose="020B0604030504040204" pitchFamily="50" charset="-128"/>
                <a:ea typeface="メイリオ" panose="020B0604030504040204" pitchFamily="50" charset="-128"/>
              </a:endParaRPr>
            </a:p>
          </p:txBody>
        </p:sp>
        <p:sp>
          <p:nvSpPr>
            <p:cNvPr id="17" name="コンテンツ プレースホルダー 3">
              <a:extLst>
                <a:ext uri="{FF2B5EF4-FFF2-40B4-BE49-F238E27FC236}">
                  <a16:creationId xmlns:a16="http://schemas.microsoft.com/office/drawing/2014/main" id="{1A6BB1B9-C917-41BD-A699-AB63A163F13D}"/>
                </a:ext>
              </a:extLst>
            </p:cNvPr>
            <p:cNvSpPr txBox="1">
              <a:spLocks/>
            </p:cNvSpPr>
            <p:nvPr/>
          </p:nvSpPr>
          <p:spPr>
            <a:xfrm>
              <a:off x="507996" y="3152342"/>
              <a:ext cx="6090512" cy="3100261"/>
            </a:xfrm>
            <a:prstGeom prst="rect">
              <a:avLst/>
            </a:prstGeom>
            <a:ln>
              <a:noFill/>
            </a:ln>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28600" indent="-228600">
                <a:lnSpc>
                  <a:spcPts val="1900"/>
                </a:lnSpc>
                <a:spcBef>
                  <a:spcPts val="0"/>
                </a:spcBef>
                <a:buFont typeface="+mj-lt"/>
                <a:buAutoNum type="arabicPeriod"/>
              </a:pPr>
              <a:r>
                <a:rPr lang="ja-JP" altLang="en-US" sz="1200" dirty="0"/>
                <a:t>本ツールの使用は、気候変動への適応の推進を目的とした活動に限ります。</a:t>
              </a:r>
            </a:p>
            <a:p>
              <a:pPr marL="228600" indent="-228600">
                <a:lnSpc>
                  <a:spcPts val="1900"/>
                </a:lnSpc>
                <a:spcBef>
                  <a:spcPts val="0"/>
                </a:spcBef>
                <a:buFont typeface="+mj-lt"/>
                <a:buAutoNum type="arabicPeriod"/>
              </a:pPr>
              <a:r>
                <a:rPr lang="ja-JP" altLang="en-US" sz="1200" dirty="0"/>
                <a:t>本ツールの部分的な使用や図表の一部を使用する際は、出典を明示してください。　　　　　　　　　　　　　　　　　　　例：「出典：地域の気候変動適応プレゼンテーション・ガイドブック（当該ページの</a:t>
              </a:r>
              <a:r>
                <a:rPr lang="en-US" altLang="ja-JP" sz="1200" dirty="0"/>
                <a:t>URL</a:t>
              </a:r>
              <a:r>
                <a:rPr lang="ja-JP" altLang="en-US" sz="1200" dirty="0"/>
                <a:t>）」など　　</a:t>
              </a:r>
            </a:p>
            <a:p>
              <a:pPr marL="228600" indent="-228600">
                <a:lnSpc>
                  <a:spcPts val="1900"/>
                </a:lnSpc>
                <a:spcBef>
                  <a:spcPts val="0"/>
                </a:spcBef>
                <a:buFont typeface="+mj-lt"/>
                <a:buAutoNum type="arabicPeriod"/>
              </a:pPr>
              <a:r>
                <a:rPr lang="ja-JP" altLang="en-US" sz="1200" dirty="0"/>
                <a:t>「３</a:t>
              </a:r>
              <a:r>
                <a:rPr lang="en-US" altLang="ja-JP" sz="1200" dirty="0"/>
                <a:t>.</a:t>
              </a:r>
              <a:r>
                <a:rPr lang="ja-JP" altLang="en-US" sz="1200" dirty="0"/>
                <a:t>さらなるプログラムの充実に向けて」には、第三者が権利を有している図などが含まれています。第三者が権利を有しているコンテンツについては、出典の表記等によって第三者が権利を有していることを明示しておりますので、使用の際はあわせて出典を記載してください。　　　　　　　　　　　　　　　　　　　　　　　　　　　　　　　　　　　　　　　　　　　　　　　　　　　　　例：白書・報告書（環境白書など）、審議会・研究会等資料（中央環境審議会など）その他政策説明資料などにおける「出典：○○」、「写真提供：○○」など</a:t>
              </a:r>
            </a:p>
            <a:p>
              <a:pPr marL="228600" indent="-228600">
                <a:lnSpc>
                  <a:spcPts val="1900"/>
                </a:lnSpc>
                <a:spcBef>
                  <a:spcPts val="0"/>
                </a:spcBef>
                <a:buFont typeface="+mj-lt"/>
                <a:buAutoNum type="arabicPeriod" startAt="4"/>
              </a:pPr>
              <a:r>
                <a:rPr lang="ja-JP" altLang="en-US" sz="1200" dirty="0"/>
                <a:t>本規約にしたがい本ツールを使用される場合は、事前の使用許諾は不要です。本規約の想定する範囲外で使用される場合には、下記のお問い合わせフォームより事前にご連絡ください。</a:t>
              </a:r>
              <a:endParaRPr lang="en-US" altLang="ja-JP" sz="1200" dirty="0"/>
            </a:p>
            <a:p>
              <a:pPr>
                <a:lnSpc>
                  <a:spcPts val="1900"/>
                </a:lnSpc>
                <a:spcBef>
                  <a:spcPts val="0"/>
                </a:spcBef>
              </a:pPr>
              <a:r>
                <a:rPr lang="ja-JP" altLang="en-US" sz="1200" dirty="0"/>
                <a:t>　　 お問い合わせフォーム：</a:t>
              </a:r>
              <a:r>
                <a:rPr lang="en-US" altLang="ja-JP" sz="1200" dirty="0"/>
                <a:t>https://project.nies.go.jp/events/contact/form.cgi</a:t>
              </a:r>
            </a:p>
            <a:p>
              <a:pPr>
                <a:lnSpc>
                  <a:spcPts val="1900"/>
                </a:lnSpc>
                <a:spcBef>
                  <a:spcPts val="0"/>
                </a:spcBef>
              </a:pPr>
              <a:endParaRPr lang="ja-JP" altLang="en-US" sz="1200" dirty="0"/>
            </a:p>
          </p:txBody>
        </p:sp>
      </p:grpSp>
      <p:sp>
        <p:nvSpPr>
          <p:cNvPr id="13" name="テキスト プレースホルダー 6">
            <a:extLst>
              <a:ext uri="{FF2B5EF4-FFF2-40B4-BE49-F238E27FC236}">
                <a16:creationId xmlns:a16="http://schemas.microsoft.com/office/drawing/2014/main" id="{E821CD8B-1236-4082-A2BD-909D4E28FAF5}"/>
              </a:ext>
            </a:extLst>
          </p:cNvPr>
          <p:cNvSpPr txBox="1">
            <a:spLocks/>
          </p:cNvSpPr>
          <p:nvPr/>
        </p:nvSpPr>
        <p:spPr>
          <a:xfrm>
            <a:off x="3632200" y="295333"/>
            <a:ext cx="3225800" cy="3142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２</a:t>
            </a:r>
            <a:r>
              <a:rPr lang="en-US" altLang="ja-JP"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a:t>
            </a: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プレゼンテーションの構成</a:t>
            </a:r>
          </a:p>
        </p:txBody>
      </p:sp>
      <p:grpSp>
        <p:nvGrpSpPr>
          <p:cNvPr id="14" name="グループ化 13"/>
          <p:cNvGrpSpPr/>
          <p:nvPr/>
        </p:nvGrpSpPr>
        <p:grpSpPr>
          <a:xfrm>
            <a:off x="507996" y="5995368"/>
            <a:ext cx="6090512" cy="3773935"/>
            <a:chOff x="507993" y="4910346"/>
            <a:chExt cx="6090512" cy="3287012"/>
          </a:xfrm>
        </p:grpSpPr>
        <p:sp>
          <p:nvSpPr>
            <p:cNvPr id="16" name="四角形: 角を丸くする 7">
              <a:extLst>
                <a:ext uri="{FF2B5EF4-FFF2-40B4-BE49-F238E27FC236}">
                  <a16:creationId xmlns:a16="http://schemas.microsoft.com/office/drawing/2014/main" id="{7C59FFB5-693C-47EE-9C3A-19A13CD08324}"/>
                </a:ext>
              </a:extLst>
            </p:cNvPr>
            <p:cNvSpPr/>
            <p:nvPr/>
          </p:nvSpPr>
          <p:spPr>
            <a:xfrm>
              <a:off x="507993" y="4910346"/>
              <a:ext cx="937744" cy="341772"/>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メイリオ" panose="020B0604030504040204" pitchFamily="50" charset="-128"/>
                  <a:ea typeface="メイリオ" panose="020B0604030504040204" pitchFamily="50" charset="-128"/>
                </a:rPr>
                <a:t>禁止事項</a:t>
              </a:r>
              <a:endParaRPr kumimoji="1" lang="ja-JP" altLang="en-US" sz="1200" b="1" dirty="0">
                <a:latin typeface="メイリオ" panose="020B0604030504040204" pitchFamily="50" charset="-128"/>
                <a:ea typeface="メイリオ" panose="020B0604030504040204" pitchFamily="50" charset="-128"/>
              </a:endParaRPr>
            </a:p>
          </p:txBody>
        </p:sp>
        <p:sp>
          <p:nvSpPr>
            <p:cNvPr id="19" name="コンテンツ プレースホルダー 3">
              <a:extLst>
                <a:ext uri="{FF2B5EF4-FFF2-40B4-BE49-F238E27FC236}">
                  <a16:creationId xmlns:a16="http://schemas.microsoft.com/office/drawing/2014/main" id="{1A6BB1B9-C917-41BD-A699-AB63A163F13D}"/>
                </a:ext>
              </a:extLst>
            </p:cNvPr>
            <p:cNvSpPr txBox="1">
              <a:spLocks/>
            </p:cNvSpPr>
            <p:nvPr/>
          </p:nvSpPr>
          <p:spPr>
            <a:xfrm>
              <a:off x="507996" y="5300870"/>
              <a:ext cx="6090509" cy="2896488"/>
            </a:xfrm>
            <a:prstGeom prst="rect">
              <a:avLst/>
            </a:prstGeom>
            <a:ln>
              <a:noFill/>
            </a:ln>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28600" indent="-228600">
                <a:lnSpc>
                  <a:spcPts val="1900"/>
                </a:lnSpc>
                <a:spcBef>
                  <a:spcPts val="0"/>
                </a:spcBef>
                <a:buFont typeface="+mj-lt"/>
                <a:buAutoNum type="arabicPeriod"/>
              </a:pPr>
              <a:r>
                <a:rPr lang="ja-JP" altLang="en-US" sz="1200" dirty="0"/>
                <a:t>次の各号に該当する場合、本ツールの使用はできません。</a:t>
              </a:r>
            </a:p>
            <a:p>
              <a:pPr marL="180000">
                <a:lnSpc>
                  <a:spcPts val="1900"/>
                </a:lnSpc>
                <a:spcBef>
                  <a:spcPts val="0"/>
                </a:spcBef>
              </a:pPr>
              <a:r>
                <a:rPr lang="en-US" altLang="ja-JP" sz="1200" dirty="0"/>
                <a:t>(1)</a:t>
              </a:r>
              <a:r>
                <a:rPr lang="ja-JP" altLang="en-US" sz="1200" dirty="0"/>
                <a:t>主として、特定の政治、思想、宗教、募金等の活動の目的に使用すること</a:t>
              </a:r>
            </a:p>
            <a:p>
              <a:pPr marL="180000">
                <a:lnSpc>
                  <a:spcPts val="1900"/>
                </a:lnSpc>
                <a:spcBef>
                  <a:spcPts val="0"/>
                </a:spcBef>
              </a:pPr>
              <a:r>
                <a:rPr lang="en-US" altLang="ja-JP" sz="1200" dirty="0"/>
                <a:t>(2)</a:t>
              </a:r>
              <a:r>
                <a:rPr lang="ja-JP" altLang="en-US" sz="1200" dirty="0"/>
                <a:t>地球温暖化や気候変動への適応の正しい理解の妨げとなるような方法で使用すること</a:t>
              </a:r>
            </a:p>
            <a:p>
              <a:pPr marL="180000">
                <a:lnSpc>
                  <a:spcPts val="1900"/>
                </a:lnSpc>
                <a:spcBef>
                  <a:spcPts val="0"/>
                </a:spcBef>
              </a:pPr>
              <a:r>
                <a:rPr lang="en-US" altLang="ja-JP" sz="1200" dirty="0"/>
                <a:t>(3)</a:t>
              </a:r>
              <a:r>
                <a:rPr lang="ja-JP" altLang="en-US" sz="1200" dirty="0"/>
                <a:t>営利目的で使用すること</a:t>
              </a:r>
            </a:p>
            <a:p>
              <a:pPr marL="180000">
                <a:lnSpc>
                  <a:spcPts val="1900"/>
                </a:lnSpc>
                <a:spcBef>
                  <a:spcPts val="0"/>
                </a:spcBef>
              </a:pPr>
              <a:r>
                <a:rPr lang="en-US" altLang="ja-JP" sz="1200" dirty="0"/>
                <a:t>(4)</a:t>
              </a:r>
              <a:r>
                <a:rPr lang="ja-JP" altLang="en-US" sz="1200" dirty="0"/>
                <a:t>特定の個人または団体の売名に使用すること</a:t>
              </a:r>
            </a:p>
            <a:p>
              <a:pPr marL="180000">
                <a:lnSpc>
                  <a:spcPts val="1900"/>
                </a:lnSpc>
                <a:spcBef>
                  <a:spcPts val="0"/>
                </a:spcBef>
              </a:pPr>
              <a:r>
                <a:rPr lang="en-US" altLang="ja-JP" sz="1200" dirty="0"/>
                <a:t>(5)</a:t>
              </a:r>
              <a:r>
                <a:rPr lang="ja-JP" altLang="en-US" sz="1200" dirty="0"/>
                <a:t>提供する商品やサービスの品質を担保・証明するものとして使用すること</a:t>
              </a:r>
            </a:p>
            <a:p>
              <a:pPr marL="180000">
                <a:lnSpc>
                  <a:spcPts val="1900"/>
                </a:lnSpc>
                <a:spcBef>
                  <a:spcPts val="0"/>
                </a:spcBef>
              </a:pPr>
              <a:r>
                <a:rPr lang="en-US" altLang="ja-JP" sz="1200" dirty="0"/>
                <a:t>(6)</a:t>
              </a:r>
              <a:r>
                <a:rPr lang="ja-JP" altLang="en-US" sz="1200" dirty="0"/>
                <a:t>法令や公序良俗に反する方法で使用すること</a:t>
              </a:r>
            </a:p>
            <a:p>
              <a:pPr marL="180000">
                <a:lnSpc>
                  <a:spcPts val="1900"/>
                </a:lnSpc>
                <a:spcBef>
                  <a:spcPts val="0"/>
                </a:spcBef>
              </a:pPr>
              <a:r>
                <a:rPr lang="en-US" altLang="ja-JP" sz="1200" dirty="0"/>
                <a:t>(7)</a:t>
              </a:r>
              <a:r>
                <a:rPr lang="ja-JP" altLang="en-US" sz="1200" dirty="0"/>
                <a:t>気候変動適応情報プラットフォームの活動趣旨に明らかに反すると思われる方法で使用すること</a:t>
              </a:r>
            </a:p>
            <a:p>
              <a:pPr marL="228600" indent="-228600">
                <a:lnSpc>
                  <a:spcPts val="1900"/>
                </a:lnSpc>
                <a:spcBef>
                  <a:spcPts val="0"/>
                </a:spcBef>
                <a:buFont typeface="+mj-lt"/>
                <a:buAutoNum type="arabicPeriod" startAt="2"/>
              </a:pPr>
              <a:r>
                <a:rPr lang="ja-JP" altLang="en-US" sz="1200" dirty="0"/>
                <a:t>使用者は、本ツールの使用に関する権利を第三者に譲渡、担保提供もしくは転貸し、または代理使用を許可することはできません。</a:t>
              </a:r>
            </a:p>
            <a:p>
              <a:pPr marL="228600" indent="-228600">
                <a:lnSpc>
                  <a:spcPts val="1900"/>
                </a:lnSpc>
                <a:spcBef>
                  <a:spcPts val="0"/>
                </a:spcBef>
                <a:buFont typeface="+mj-lt"/>
                <a:buAutoNum type="arabicPeriod" startAt="3"/>
              </a:pPr>
              <a:r>
                <a:rPr lang="ja-JP" altLang="en-US" sz="1200" dirty="0"/>
                <a:t>本規約に違反した場合、またはその疑いがあり、国立研究開発法人国立環境研究所からの是正指示に応じない場合には、本ツールの使用を停止させることができます。</a:t>
              </a:r>
            </a:p>
          </p:txBody>
        </p:sp>
      </p:grpSp>
    </p:spTree>
    <p:extLst>
      <p:ext uri="{BB962C8B-B14F-4D97-AF65-F5344CB8AC3E}">
        <p14:creationId xmlns:p14="http://schemas.microsoft.com/office/powerpoint/2010/main" val="2927967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3">
            <a:extLst>
              <a:ext uri="{FF2B5EF4-FFF2-40B4-BE49-F238E27FC236}">
                <a16:creationId xmlns:a16="http://schemas.microsoft.com/office/drawing/2014/main" id="{A8ECBC63-B878-4BF0-A6AF-8E44303A1245}"/>
              </a:ext>
            </a:extLst>
          </p:cNvPr>
          <p:cNvSpPr txBox="1">
            <a:spLocks/>
          </p:cNvSpPr>
          <p:nvPr/>
        </p:nvSpPr>
        <p:spPr>
          <a:xfrm>
            <a:off x="651353" y="1269653"/>
            <a:ext cx="5829300" cy="719794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000" b="1" u="sng" dirty="0">
                <a:solidFill>
                  <a:srgbClr val="0070C0"/>
                </a:solidFill>
                <a:latin typeface="Meiryo UI" panose="020B0604030504040204" pitchFamily="50" charset="-128"/>
                <a:ea typeface="Meiryo UI" panose="020B0604030504040204" pitchFamily="50" charset="-128"/>
              </a:rPr>
              <a:t>はじめに</a:t>
            </a:r>
            <a:endParaRPr lang="en-US" altLang="ja-JP" sz="2000" b="1" u="sng" dirty="0">
              <a:solidFill>
                <a:srgbClr val="0070C0"/>
              </a:solidFill>
              <a:latin typeface="Meiryo UI" panose="020B0604030504040204" pitchFamily="50" charset="-128"/>
              <a:ea typeface="Meiryo UI" panose="020B0604030504040204" pitchFamily="50" charset="-128"/>
            </a:endParaRPr>
          </a:p>
          <a:p>
            <a:pPr marL="0" indent="0">
              <a:buNone/>
            </a:pPr>
            <a:endParaRPr lang="en-US" altLang="ja-JP" sz="2000" b="1" u="sng" dirty="0">
              <a:solidFill>
                <a:srgbClr val="0070C0"/>
              </a:solidFill>
              <a:latin typeface="Meiryo UI" panose="020B0604030504040204" pitchFamily="50" charset="-128"/>
              <a:ea typeface="Meiryo UI" panose="020B0604030504040204" pitchFamily="50" charset="-128"/>
            </a:endParaRPr>
          </a:p>
          <a:p>
            <a:pPr marL="0" indent="0">
              <a:buNone/>
            </a:pPr>
            <a:r>
              <a:rPr lang="ja-JP" altLang="en-US" sz="2000" b="1" u="sng" dirty="0">
                <a:solidFill>
                  <a:srgbClr val="0070C0"/>
                </a:solidFill>
                <a:latin typeface="Meiryo UI" panose="020B0604030504040204" pitchFamily="50" charset="-128"/>
                <a:ea typeface="Meiryo UI" panose="020B0604030504040204" pitchFamily="50" charset="-128"/>
              </a:rPr>
              <a:t>１</a:t>
            </a:r>
            <a:r>
              <a:rPr lang="en-US" altLang="ja-JP" sz="2000" b="1" u="sng" dirty="0">
                <a:solidFill>
                  <a:srgbClr val="0070C0"/>
                </a:solidFill>
                <a:latin typeface="Meiryo UI" panose="020B0604030504040204" pitchFamily="50" charset="-128"/>
                <a:ea typeface="Meiryo UI" panose="020B0604030504040204" pitchFamily="50" charset="-128"/>
              </a:rPr>
              <a:t>.</a:t>
            </a:r>
            <a:r>
              <a:rPr lang="ja-JP" altLang="en-US" sz="2000" b="1" u="sng" dirty="0">
                <a:solidFill>
                  <a:srgbClr val="0070C0"/>
                </a:solidFill>
                <a:latin typeface="Meiryo UI" panose="020B0604030504040204" pitchFamily="50" charset="-128"/>
                <a:ea typeface="Meiryo UI" panose="020B0604030504040204" pitchFamily="50" charset="-128"/>
              </a:rPr>
              <a:t>スライド集の概要について</a:t>
            </a:r>
            <a:endParaRPr lang="en-US" altLang="ja-JP" sz="2000" b="1" u="sng" dirty="0">
              <a:solidFill>
                <a:srgbClr val="0070C0"/>
              </a:solidFill>
              <a:latin typeface="Meiryo UI" panose="020B0604030504040204" pitchFamily="50" charset="-128"/>
              <a:ea typeface="Meiryo UI" panose="020B0604030504040204" pitchFamily="50" charset="-128"/>
            </a:endParaRPr>
          </a:p>
          <a:p>
            <a:pPr marL="0" indent="0">
              <a:buNone/>
            </a:pPr>
            <a:endParaRPr lang="en-US" altLang="ja-JP" sz="2000" b="1" u="sng" dirty="0">
              <a:solidFill>
                <a:srgbClr val="0070C0"/>
              </a:solidFill>
              <a:latin typeface="Meiryo UI" panose="020B0604030504040204" pitchFamily="50" charset="-128"/>
              <a:ea typeface="Meiryo UI" panose="020B0604030504040204" pitchFamily="50" charset="-128"/>
            </a:endParaRPr>
          </a:p>
          <a:p>
            <a:pPr marL="0" indent="0">
              <a:buNone/>
            </a:pPr>
            <a:endParaRPr lang="en-US" altLang="ja-JP" sz="2000" b="1" u="sng" dirty="0">
              <a:solidFill>
                <a:srgbClr val="0070C0"/>
              </a:solidFill>
              <a:latin typeface="Meiryo UI" panose="020B0604030504040204" pitchFamily="50" charset="-128"/>
              <a:ea typeface="Meiryo UI" panose="020B0604030504040204" pitchFamily="50" charset="-128"/>
            </a:endParaRPr>
          </a:p>
          <a:p>
            <a:pPr marL="0" indent="0">
              <a:buNone/>
            </a:pPr>
            <a:endParaRPr lang="en-US" altLang="ja-JP" sz="2000" b="1" u="sng" dirty="0">
              <a:solidFill>
                <a:srgbClr val="0070C0"/>
              </a:solidFill>
              <a:latin typeface="Meiryo UI" panose="020B0604030504040204" pitchFamily="50" charset="-128"/>
              <a:ea typeface="Meiryo UI" panose="020B0604030504040204" pitchFamily="50" charset="-128"/>
            </a:endParaRPr>
          </a:p>
          <a:p>
            <a:pPr marL="0" indent="0">
              <a:buNone/>
            </a:pPr>
            <a:endParaRPr lang="en-US" altLang="ja-JP" sz="2000" b="1" u="sng" dirty="0">
              <a:solidFill>
                <a:srgbClr val="0070C0"/>
              </a:solidFill>
              <a:latin typeface="Meiryo UI" panose="020B0604030504040204" pitchFamily="50" charset="-128"/>
              <a:ea typeface="Meiryo UI" panose="020B0604030504040204" pitchFamily="50" charset="-128"/>
            </a:endParaRPr>
          </a:p>
          <a:p>
            <a:pPr marL="0" indent="0">
              <a:buNone/>
            </a:pPr>
            <a:r>
              <a:rPr lang="ja-JP" altLang="en-US" sz="2000" b="1" u="sng" dirty="0">
                <a:solidFill>
                  <a:srgbClr val="0070C0"/>
                </a:solidFill>
                <a:latin typeface="Meiryo UI" panose="020B0604030504040204" pitchFamily="50" charset="-128"/>
                <a:ea typeface="Meiryo UI" panose="020B0604030504040204" pitchFamily="50" charset="-128"/>
              </a:rPr>
              <a:t>２</a:t>
            </a:r>
            <a:r>
              <a:rPr lang="en-US" altLang="ja-JP" sz="2000" b="1" u="sng" dirty="0">
                <a:solidFill>
                  <a:srgbClr val="0070C0"/>
                </a:solidFill>
                <a:latin typeface="Meiryo UI" panose="020B0604030504040204" pitchFamily="50" charset="-128"/>
                <a:ea typeface="Meiryo UI" panose="020B0604030504040204" pitchFamily="50" charset="-128"/>
              </a:rPr>
              <a:t>.</a:t>
            </a:r>
            <a:r>
              <a:rPr lang="ja-JP" altLang="en-US" sz="2000" b="1" u="sng" dirty="0">
                <a:solidFill>
                  <a:srgbClr val="0070C0"/>
                </a:solidFill>
                <a:latin typeface="Meiryo UI" panose="020B0604030504040204" pitchFamily="50" charset="-128"/>
                <a:ea typeface="Meiryo UI" panose="020B0604030504040204" pitchFamily="50" charset="-128"/>
              </a:rPr>
              <a:t>プレゼンテーションの構成</a:t>
            </a:r>
            <a:endParaRPr lang="en-US" altLang="ja-JP" sz="2000" b="1" u="sng" dirty="0">
              <a:solidFill>
                <a:srgbClr val="0070C0"/>
              </a:solidFill>
              <a:latin typeface="Meiryo UI" panose="020B0604030504040204" pitchFamily="50" charset="-128"/>
              <a:ea typeface="Meiryo UI" panose="020B0604030504040204" pitchFamily="50" charset="-128"/>
            </a:endParaRPr>
          </a:p>
          <a:p>
            <a:pPr marL="0" indent="0">
              <a:buNone/>
            </a:pPr>
            <a:endParaRPr lang="en-US" altLang="ja-JP" sz="2000" b="1" u="sng" dirty="0">
              <a:solidFill>
                <a:srgbClr val="0070C0"/>
              </a:solidFill>
              <a:latin typeface="Meiryo UI" panose="020B0604030504040204" pitchFamily="50" charset="-128"/>
              <a:ea typeface="Meiryo UI" panose="020B0604030504040204" pitchFamily="50" charset="-128"/>
            </a:endParaRPr>
          </a:p>
          <a:p>
            <a:pPr marL="0" indent="0">
              <a:buNone/>
            </a:pPr>
            <a:endParaRPr lang="en-US" altLang="ja-JP" sz="2000" b="1" u="sng" dirty="0">
              <a:solidFill>
                <a:srgbClr val="0070C0"/>
              </a:solidFill>
              <a:latin typeface="Meiryo UI" panose="020B0604030504040204" pitchFamily="50" charset="-128"/>
              <a:ea typeface="Meiryo UI" panose="020B0604030504040204" pitchFamily="50" charset="-128"/>
            </a:endParaRPr>
          </a:p>
          <a:p>
            <a:pPr marL="0" indent="0">
              <a:buNone/>
            </a:pPr>
            <a:endParaRPr lang="en-US" altLang="ja-JP" sz="2000" b="1" u="sng" dirty="0">
              <a:solidFill>
                <a:srgbClr val="0070C0"/>
              </a:solidFill>
              <a:latin typeface="Meiryo UI" panose="020B0604030504040204" pitchFamily="50" charset="-128"/>
              <a:ea typeface="Meiryo UI" panose="020B0604030504040204" pitchFamily="50" charset="-128"/>
            </a:endParaRPr>
          </a:p>
          <a:p>
            <a:pPr marL="0" indent="0">
              <a:buNone/>
            </a:pPr>
            <a:endParaRPr lang="en-US" altLang="ja-JP" sz="2000" b="1" u="sng" dirty="0">
              <a:solidFill>
                <a:srgbClr val="0070C0"/>
              </a:solidFill>
              <a:latin typeface="Meiryo UI" panose="020B0604030504040204" pitchFamily="50" charset="-128"/>
              <a:ea typeface="Meiryo UI" panose="020B0604030504040204" pitchFamily="50" charset="-128"/>
            </a:endParaRPr>
          </a:p>
          <a:p>
            <a:pPr marL="0" indent="0">
              <a:buNone/>
            </a:pPr>
            <a:endParaRPr lang="en-US" altLang="ja-JP" sz="2000" b="1" u="sng" dirty="0">
              <a:solidFill>
                <a:srgbClr val="0070C0"/>
              </a:solidFill>
              <a:latin typeface="Meiryo UI" panose="020B0604030504040204" pitchFamily="50" charset="-128"/>
              <a:ea typeface="Meiryo UI" panose="020B0604030504040204" pitchFamily="50" charset="-128"/>
            </a:endParaRPr>
          </a:p>
          <a:p>
            <a:pPr marL="0" indent="0">
              <a:buNone/>
            </a:pPr>
            <a:endParaRPr lang="en-US" altLang="ja-JP" sz="2000" b="1" u="sng" dirty="0">
              <a:solidFill>
                <a:srgbClr val="0070C0"/>
              </a:solidFill>
              <a:latin typeface="Meiryo UI" panose="020B0604030504040204" pitchFamily="50" charset="-128"/>
              <a:ea typeface="Meiryo UI" panose="020B0604030504040204" pitchFamily="50" charset="-128"/>
            </a:endParaRPr>
          </a:p>
          <a:p>
            <a:pPr marL="0" indent="0">
              <a:buNone/>
            </a:pPr>
            <a:endParaRPr lang="en-US" altLang="ja-JP" sz="2000" b="1" u="sng" dirty="0">
              <a:solidFill>
                <a:srgbClr val="0070C0"/>
              </a:solidFill>
              <a:latin typeface="Meiryo UI" panose="020B0604030504040204" pitchFamily="50" charset="-128"/>
              <a:ea typeface="Meiryo UI" panose="020B0604030504040204" pitchFamily="50" charset="-128"/>
            </a:endParaRPr>
          </a:p>
          <a:p>
            <a:pPr marL="0" indent="0">
              <a:buNone/>
            </a:pPr>
            <a:endParaRPr lang="en-US" altLang="ja-JP" sz="2000" b="1" u="sng" dirty="0">
              <a:solidFill>
                <a:srgbClr val="0070C0"/>
              </a:solidFill>
              <a:latin typeface="Meiryo UI" panose="020B0604030504040204" pitchFamily="50" charset="-128"/>
              <a:ea typeface="Meiryo UI" panose="020B0604030504040204" pitchFamily="50" charset="-128"/>
            </a:endParaRPr>
          </a:p>
          <a:p>
            <a:pPr marL="0" indent="0">
              <a:buNone/>
            </a:pPr>
            <a:endParaRPr lang="en-US" altLang="ja-JP" sz="2000" b="1" u="sng" dirty="0">
              <a:solidFill>
                <a:srgbClr val="0070C0"/>
              </a:solidFill>
              <a:latin typeface="Meiryo UI" panose="020B0604030504040204" pitchFamily="50" charset="-128"/>
              <a:ea typeface="Meiryo UI" panose="020B0604030504040204" pitchFamily="50" charset="-128"/>
            </a:endParaRPr>
          </a:p>
          <a:p>
            <a:pPr marL="0" indent="0">
              <a:buNone/>
            </a:pPr>
            <a:r>
              <a:rPr lang="ja-JP" altLang="en-US" sz="2000" b="1" u="sng" dirty="0">
                <a:solidFill>
                  <a:srgbClr val="0070C0"/>
                </a:solidFill>
                <a:latin typeface="Meiryo UI" panose="020B0604030504040204" pitchFamily="50" charset="-128"/>
                <a:ea typeface="Meiryo UI" panose="020B0604030504040204" pitchFamily="50" charset="-128"/>
              </a:rPr>
              <a:t>３</a:t>
            </a:r>
            <a:r>
              <a:rPr lang="en-US" altLang="ja-JP" sz="2000" b="1" u="sng" dirty="0">
                <a:solidFill>
                  <a:srgbClr val="0070C0"/>
                </a:solidFill>
                <a:latin typeface="Meiryo UI" panose="020B0604030504040204" pitchFamily="50" charset="-128"/>
                <a:ea typeface="Meiryo UI" panose="020B0604030504040204" pitchFamily="50" charset="-128"/>
              </a:rPr>
              <a:t>.</a:t>
            </a:r>
            <a:r>
              <a:rPr lang="ja-JP" altLang="en-US" sz="2000" b="1" u="sng" dirty="0">
                <a:solidFill>
                  <a:srgbClr val="0070C0"/>
                </a:solidFill>
                <a:latin typeface="Meiryo UI" panose="020B0604030504040204" pitchFamily="50" charset="-128"/>
                <a:ea typeface="Meiryo UI" panose="020B0604030504040204" pitchFamily="50" charset="-128"/>
              </a:rPr>
              <a:t>さらなるプログラムの充実に向けて</a:t>
            </a:r>
          </a:p>
        </p:txBody>
      </p:sp>
      <p:sp>
        <p:nvSpPr>
          <p:cNvPr id="11" name="正方形/長方形 10">
            <a:extLst>
              <a:ext uri="{FF2B5EF4-FFF2-40B4-BE49-F238E27FC236}">
                <a16:creationId xmlns:a16="http://schemas.microsoft.com/office/drawing/2014/main" id="{B884BD0B-3582-40B0-8C5D-45C7EE92FDBD}"/>
              </a:ext>
            </a:extLst>
          </p:cNvPr>
          <p:cNvSpPr/>
          <p:nvPr/>
        </p:nvSpPr>
        <p:spPr>
          <a:xfrm>
            <a:off x="150310" y="279484"/>
            <a:ext cx="6551113" cy="701458"/>
          </a:xfrm>
          <a:prstGeom prst="rect">
            <a:avLst/>
          </a:prstGeom>
          <a:solidFill>
            <a:schemeClr val="accent4">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00625" y="357307"/>
            <a:ext cx="5829300" cy="545812"/>
          </a:xfrm>
        </p:spPr>
        <p:txBody>
          <a:bodyPr>
            <a:normAutofit/>
          </a:bodyPr>
          <a:lstStyle/>
          <a:p>
            <a:pPr algn="l"/>
            <a:r>
              <a:rPr kumimoji="1" lang="en-US" altLang="ja-JP" sz="2800" b="1" dirty="0">
                <a:solidFill>
                  <a:srgbClr val="0070C0"/>
                </a:solidFill>
                <a:latin typeface="Meiryo UI" panose="020B0604030504040204" pitchFamily="50" charset="-128"/>
                <a:ea typeface="Meiryo UI" panose="020B0604030504040204" pitchFamily="50" charset="-128"/>
              </a:rPr>
              <a:t>CONTENTS</a:t>
            </a:r>
            <a:endParaRPr kumimoji="1" lang="ja-JP" altLang="en-US" sz="2800" b="1" dirty="0">
              <a:solidFill>
                <a:srgbClr val="0070C0"/>
              </a:solidFill>
              <a:latin typeface="Meiryo UI" panose="020B0604030504040204" pitchFamily="50" charset="-128"/>
              <a:ea typeface="Meiryo UI" panose="020B0604030504040204" pitchFamily="50" charset="-128"/>
            </a:endParaRPr>
          </a:p>
        </p:txBody>
      </p:sp>
      <p:sp>
        <p:nvSpPr>
          <p:cNvPr id="8" name="コンテンツ プレースホルダー 3">
            <a:extLst>
              <a:ext uri="{FF2B5EF4-FFF2-40B4-BE49-F238E27FC236}">
                <a16:creationId xmlns:a16="http://schemas.microsoft.com/office/drawing/2014/main" id="{7F21B5B7-DB99-411D-99EC-00B0AF43E7B7}"/>
              </a:ext>
            </a:extLst>
          </p:cNvPr>
          <p:cNvSpPr txBox="1">
            <a:spLocks/>
          </p:cNvSpPr>
          <p:nvPr/>
        </p:nvSpPr>
        <p:spPr>
          <a:xfrm>
            <a:off x="720767" y="2407287"/>
            <a:ext cx="5410201" cy="135062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600" dirty="0">
                <a:latin typeface="Meiryo UI" panose="020B0604030504040204" pitchFamily="50" charset="-128"/>
                <a:ea typeface="Meiryo UI" panose="020B0604030504040204" pitchFamily="50" charset="-128"/>
              </a:rPr>
              <a:t>（１）スライド集の概要</a:t>
            </a:r>
            <a:endParaRPr lang="en-US" altLang="ja-JP" sz="1600" dirty="0">
              <a:latin typeface="Meiryo UI" panose="020B0604030504040204" pitchFamily="50" charset="-128"/>
              <a:ea typeface="Meiryo UI" panose="020B0604030504040204" pitchFamily="50" charset="-128"/>
            </a:endParaRPr>
          </a:p>
          <a:p>
            <a:pPr marL="720000" indent="-342900">
              <a:buFont typeface="+mj-ea"/>
              <a:buAutoNum type="circleNumDbPlain"/>
            </a:pPr>
            <a:r>
              <a:rPr lang="ja-JP" altLang="en-US" sz="1600" dirty="0">
                <a:latin typeface="Meiryo UI" panose="020B0604030504040204" pitchFamily="50" charset="-128"/>
                <a:ea typeface="Meiryo UI" panose="020B0604030504040204" pitchFamily="50" charset="-128"/>
              </a:rPr>
              <a:t>一般向け資料</a:t>
            </a:r>
            <a:endParaRPr lang="en-US" altLang="ja-JP" sz="1600" dirty="0">
              <a:latin typeface="Meiryo UI" panose="020B0604030504040204" pitchFamily="50" charset="-128"/>
              <a:ea typeface="Meiryo UI" panose="020B0604030504040204" pitchFamily="50" charset="-128"/>
            </a:endParaRPr>
          </a:p>
          <a:p>
            <a:pPr marL="720000" indent="-342900">
              <a:buFont typeface="+mj-ea"/>
              <a:buAutoNum type="circleNumDbPlain"/>
            </a:pPr>
            <a:r>
              <a:rPr lang="ja-JP" altLang="en-US" sz="1600" dirty="0">
                <a:latin typeface="Meiryo UI" panose="020B0604030504040204" pitchFamily="50" charset="-128"/>
                <a:ea typeface="Meiryo UI" panose="020B0604030504040204" pitchFamily="50" charset="-128"/>
              </a:rPr>
              <a:t>自治体・企業向け資料</a:t>
            </a:r>
            <a:endParaRPr lang="en-US" altLang="ja-JP" sz="1600" dirty="0">
              <a:latin typeface="Meiryo UI" panose="020B0604030504040204" pitchFamily="50" charset="-128"/>
              <a:ea typeface="Meiryo UI" panose="020B0604030504040204" pitchFamily="50" charset="-128"/>
            </a:endParaRPr>
          </a:p>
          <a:p>
            <a:pPr marL="0" indent="0">
              <a:spcBef>
                <a:spcPts val="1200"/>
              </a:spcBef>
              <a:buNone/>
            </a:pPr>
            <a:r>
              <a:rPr lang="ja-JP" altLang="en-US" sz="1600" dirty="0">
                <a:latin typeface="Meiryo UI" panose="020B0604030504040204" pitchFamily="50" charset="-128"/>
                <a:ea typeface="Meiryo UI" panose="020B0604030504040204" pitchFamily="50" charset="-128"/>
              </a:rPr>
              <a:t>（２）パワーポイントのスライドの見方</a:t>
            </a:r>
            <a:endParaRPr lang="en-US" altLang="ja-JP" sz="1600" dirty="0">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CEB2F51C-5926-42A8-9BD7-3512DD0D3BE1}"/>
              </a:ext>
            </a:extLst>
          </p:cNvPr>
          <p:cNvGrpSpPr/>
          <p:nvPr/>
        </p:nvGrpSpPr>
        <p:grpSpPr>
          <a:xfrm>
            <a:off x="720767" y="4347243"/>
            <a:ext cx="5416466" cy="5206756"/>
            <a:chOff x="720767" y="4221983"/>
            <a:chExt cx="5416466" cy="5206756"/>
          </a:xfrm>
        </p:grpSpPr>
        <p:sp>
          <p:nvSpPr>
            <p:cNvPr id="9" name="コンテンツ プレースホルダー 3">
              <a:extLst>
                <a:ext uri="{FF2B5EF4-FFF2-40B4-BE49-F238E27FC236}">
                  <a16:creationId xmlns:a16="http://schemas.microsoft.com/office/drawing/2014/main" id="{9ABAA596-F848-479E-BE89-31B3AC086D92}"/>
                </a:ext>
              </a:extLst>
            </p:cNvPr>
            <p:cNvSpPr txBox="1">
              <a:spLocks/>
            </p:cNvSpPr>
            <p:nvPr/>
          </p:nvSpPr>
          <p:spPr>
            <a:xfrm>
              <a:off x="727032" y="4221983"/>
              <a:ext cx="5410201" cy="324352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600" dirty="0">
                  <a:latin typeface="Meiryo UI" panose="020B0604030504040204" pitchFamily="50" charset="-128"/>
                  <a:ea typeface="Meiryo UI" panose="020B0604030504040204" pitchFamily="50" charset="-128"/>
                </a:rPr>
                <a:t>（１）プレゼンテーション準備時の検討事項</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（２）テーマの選び方</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（３）一般向けプログラムの例</a:t>
              </a:r>
              <a:r>
                <a:rPr lang="en-US" altLang="ja-JP" sz="1600" dirty="0">
                  <a:latin typeface="Meiryo UI" panose="020B0604030504040204" pitchFamily="50" charset="-128"/>
                  <a:ea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rPr>
                <a:t>分</a:t>
              </a:r>
              <a:r>
                <a:rPr lang="en-US" altLang="ja-JP"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（４）一般向けプログラムの例</a:t>
              </a:r>
              <a:r>
                <a:rPr lang="en-US" altLang="ja-JP" sz="1600" dirty="0">
                  <a:latin typeface="Meiryo UI" panose="020B0604030504040204" pitchFamily="50" charset="-128"/>
                  <a:ea typeface="Meiryo UI" panose="020B0604030504040204" pitchFamily="50" charset="-128"/>
                </a:rPr>
                <a:t>【60</a:t>
              </a:r>
              <a:r>
                <a:rPr lang="ja-JP" altLang="en-US" sz="1600" dirty="0">
                  <a:latin typeface="Meiryo UI" panose="020B0604030504040204" pitchFamily="50" charset="-128"/>
                  <a:ea typeface="Meiryo UI" panose="020B0604030504040204" pitchFamily="50" charset="-128"/>
                </a:rPr>
                <a:t>分</a:t>
              </a:r>
              <a:r>
                <a:rPr lang="en-US" altLang="ja-JP"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（５）自治体職員（環境部局）向けプログラムの例</a:t>
              </a:r>
              <a:r>
                <a:rPr lang="en-US" altLang="ja-JP" sz="1600" dirty="0">
                  <a:latin typeface="Meiryo UI" panose="020B0604030504040204" pitchFamily="50" charset="-128"/>
                  <a:ea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rPr>
                <a:t>分</a:t>
              </a:r>
              <a:r>
                <a:rPr lang="en-US" altLang="ja-JP"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（６）自治体職員（環境部局）向けプログラムの例</a:t>
              </a:r>
              <a:r>
                <a:rPr lang="en-US" altLang="ja-JP" sz="1600" dirty="0">
                  <a:latin typeface="Meiryo UI" panose="020B0604030504040204" pitchFamily="50" charset="-128"/>
                  <a:ea typeface="Meiryo UI" panose="020B0604030504040204" pitchFamily="50" charset="-128"/>
                </a:rPr>
                <a:t>【60</a:t>
              </a:r>
              <a:r>
                <a:rPr lang="ja-JP" altLang="en-US" sz="1600" dirty="0">
                  <a:latin typeface="Meiryo UI" panose="020B0604030504040204" pitchFamily="50" charset="-128"/>
                  <a:ea typeface="Meiryo UI" panose="020B0604030504040204" pitchFamily="50" charset="-128"/>
                </a:rPr>
                <a:t>分</a:t>
              </a:r>
              <a:r>
                <a:rPr lang="en-US" altLang="ja-JP"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（７）自治体職員（全部局）向けプログラムの例</a:t>
              </a:r>
              <a:r>
                <a:rPr lang="en-US" altLang="ja-JP" sz="1600" dirty="0">
                  <a:latin typeface="Meiryo UI" panose="020B0604030504040204" pitchFamily="50" charset="-128"/>
                  <a:ea typeface="Meiryo UI" panose="020B0604030504040204" pitchFamily="50" charset="-128"/>
                </a:rPr>
                <a:t>【40</a:t>
              </a:r>
              <a:r>
                <a:rPr lang="ja-JP" altLang="en-US" sz="1600" dirty="0">
                  <a:latin typeface="Meiryo UI" panose="020B0604030504040204" pitchFamily="50" charset="-128"/>
                  <a:ea typeface="Meiryo UI" panose="020B0604030504040204" pitchFamily="50" charset="-128"/>
                </a:rPr>
                <a:t>分</a:t>
              </a:r>
              <a:r>
                <a:rPr lang="en-US" altLang="ja-JP"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（８）企業向けプログラムの例</a:t>
              </a:r>
              <a:r>
                <a:rPr lang="en-US" altLang="ja-JP" sz="1600" dirty="0">
                  <a:latin typeface="Meiryo UI" panose="020B0604030504040204" pitchFamily="50" charset="-128"/>
                  <a:ea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rPr>
                <a:t>分</a:t>
              </a:r>
              <a:r>
                <a:rPr lang="en-US" altLang="ja-JP"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（９）企業向けプログラムの例</a:t>
              </a:r>
              <a:r>
                <a:rPr lang="en-US" altLang="ja-JP" sz="1600" dirty="0">
                  <a:latin typeface="Meiryo UI" panose="020B0604030504040204" pitchFamily="50" charset="-128"/>
                  <a:ea typeface="Meiryo UI" panose="020B0604030504040204" pitchFamily="50" charset="-128"/>
                </a:rPr>
                <a:t>【40</a:t>
              </a:r>
              <a:r>
                <a:rPr lang="ja-JP" altLang="en-US" sz="1600" dirty="0">
                  <a:latin typeface="Meiryo UI" panose="020B0604030504040204" pitchFamily="50" charset="-128"/>
                  <a:ea typeface="Meiryo UI" panose="020B0604030504040204" pitchFamily="50" charset="-128"/>
                </a:rPr>
                <a:t>分</a:t>
              </a:r>
              <a:r>
                <a:rPr lang="en-US" altLang="ja-JP"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）利用上の留意点</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p:txBody>
        </p:sp>
        <p:sp>
          <p:nvSpPr>
            <p:cNvPr id="10" name="コンテンツ プレースホルダー 3">
              <a:extLst>
                <a:ext uri="{FF2B5EF4-FFF2-40B4-BE49-F238E27FC236}">
                  <a16:creationId xmlns:a16="http://schemas.microsoft.com/office/drawing/2014/main" id="{A7F19962-7C08-4ACC-B80F-AD4A0572A7D4}"/>
                </a:ext>
              </a:extLst>
            </p:cNvPr>
            <p:cNvSpPr txBox="1">
              <a:spLocks/>
            </p:cNvSpPr>
            <p:nvPr/>
          </p:nvSpPr>
          <p:spPr>
            <a:xfrm>
              <a:off x="720767" y="7948024"/>
              <a:ext cx="5410201" cy="148071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600" dirty="0">
                  <a:latin typeface="Meiryo UI" panose="020B0604030504040204" pitchFamily="50" charset="-128"/>
                  <a:ea typeface="Meiryo UI" panose="020B0604030504040204" pitchFamily="50" charset="-128"/>
                </a:rPr>
                <a:t>（１）聞き手や目的に合わせた資料の充実</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（２）他資料の活用</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（３）参考となる情報</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744643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343" y="844928"/>
            <a:ext cx="6584781" cy="668935"/>
          </a:xfrm>
        </p:spPr>
        <p:txBody>
          <a:bodyPr/>
          <a:lstStyle/>
          <a:p>
            <a:r>
              <a:rPr lang="ja-JP" altLang="en-US" dirty="0"/>
              <a:t>（</a:t>
            </a:r>
            <a:r>
              <a:rPr lang="en-US" altLang="ja-JP" dirty="0"/>
              <a:t>1</a:t>
            </a:r>
            <a:r>
              <a:rPr lang="ja-JP" altLang="en-US" dirty="0"/>
              <a:t>）聞き手や目的に合わせた資料の充実</a:t>
            </a:r>
          </a:p>
        </p:txBody>
      </p:sp>
      <p:sp>
        <p:nvSpPr>
          <p:cNvPr id="3" name="スライド番号プレースホルダー 2"/>
          <p:cNvSpPr>
            <a:spLocks noGrp="1"/>
          </p:cNvSpPr>
          <p:nvPr>
            <p:ph type="sldNum" sz="quarter" idx="12"/>
          </p:nvPr>
        </p:nvSpPr>
        <p:spPr/>
        <p:txBody>
          <a:bodyPr/>
          <a:lstStyle/>
          <a:p>
            <a:fld id="{D3EADD70-6573-4510-9E53-33F62901F3A0}" type="slidenum">
              <a:rPr lang="ja-JP" altLang="en-US" smtClean="0"/>
              <a:pPr/>
              <a:t>20</a:t>
            </a:fld>
            <a:endParaRPr lang="ja-JP" altLang="en-US"/>
          </a:p>
        </p:txBody>
      </p:sp>
      <p:grpSp>
        <p:nvGrpSpPr>
          <p:cNvPr id="14" name="グループ化 13"/>
          <p:cNvGrpSpPr/>
          <p:nvPr/>
        </p:nvGrpSpPr>
        <p:grpSpPr>
          <a:xfrm>
            <a:off x="231775" y="6064421"/>
            <a:ext cx="6407149" cy="3536697"/>
            <a:chOff x="279400" y="1819210"/>
            <a:chExt cx="6407149" cy="3536697"/>
          </a:xfrm>
        </p:grpSpPr>
        <p:sp>
          <p:nvSpPr>
            <p:cNvPr id="5" name="正方形/長方形 4"/>
            <p:cNvSpPr/>
            <p:nvPr/>
          </p:nvSpPr>
          <p:spPr>
            <a:xfrm>
              <a:off x="279400" y="1819210"/>
              <a:ext cx="6311900" cy="35366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rotWithShape="1">
            <a:blip r:embed="rId2"/>
            <a:srcRect l="10187" t="25672" r="4118" b="4695"/>
            <a:stretch/>
          </p:blipFill>
          <p:spPr>
            <a:xfrm>
              <a:off x="3578225" y="2524211"/>
              <a:ext cx="1954896" cy="1306267"/>
            </a:xfrm>
            <a:prstGeom prst="rect">
              <a:avLst/>
            </a:prstGeom>
            <a:effectLst>
              <a:outerShdw blurRad="50800" dist="38100" dir="2700000" algn="tl" rotWithShape="0">
                <a:prstClr val="black">
                  <a:alpha val="40000"/>
                </a:prstClr>
              </a:outerShdw>
            </a:effectLst>
          </p:spPr>
        </p:pic>
        <p:pic>
          <p:nvPicPr>
            <p:cNvPr id="7" name="図 6"/>
            <p:cNvPicPr>
              <a:picLocks noChangeAspect="1"/>
            </p:cNvPicPr>
            <p:nvPr/>
          </p:nvPicPr>
          <p:blipFill rotWithShape="1">
            <a:blip r:embed="rId3"/>
            <a:srcRect l="8239" t="25821" r="1578" b="2592"/>
            <a:stretch/>
          </p:blipFill>
          <p:spPr>
            <a:xfrm>
              <a:off x="4555673" y="3963634"/>
              <a:ext cx="1895349" cy="1251080"/>
            </a:xfrm>
            <a:prstGeom prst="rect">
              <a:avLst/>
            </a:prstGeom>
            <a:effectLst>
              <a:outerShdw blurRad="50800" dist="38100" dir="2700000" algn="tl" rotWithShape="0">
                <a:prstClr val="black">
                  <a:alpha val="40000"/>
                </a:prstClr>
              </a:outerShdw>
            </a:effectLst>
          </p:spPr>
        </p:pic>
        <p:sp>
          <p:nvSpPr>
            <p:cNvPr id="8" name="四角形: 角を丸くする 7">
              <a:extLst>
                <a:ext uri="{FF2B5EF4-FFF2-40B4-BE49-F238E27FC236}">
                  <a16:creationId xmlns:a16="http://schemas.microsoft.com/office/drawing/2014/main" id="{7C59FFB5-693C-47EE-9C3A-19A13CD08324}"/>
                </a:ext>
              </a:extLst>
            </p:cNvPr>
            <p:cNvSpPr/>
            <p:nvPr/>
          </p:nvSpPr>
          <p:spPr>
            <a:xfrm>
              <a:off x="279400" y="1963990"/>
              <a:ext cx="6019800" cy="3410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メイリオ" panose="020B0604030504040204" pitchFamily="50" charset="-128"/>
                  <a:ea typeface="メイリオ" panose="020B0604030504040204" pitchFamily="50" charset="-128"/>
                </a:rPr>
                <a:t>■気候変動適応情報プラットフォーム（</a:t>
              </a:r>
              <a:r>
                <a:rPr lang="en-US" altLang="ja-JP" sz="1200" b="1" dirty="0">
                  <a:solidFill>
                    <a:schemeClr val="tx1"/>
                  </a:solidFill>
                  <a:latin typeface="メイリオ" panose="020B0604030504040204" pitchFamily="50" charset="-128"/>
                  <a:ea typeface="メイリオ" panose="020B0604030504040204" pitchFamily="50" charset="-128"/>
                </a:rPr>
                <a:t>A-PLAT</a:t>
              </a:r>
              <a:r>
                <a:rPr lang="ja-JP" altLang="en-US" sz="1200" b="1" dirty="0">
                  <a:solidFill>
                    <a:schemeClr val="tx1"/>
                  </a:solidFill>
                  <a:latin typeface="メイリオ" panose="020B0604030504040204" pitchFamily="50" charset="-128"/>
                  <a:ea typeface="メイリオ" panose="020B0604030504040204" pitchFamily="50" charset="-128"/>
                </a:rPr>
                <a:t>）「気候変動の観測・予測データ」</a:t>
              </a:r>
              <a:endParaRPr lang="en-US" altLang="ja-JP" sz="1200" b="1" dirty="0">
                <a:solidFill>
                  <a:schemeClr val="tx1"/>
                </a:solidFill>
                <a:latin typeface="メイリオ" panose="020B0604030504040204" pitchFamily="50" charset="-128"/>
                <a:ea typeface="メイリオ" panose="020B0604030504040204" pitchFamily="50" charset="-128"/>
              </a:endParaRPr>
            </a:p>
            <a:p>
              <a:pPr>
                <a:spcBef>
                  <a:spcPts val="300"/>
                </a:spcBef>
              </a:pPr>
              <a:r>
                <a:rPr lang="ja-JP" altLang="en-US" sz="1100" b="1" dirty="0">
                  <a:solidFill>
                    <a:schemeClr val="tx1"/>
                  </a:solidFill>
                  <a:latin typeface="メイリオ" panose="020B0604030504040204" pitchFamily="50" charset="-128"/>
                  <a:ea typeface="メイリオ" panose="020B0604030504040204" pitchFamily="50" charset="-128"/>
                </a:rPr>
                <a:t>　</a:t>
              </a:r>
              <a:r>
                <a:rPr lang="en-US" altLang="ja-JP" sz="1100" b="1" dirty="0">
                  <a:solidFill>
                    <a:schemeClr val="tx1"/>
                  </a:solidFill>
                  <a:latin typeface="メイリオ" panose="020B0604030504040204" pitchFamily="50" charset="-128"/>
                  <a:ea typeface="メイリオ" panose="020B0604030504040204" pitchFamily="50" charset="-128"/>
                </a:rPr>
                <a:t>(https://adaptation-platform.nies.go.jp/map/index.html)</a:t>
              </a:r>
            </a:p>
          </p:txBody>
        </p:sp>
        <p:sp>
          <p:nvSpPr>
            <p:cNvPr id="9" name="コンテンツ プレースホルダー 3">
              <a:extLst>
                <a:ext uri="{FF2B5EF4-FFF2-40B4-BE49-F238E27FC236}">
                  <a16:creationId xmlns:a16="http://schemas.microsoft.com/office/drawing/2014/main" id="{1A6BB1B9-C917-41BD-A699-AB63A163F13D}"/>
                </a:ext>
              </a:extLst>
            </p:cNvPr>
            <p:cNvSpPr txBox="1">
              <a:spLocks/>
            </p:cNvSpPr>
            <p:nvPr/>
          </p:nvSpPr>
          <p:spPr>
            <a:xfrm>
              <a:off x="298449" y="2413160"/>
              <a:ext cx="3130551" cy="2801553"/>
            </a:xfrm>
            <a:prstGeom prst="rect">
              <a:avLst/>
            </a:prstGeom>
            <a:ln>
              <a:noFill/>
            </a:ln>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ts val="1800"/>
                </a:lnSpc>
              </a:pPr>
              <a:r>
                <a:rPr lang="ja-JP" altLang="en-US" sz="1200" u="sng" dirty="0"/>
                <a:t>観測データ</a:t>
              </a:r>
              <a:endParaRPr lang="en-US" altLang="ja-JP" sz="1200" u="sng" dirty="0"/>
            </a:p>
            <a:p>
              <a:pPr marL="171450" indent="-171450">
                <a:lnSpc>
                  <a:spcPts val="1800"/>
                </a:lnSpc>
                <a:buFont typeface="Arial" panose="020B0604020202020204" pitchFamily="34" charset="0"/>
                <a:buChar char="•"/>
              </a:pPr>
              <a:r>
                <a:rPr lang="ja-JP" altLang="en-US" sz="1200" dirty="0"/>
                <a:t>全国及び都道府県毎に過去から現在までの気象庁による観測データ</a:t>
              </a:r>
              <a:r>
                <a:rPr lang="en-US" altLang="ja-JP" sz="1200" dirty="0"/>
                <a:t>4</a:t>
              </a:r>
              <a:r>
                <a:rPr lang="ja-JP" altLang="en-US" sz="1200" dirty="0"/>
                <a:t>点 ①平均気温 ②降水量 ③真夏日 ④猛暑日を掲載しています。</a:t>
              </a:r>
              <a:endParaRPr lang="en-US" altLang="ja-JP" sz="1200" dirty="0"/>
            </a:p>
            <a:p>
              <a:pPr>
                <a:lnSpc>
                  <a:spcPts val="1800"/>
                </a:lnSpc>
              </a:pPr>
              <a:r>
                <a:rPr lang="ja-JP" altLang="en-US" sz="1200" u="sng" dirty="0"/>
                <a:t>将来予測　</a:t>
              </a:r>
              <a:r>
                <a:rPr lang="en-US" altLang="ja-JP" sz="1200" u="sng" dirty="0"/>
                <a:t>WebGIS</a:t>
              </a:r>
            </a:p>
            <a:p>
              <a:pPr marL="171450" indent="-171450">
                <a:lnSpc>
                  <a:spcPts val="1800"/>
                </a:lnSpc>
                <a:buFont typeface="Arial" panose="020B0604020202020204" pitchFamily="34" charset="0"/>
                <a:buChar char="•"/>
              </a:pPr>
              <a:r>
                <a:rPr lang="ja-JP" altLang="en-US" sz="1200" dirty="0"/>
                <a:t>全国及び都道府県毎に環境省推進費</a:t>
              </a:r>
              <a:r>
                <a:rPr lang="en-US" altLang="ja-JP" sz="1200" dirty="0"/>
                <a:t>S-8</a:t>
              </a:r>
              <a:r>
                <a:rPr lang="ja-JP" altLang="en-US" sz="1200" dirty="0"/>
                <a:t>影響評価結果と気象庁第９巻の気候変化予測結果に基づいて、排出シナリオと気候モデル、対象期間に応じた分野別影響評価と気候に関する将来予測を掲載しています。</a:t>
              </a:r>
              <a:endParaRPr lang="en-US" altLang="ja-JP" sz="1200" dirty="0"/>
            </a:p>
            <a:p>
              <a:pPr>
                <a:lnSpc>
                  <a:spcPts val="1800"/>
                </a:lnSpc>
              </a:pPr>
              <a:endParaRPr lang="en-US" altLang="ja-JP" sz="1200" dirty="0"/>
            </a:p>
          </p:txBody>
        </p:sp>
        <p:sp>
          <p:nvSpPr>
            <p:cNvPr id="10" name="四角形: 角を丸くする 7">
              <a:extLst>
                <a:ext uri="{FF2B5EF4-FFF2-40B4-BE49-F238E27FC236}">
                  <a16:creationId xmlns:a16="http://schemas.microsoft.com/office/drawing/2014/main" id="{7C59FFB5-693C-47EE-9C3A-19A13CD08324}"/>
                </a:ext>
              </a:extLst>
            </p:cNvPr>
            <p:cNvSpPr/>
            <p:nvPr/>
          </p:nvSpPr>
          <p:spPr>
            <a:xfrm>
              <a:off x="5504546" y="3539303"/>
              <a:ext cx="1182003" cy="3410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メイリオ" panose="020B0604030504040204" pitchFamily="50" charset="-128"/>
                  <a:ea typeface="メイリオ" panose="020B0604030504040204" pitchFamily="50" charset="-128"/>
                </a:rPr>
                <a:t>◀観測データ</a:t>
              </a:r>
              <a:endParaRPr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13" name="四角形: 角を丸くする 7">
              <a:extLst>
                <a:ext uri="{FF2B5EF4-FFF2-40B4-BE49-F238E27FC236}">
                  <a16:creationId xmlns:a16="http://schemas.microsoft.com/office/drawing/2014/main" id="{7C59FFB5-693C-47EE-9C3A-19A13CD08324}"/>
                </a:ext>
              </a:extLst>
            </p:cNvPr>
            <p:cNvSpPr/>
            <p:nvPr/>
          </p:nvSpPr>
          <p:spPr>
            <a:xfrm>
              <a:off x="3657601" y="4720381"/>
              <a:ext cx="1047750" cy="5242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100" b="1" dirty="0">
                <a:solidFill>
                  <a:schemeClr val="tx1"/>
                </a:solidFill>
                <a:latin typeface="メイリオ" panose="020B0604030504040204" pitchFamily="50" charset="-128"/>
                <a:ea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rPr>
                <a:t>将来予測　</a:t>
              </a:r>
              <a:r>
                <a:rPr lang="en-US" altLang="ja-JP" sz="1100" b="1" dirty="0">
                  <a:solidFill>
                    <a:schemeClr val="tx1"/>
                  </a:solidFill>
                  <a:latin typeface="メイリオ" panose="020B0604030504040204" pitchFamily="50" charset="-128"/>
                  <a:ea typeface="メイリオ" panose="020B0604030504040204" pitchFamily="50" charset="-128"/>
                </a:rPr>
                <a:t>WebGIS</a:t>
              </a:r>
              <a:r>
                <a:rPr lang="ja-JP" altLang="en-US" sz="1100" b="1" dirty="0">
                  <a:solidFill>
                    <a:schemeClr val="tx1"/>
                  </a:solidFill>
                  <a:latin typeface="メイリオ" panose="020B0604030504040204" pitchFamily="50" charset="-128"/>
                  <a:ea typeface="メイリオ" panose="020B0604030504040204" pitchFamily="50" charset="-128"/>
                </a:rPr>
                <a:t>▶</a:t>
              </a:r>
              <a:endParaRPr lang="en-US" altLang="ja-JP" sz="1100" b="1" dirty="0">
                <a:solidFill>
                  <a:schemeClr val="tx1"/>
                </a:solidFill>
                <a:latin typeface="メイリオ" panose="020B0604030504040204" pitchFamily="50" charset="-128"/>
                <a:ea typeface="メイリオ" panose="020B0604030504040204" pitchFamily="50" charset="-128"/>
              </a:endParaRPr>
            </a:p>
          </p:txBody>
        </p:sp>
      </p:grpSp>
      <p:grpSp>
        <p:nvGrpSpPr>
          <p:cNvPr id="33" name="グループ化 32"/>
          <p:cNvGrpSpPr/>
          <p:nvPr/>
        </p:nvGrpSpPr>
        <p:grpSpPr>
          <a:xfrm>
            <a:off x="238126" y="2355876"/>
            <a:ext cx="6311900" cy="3536697"/>
            <a:chOff x="238126" y="1835176"/>
            <a:chExt cx="6311900" cy="3536697"/>
          </a:xfrm>
        </p:grpSpPr>
        <p:grpSp>
          <p:nvGrpSpPr>
            <p:cNvPr id="18" name="グループ化 17"/>
            <p:cNvGrpSpPr/>
            <p:nvPr/>
          </p:nvGrpSpPr>
          <p:grpSpPr>
            <a:xfrm>
              <a:off x="238126" y="1835176"/>
              <a:ext cx="6311900" cy="3536697"/>
              <a:chOff x="279400" y="1819210"/>
              <a:chExt cx="6311900" cy="3536697"/>
            </a:xfrm>
          </p:grpSpPr>
          <p:sp>
            <p:nvSpPr>
              <p:cNvPr id="19" name="正方形/長方形 18"/>
              <p:cNvSpPr/>
              <p:nvPr/>
            </p:nvSpPr>
            <p:spPr>
              <a:xfrm>
                <a:off x="279400" y="1819210"/>
                <a:ext cx="6311900" cy="35366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7">
                <a:extLst>
                  <a:ext uri="{FF2B5EF4-FFF2-40B4-BE49-F238E27FC236}">
                    <a16:creationId xmlns:a16="http://schemas.microsoft.com/office/drawing/2014/main" id="{7C59FFB5-693C-47EE-9C3A-19A13CD08324}"/>
                  </a:ext>
                </a:extLst>
              </p:cNvPr>
              <p:cNvSpPr/>
              <p:nvPr/>
            </p:nvSpPr>
            <p:spPr>
              <a:xfrm>
                <a:off x="279400" y="1963990"/>
                <a:ext cx="6311900" cy="3410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lang="ja-JP" altLang="en-US" sz="1200" b="1" dirty="0">
                    <a:solidFill>
                      <a:schemeClr val="tx1"/>
                    </a:solidFill>
                    <a:latin typeface="メイリオ" panose="020B0604030504040204" pitchFamily="50" charset="-128"/>
                    <a:ea typeface="メイリオ" panose="020B0604030504040204" pitchFamily="50" charset="-128"/>
                  </a:rPr>
                  <a:t>■気象庁：日本の各地域における気候の変化</a:t>
                </a:r>
                <a:endParaRPr lang="en-US" altLang="ja-JP" sz="1200" b="1" dirty="0">
                  <a:solidFill>
                    <a:schemeClr val="tx1"/>
                  </a:solidFill>
                  <a:latin typeface="メイリオ" panose="020B0604030504040204" pitchFamily="50" charset="-128"/>
                  <a:ea typeface="メイリオ" panose="020B0604030504040204" pitchFamily="50" charset="-128"/>
                </a:endParaRPr>
              </a:p>
              <a:p>
                <a:pPr>
                  <a:spcBef>
                    <a:spcPts val="300"/>
                  </a:spcBef>
                </a:pPr>
                <a:r>
                  <a:rPr lang="en-US" altLang="ja-JP" sz="1100" b="1" dirty="0">
                    <a:solidFill>
                      <a:schemeClr val="tx1"/>
                    </a:solidFill>
                    <a:latin typeface="メイリオ" panose="020B0604030504040204" pitchFamily="50" charset="-128"/>
                    <a:ea typeface="メイリオ" panose="020B0604030504040204" pitchFamily="50" charset="-128"/>
                  </a:rPr>
                  <a:t>(http://www.data.jma.go.jp/cpdinfo/gw_portal/region_climate_change.html)</a:t>
                </a:r>
              </a:p>
            </p:txBody>
          </p:sp>
          <p:sp>
            <p:nvSpPr>
              <p:cNvPr id="23" name="コンテンツ プレースホルダー 3">
                <a:extLst>
                  <a:ext uri="{FF2B5EF4-FFF2-40B4-BE49-F238E27FC236}">
                    <a16:creationId xmlns:a16="http://schemas.microsoft.com/office/drawing/2014/main" id="{1A6BB1B9-C917-41BD-A699-AB63A163F13D}"/>
                  </a:ext>
                </a:extLst>
              </p:cNvPr>
              <p:cNvSpPr txBox="1">
                <a:spLocks/>
              </p:cNvSpPr>
              <p:nvPr/>
            </p:nvSpPr>
            <p:spPr>
              <a:xfrm>
                <a:off x="298449" y="2413160"/>
                <a:ext cx="3130551" cy="2801553"/>
              </a:xfrm>
              <a:prstGeom prst="rect">
                <a:avLst/>
              </a:prstGeom>
              <a:ln>
                <a:noFill/>
              </a:ln>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ts val="1800"/>
                  </a:lnSpc>
                </a:pPr>
                <a:endParaRPr lang="en-US" altLang="ja-JP" sz="1200" dirty="0"/>
              </a:p>
            </p:txBody>
          </p:sp>
        </p:grpSp>
        <p:sp>
          <p:nvSpPr>
            <p:cNvPr id="26" name="コンテンツ プレースホルダー 3">
              <a:extLst>
                <a:ext uri="{FF2B5EF4-FFF2-40B4-BE49-F238E27FC236}">
                  <a16:creationId xmlns:a16="http://schemas.microsoft.com/office/drawing/2014/main" id="{1A6BB1B9-C917-41BD-A699-AB63A163F13D}"/>
                </a:ext>
              </a:extLst>
            </p:cNvPr>
            <p:cNvSpPr txBox="1">
              <a:spLocks/>
            </p:cNvSpPr>
            <p:nvPr/>
          </p:nvSpPr>
          <p:spPr>
            <a:xfrm>
              <a:off x="298449" y="2567396"/>
              <a:ext cx="3393624" cy="2801553"/>
            </a:xfrm>
            <a:prstGeom prst="rect">
              <a:avLst/>
            </a:prstGeom>
            <a:ln>
              <a:noFill/>
            </a:ln>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ts val="1800"/>
                </a:lnSpc>
              </a:pPr>
              <a:r>
                <a:rPr lang="ja-JP" altLang="en-US" sz="1200" dirty="0"/>
                <a:t>日本の各地方、各都道府県における気候の変化に関する情報が提供されています。</a:t>
              </a:r>
              <a:endParaRPr lang="en-US" altLang="ja-JP" sz="1200" dirty="0"/>
            </a:p>
            <a:p>
              <a:pPr>
                <a:lnSpc>
                  <a:spcPts val="1800"/>
                </a:lnSpc>
                <a:spcBef>
                  <a:spcPts val="1200"/>
                </a:spcBef>
              </a:pPr>
              <a:r>
                <a:rPr lang="ja-JP" altLang="en-US" sz="1200" u="sng" dirty="0"/>
                <a:t>記載項目</a:t>
              </a:r>
              <a:endParaRPr lang="en-US" altLang="ja-JP" sz="1200" u="sng" dirty="0"/>
            </a:p>
            <a:p>
              <a:pPr marL="90000">
                <a:lnSpc>
                  <a:spcPts val="1800"/>
                </a:lnSpc>
                <a:spcBef>
                  <a:spcPts val="0"/>
                </a:spcBef>
              </a:pPr>
              <a:r>
                <a:rPr lang="ja-JP" altLang="en-US" sz="1200" dirty="0"/>
                <a:t>平均気温</a:t>
              </a:r>
              <a:r>
                <a:rPr lang="en-US" altLang="ja-JP" sz="1200" dirty="0"/>
                <a:t>/</a:t>
              </a:r>
              <a:r>
                <a:rPr lang="ja-JP" altLang="en-US" sz="1200" dirty="0"/>
                <a:t>降水量</a:t>
              </a:r>
              <a:r>
                <a:rPr lang="en-US" altLang="ja-JP" sz="1200" dirty="0"/>
                <a:t>/</a:t>
              </a:r>
              <a:r>
                <a:rPr lang="ja-JP" altLang="en-US" sz="1200" dirty="0"/>
                <a:t>真夏日</a:t>
              </a:r>
              <a:r>
                <a:rPr lang="en-US" altLang="ja-JP" sz="1200" dirty="0"/>
                <a:t>/</a:t>
              </a:r>
              <a:r>
                <a:rPr lang="ja-JP" altLang="en-US" sz="1200" dirty="0"/>
                <a:t>真冬日</a:t>
              </a:r>
              <a:r>
                <a:rPr lang="en-US" altLang="ja-JP" sz="1200" dirty="0"/>
                <a:t>/</a:t>
              </a:r>
              <a:r>
                <a:rPr lang="ja-JP" altLang="en-US" sz="1200" dirty="0"/>
                <a:t>最深積雪</a:t>
              </a:r>
              <a:r>
                <a:rPr lang="en-US" altLang="ja-JP" sz="1200" dirty="0"/>
                <a:t>/</a:t>
              </a:r>
            </a:p>
            <a:p>
              <a:pPr marL="90000">
                <a:lnSpc>
                  <a:spcPts val="1800"/>
                </a:lnSpc>
                <a:spcBef>
                  <a:spcPts val="0"/>
                </a:spcBef>
              </a:pPr>
              <a:r>
                <a:rPr lang="ja-JP" altLang="en-US" sz="1200" dirty="0"/>
                <a:t>大雨</a:t>
              </a:r>
              <a:r>
                <a:rPr lang="en-US" altLang="ja-JP" sz="1200" dirty="0"/>
                <a:t>/</a:t>
              </a:r>
              <a:r>
                <a:rPr lang="ja-JP" altLang="en-US" sz="1200" dirty="0"/>
                <a:t>短時間強雨</a:t>
              </a:r>
              <a:r>
                <a:rPr lang="en-US" altLang="ja-JP" sz="1200" dirty="0"/>
                <a:t>/</a:t>
              </a:r>
              <a:r>
                <a:rPr lang="ja-JP" altLang="en-US" sz="1200" dirty="0"/>
                <a:t>　等</a:t>
              </a:r>
              <a:endParaRPr lang="en-US" altLang="ja-JP" sz="1200" dirty="0"/>
            </a:p>
            <a:p>
              <a:pPr>
                <a:lnSpc>
                  <a:spcPts val="1800"/>
                </a:lnSpc>
                <a:spcBef>
                  <a:spcPts val="0"/>
                </a:spcBef>
              </a:pPr>
              <a:endParaRPr lang="en-US" altLang="ja-JP" sz="1200" u="sng" dirty="0"/>
            </a:p>
            <a:p>
              <a:pPr>
                <a:lnSpc>
                  <a:spcPts val="1800"/>
                </a:lnSpc>
                <a:spcBef>
                  <a:spcPts val="0"/>
                </a:spcBef>
              </a:pPr>
              <a:r>
                <a:rPr lang="ja-JP" altLang="en-US" sz="1200" u="sng" dirty="0"/>
                <a:t>地域区分</a:t>
              </a:r>
              <a:endParaRPr lang="zh-TW" altLang="en-US" sz="1200" u="sng" dirty="0"/>
            </a:p>
            <a:p>
              <a:pPr marL="90000">
                <a:lnSpc>
                  <a:spcPts val="1800"/>
                </a:lnSpc>
                <a:spcBef>
                  <a:spcPts val="0"/>
                </a:spcBef>
              </a:pPr>
              <a:r>
                <a:rPr lang="ja-JP" altLang="en-US" sz="1200" dirty="0"/>
                <a:t>北海道地方</a:t>
              </a:r>
              <a:r>
                <a:rPr lang="en-US" altLang="ja-JP" sz="1200" dirty="0"/>
                <a:t>/</a:t>
              </a:r>
              <a:r>
                <a:rPr lang="ja-JP" altLang="en-US" sz="1200" dirty="0"/>
                <a:t>東北地方</a:t>
              </a:r>
              <a:r>
                <a:rPr lang="en-US" altLang="ja-JP" sz="1200" dirty="0"/>
                <a:t>/</a:t>
              </a:r>
            </a:p>
            <a:p>
              <a:pPr marL="90000">
                <a:lnSpc>
                  <a:spcPts val="1800"/>
                </a:lnSpc>
                <a:spcBef>
                  <a:spcPts val="0"/>
                </a:spcBef>
              </a:pPr>
              <a:r>
                <a:rPr lang="ja-JP" altLang="en-US" sz="1200" dirty="0"/>
                <a:t>関東甲信・北陸・東海地方</a:t>
              </a:r>
              <a:r>
                <a:rPr lang="en-US" altLang="ja-JP" sz="1200" dirty="0"/>
                <a:t>/</a:t>
              </a:r>
              <a:r>
                <a:rPr lang="ja-JP" altLang="en-US" sz="1200" dirty="0"/>
                <a:t>近畿地方</a:t>
              </a:r>
              <a:r>
                <a:rPr lang="en-US" altLang="ja-JP" sz="1200" dirty="0"/>
                <a:t>/</a:t>
              </a:r>
              <a:endParaRPr lang="ja-JP" altLang="en-US" sz="1200" dirty="0"/>
            </a:p>
            <a:p>
              <a:pPr marL="90000">
                <a:lnSpc>
                  <a:spcPts val="1800"/>
                </a:lnSpc>
                <a:spcBef>
                  <a:spcPts val="0"/>
                </a:spcBef>
              </a:pPr>
              <a:r>
                <a:rPr lang="ja-JP" altLang="en-US" sz="1200" dirty="0"/>
                <a:t>中国地方</a:t>
              </a:r>
              <a:r>
                <a:rPr lang="en-US" altLang="ja-JP" sz="1200" dirty="0"/>
                <a:t>/</a:t>
              </a:r>
              <a:r>
                <a:rPr lang="ja-JP" altLang="en-US" sz="1200" dirty="0"/>
                <a:t>四国地方</a:t>
              </a:r>
              <a:r>
                <a:rPr lang="en-US" altLang="ja-JP" sz="1200" dirty="0"/>
                <a:t>/</a:t>
              </a:r>
              <a:r>
                <a:rPr lang="ja-JP" altLang="en-US" sz="1200" dirty="0"/>
                <a:t>九州地方</a:t>
              </a:r>
              <a:r>
                <a:rPr lang="en-US" altLang="ja-JP" sz="1200" dirty="0"/>
                <a:t>/</a:t>
              </a:r>
              <a:r>
                <a:rPr lang="ja-JP" altLang="en-US" sz="1200" dirty="0"/>
                <a:t>沖縄地方</a:t>
              </a:r>
            </a:p>
            <a:p>
              <a:pPr marL="90000">
                <a:lnSpc>
                  <a:spcPts val="1800"/>
                </a:lnSpc>
                <a:spcBef>
                  <a:spcPts val="0"/>
                </a:spcBef>
              </a:pPr>
              <a:endParaRPr lang="en-US" altLang="ja-JP" sz="1200" dirty="0"/>
            </a:p>
          </p:txBody>
        </p:sp>
        <p:pic>
          <p:nvPicPr>
            <p:cNvPr id="27" name="図 26"/>
            <p:cNvPicPr>
              <a:picLocks noChangeAspect="1"/>
            </p:cNvPicPr>
            <p:nvPr/>
          </p:nvPicPr>
          <p:blipFill>
            <a:blip r:embed="rId4"/>
            <a:stretch>
              <a:fillRect/>
            </a:stretch>
          </p:blipFill>
          <p:spPr>
            <a:xfrm>
              <a:off x="3994152" y="2465796"/>
              <a:ext cx="2072129" cy="2764883"/>
            </a:xfrm>
            <a:prstGeom prst="rect">
              <a:avLst/>
            </a:prstGeom>
            <a:effectLst>
              <a:outerShdw blurRad="50800" dist="38100" dir="2700000" algn="tl" rotWithShape="0">
                <a:prstClr val="black">
                  <a:alpha val="40000"/>
                </a:prstClr>
              </a:outerShdw>
            </a:effectLst>
          </p:spPr>
        </p:pic>
      </p:grpSp>
      <p:sp>
        <p:nvSpPr>
          <p:cNvPr id="44" name="コンテンツ プレースホルダー 3">
            <a:extLst>
              <a:ext uri="{FF2B5EF4-FFF2-40B4-BE49-F238E27FC236}">
                <a16:creationId xmlns:a16="http://schemas.microsoft.com/office/drawing/2014/main" id="{78B23336-AA60-455B-92ED-830D40276BAB}"/>
              </a:ext>
            </a:extLst>
          </p:cNvPr>
          <p:cNvSpPr txBox="1">
            <a:spLocks/>
          </p:cNvSpPr>
          <p:nvPr/>
        </p:nvSpPr>
        <p:spPr>
          <a:xfrm>
            <a:off x="228601" y="1524371"/>
            <a:ext cx="6296024" cy="927083"/>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ts val="1800"/>
              </a:lnSpc>
              <a:spcBef>
                <a:spcPts val="0"/>
              </a:spcBef>
            </a:pPr>
            <a:r>
              <a:rPr lang="en-US" altLang="ja-JP" sz="1200" dirty="0"/>
              <a:t>【</a:t>
            </a:r>
            <a:r>
              <a:rPr lang="ja-JP" altLang="en-US" sz="1200" dirty="0"/>
              <a:t>地域ごとのデータをカスタマイズする</a:t>
            </a:r>
            <a:r>
              <a:rPr lang="en-US" altLang="ja-JP" sz="1200" dirty="0"/>
              <a:t>】</a:t>
            </a:r>
            <a:endParaRPr lang="ja-JP" altLang="en-US" sz="1200" dirty="0"/>
          </a:p>
          <a:p>
            <a:pPr>
              <a:lnSpc>
                <a:spcPts val="1800"/>
              </a:lnSpc>
              <a:spcBef>
                <a:spcPts val="0"/>
              </a:spcBef>
            </a:pPr>
            <a:r>
              <a:rPr lang="ja-JP" altLang="en-US" sz="1200" dirty="0"/>
              <a:t>　気象に関する情報やグラフ等のデータが都道府県別やエリア別に提供されていますので、既成のスライドのデータやグラフを変更・追加し、講演を行う地域にあわせたスライドを作成しましょう。</a:t>
            </a:r>
          </a:p>
        </p:txBody>
      </p:sp>
      <p:sp>
        <p:nvSpPr>
          <p:cNvPr id="21" name="テキスト プレースホルダー 6">
            <a:extLst>
              <a:ext uri="{FF2B5EF4-FFF2-40B4-BE49-F238E27FC236}">
                <a16:creationId xmlns:a16="http://schemas.microsoft.com/office/drawing/2014/main" id="{E821CD8B-1236-4082-A2BD-909D4E28FAF5}"/>
              </a:ext>
            </a:extLst>
          </p:cNvPr>
          <p:cNvSpPr txBox="1">
            <a:spLocks/>
          </p:cNvSpPr>
          <p:nvPr/>
        </p:nvSpPr>
        <p:spPr>
          <a:xfrm>
            <a:off x="130343" y="496950"/>
            <a:ext cx="4595232" cy="3142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a:lnSpc>
                <a:spcPct val="100000"/>
              </a:lnSpc>
              <a:spcBef>
                <a:spcPts val="0"/>
              </a:spcBef>
            </a:pPr>
            <a:r>
              <a:rPr lang="ja-JP" altLang="en-US" kern="0" dirty="0">
                <a:solidFill>
                  <a:schemeClr val="tx1">
                    <a:lumMod val="50000"/>
                    <a:lumOff val="50000"/>
                  </a:schemeClr>
                </a:solidFill>
                <a:latin typeface="Meiryo UI" panose="020B0604030504040204" pitchFamily="50" charset="-128"/>
                <a:ea typeface="Meiryo UI" panose="020B0604030504040204" pitchFamily="50" charset="-128"/>
                <a:cs typeface="Arial"/>
              </a:rPr>
              <a:t>３</a:t>
            </a:r>
            <a:r>
              <a:rPr lang="en-US" altLang="ja-JP" kern="0" dirty="0">
                <a:solidFill>
                  <a:schemeClr val="tx1">
                    <a:lumMod val="50000"/>
                    <a:lumOff val="50000"/>
                  </a:schemeClr>
                </a:solidFill>
                <a:latin typeface="Meiryo UI" panose="020B0604030504040204" pitchFamily="50" charset="-128"/>
                <a:ea typeface="Meiryo UI" panose="020B0604030504040204" pitchFamily="50" charset="-128"/>
                <a:cs typeface="Arial"/>
              </a:rPr>
              <a:t>.</a:t>
            </a:r>
            <a:r>
              <a:rPr lang="ja-JP" altLang="en-US" kern="0" dirty="0">
                <a:solidFill>
                  <a:schemeClr val="tx1">
                    <a:lumMod val="50000"/>
                    <a:lumOff val="50000"/>
                  </a:schemeClr>
                </a:solidFill>
                <a:latin typeface="Meiryo UI" panose="020B0604030504040204" pitchFamily="50" charset="-128"/>
                <a:ea typeface="Meiryo UI" panose="020B0604030504040204" pitchFamily="50" charset="-128"/>
                <a:cs typeface="Arial"/>
              </a:rPr>
              <a:t>さらなるプログラムの充実に向けて</a:t>
            </a:r>
          </a:p>
        </p:txBody>
      </p:sp>
    </p:spTree>
    <p:extLst>
      <p:ext uri="{BB962C8B-B14F-4D97-AF65-F5344CB8AC3E}">
        <p14:creationId xmlns:p14="http://schemas.microsoft.com/office/powerpoint/2010/main" val="2863911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343" y="828000"/>
            <a:ext cx="6584781" cy="668935"/>
          </a:xfrm>
        </p:spPr>
        <p:txBody>
          <a:bodyPr/>
          <a:lstStyle/>
          <a:p>
            <a:r>
              <a:rPr lang="ja-JP" altLang="en-US" dirty="0"/>
              <a:t>（</a:t>
            </a:r>
            <a:r>
              <a:rPr lang="en-US" altLang="ja-JP" dirty="0"/>
              <a:t>1</a:t>
            </a:r>
            <a:r>
              <a:rPr lang="ja-JP" altLang="en-US" dirty="0"/>
              <a:t>）聞き手や目的に合わせた資料の充実</a:t>
            </a:r>
          </a:p>
        </p:txBody>
      </p:sp>
      <p:sp>
        <p:nvSpPr>
          <p:cNvPr id="3" name="スライド番号プレースホルダー 2"/>
          <p:cNvSpPr>
            <a:spLocks noGrp="1"/>
          </p:cNvSpPr>
          <p:nvPr>
            <p:ph type="sldNum" sz="quarter" idx="12"/>
          </p:nvPr>
        </p:nvSpPr>
        <p:spPr/>
        <p:txBody>
          <a:bodyPr/>
          <a:lstStyle/>
          <a:p>
            <a:fld id="{D3EADD70-6573-4510-9E53-33F62901F3A0}" type="slidenum">
              <a:rPr lang="ja-JP" altLang="en-US" smtClean="0"/>
              <a:pPr/>
              <a:t>21</a:t>
            </a:fld>
            <a:endParaRPr lang="ja-JP" altLang="en-US"/>
          </a:p>
        </p:txBody>
      </p:sp>
      <p:sp>
        <p:nvSpPr>
          <p:cNvPr id="18" name="テキスト プレースホルダー 6">
            <a:extLst>
              <a:ext uri="{FF2B5EF4-FFF2-40B4-BE49-F238E27FC236}">
                <a16:creationId xmlns:a16="http://schemas.microsoft.com/office/drawing/2014/main" id="{E821CD8B-1236-4082-A2BD-909D4E28FAF5}"/>
              </a:ext>
            </a:extLst>
          </p:cNvPr>
          <p:cNvSpPr txBox="1">
            <a:spLocks/>
          </p:cNvSpPr>
          <p:nvPr/>
        </p:nvSpPr>
        <p:spPr>
          <a:xfrm>
            <a:off x="3632200" y="295333"/>
            <a:ext cx="3225800" cy="3142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３</a:t>
            </a:r>
            <a:r>
              <a:rPr lang="en-US" altLang="ja-JP"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a:t>
            </a: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さらなるプログラムの充実に向けて</a:t>
            </a:r>
          </a:p>
        </p:txBody>
      </p:sp>
      <p:sp>
        <p:nvSpPr>
          <p:cNvPr id="24" name="正方形/長方形 23">
            <a:extLst>
              <a:ext uri="{FF2B5EF4-FFF2-40B4-BE49-F238E27FC236}">
                <a16:creationId xmlns:a16="http://schemas.microsoft.com/office/drawing/2014/main" id="{4B0B1E8A-26FD-4BBB-845B-2D639509C3D6}"/>
              </a:ext>
            </a:extLst>
          </p:cNvPr>
          <p:cNvSpPr/>
          <p:nvPr/>
        </p:nvSpPr>
        <p:spPr>
          <a:xfrm>
            <a:off x="238124" y="1568451"/>
            <a:ext cx="6311900" cy="799306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7">
            <a:extLst>
              <a:ext uri="{FF2B5EF4-FFF2-40B4-BE49-F238E27FC236}">
                <a16:creationId xmlns:a16="http://schemas.microsoft.com/office/drawing/2014/main" id="{E684215F-F6CC-43F0-A6B3-6461ECE22EC3}"/>
              </a:ext>
            </a:extLst>
          </p:cNvPr>
          <p:cNvSpPr/>
          <p:nvPr/>
        </p:nvSpPr>
        <p:spPr>
          <a:xfrm>
            <a:off x="238125" y="1716600"/>
            <a:ext cx="6419679" cy="3410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メイリオ" panose="020B0604030504040204" pitchFamily="50" charset="-128"/>
                <a:ea typeface="メイリオ" panose="020B0604030504040204" pitchFamily="50" charset="-128"/>
              </a:rPr>
              <a:t>■気候変動適応情報プラットフォーム（</a:t>
            </a:r>
            <a:r>
              <a:rPr lang="en-US" altLang="ja-JP" sz="1200" b="1" dirty="0">
                <a:solidFill>
                  <a:schemeClr val="tx1"/>
                </a:solidFill>
                <a:latin typeface="メイリオ" panose="020B0604030504040204" pitchFamily="50" charset="-128"/>
                <a:ea typeface="メイリオ" panose="020B0604030504040204" pitchFamily="50" charset="-128"/>
              </a:rPr>
              <a:t>A-PLAT</a:t>
            </a:r>
            <a:r>
              <a:rPr lang="ja-JP" altLang="en-US" sz="1200" b="1" dirty="0">
                <a:solidFill>
                  <a:schemeClr val="tx1"/>
                </a:solidFill>
                <a:latin typeface="メイリオ" panose="020B0604030504040204" pitchFamily="50" charset="-128"/>
                <a:ea typeface="メイリオ" panose="020B0604030504040204" pitchFamily="50" charset="-128"/>
              </a:rPr>
              <a:t>）「様々な観測データ」</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rPr>
              <a:t>　</a:t>
            </a:r>
            <a:r>
              <a:rPr lang="en-US" altLang="ja-JP" sz="1200" b="1" dirty="0">
                <a:solidFill>
                  <a:schemeClr val="tx1"/>
                </a:solidFill>
                <a:latin typeface="メイリオ" panose="020B0604030504040204" pitchFamily="50" charset="-128"/>
                <a:ea typeface="メイリオ" panose="020B0604030504040204" pitchFamily="50" charset="-128"/>
              </a:rPr>
              <a:t>(https://adaptation-platform.nies.go.jp/jichitai/support/data.html)</a:t>
            </a:r>
          </a:p>
        </p:txBody>
      </p:sp>
      <p:sp>
        <p:nvSpPr>
          <p:cNvPr id="39" name="コンテンツ プレースホルダー 3">
            <a:extLst>
              <a:ext uri="{FF2B5EF4-FFF2-40B4-BE49-F238E27FC236}">
                <a16:creationId xmlns:a16="http://schemas.microsoft.com/office/drawing/2014/main" id="{B2FF2FC7-A7DC-4292-8951-27E498191961}"/>
              </a:ext>
            </a:extLst>
          </p:cNvPr>
          <p:cNvSpPr txBox="1">
            <a:spLocks/>
          </p:cNvSpPr>
          <p:nvPr/>
        </p:nvSpPr>
        <p:spPr>
          <a:xfrm>
            <a:off x="288188" y="6386216"/>
            <a:ext cx="5993769" cy="557683"/>
          </a:xfrm>
          <a:prstGeom prst="rect">
            <a:avLst/>
          </a:prstGeom>
          <a:ln>
            <a:noFill/>
          </a:ln>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ts val="1800"/>
              </a:lnSpc>
            </a:pPr>
            <a:endParaRPr lang="en-US" altLang="ja-JP" sz="1200" dirty="0"/>
          </a:p>
        </p:txBody>
      </p:sp>
      <p:sp>
        <p:nvSpPr>
          <p:cNvPr id="40" name="四角形: 角を丸くする 7">
            <a:extLst>
              <a:ext uri="{FF2B5EF4-FFF2-40B4-BE49-F238E27FC236}">
                <a16:creationId xmlns:a16="http://schemas.microsoft.com/office/drawing/2014/main" id="{9AD478F9-6781-45F9-BDA5-40F5EBF068AB}"/>
              </a:ext>
            </a:extLst>
          </p:cNvPr>
          <p:cNvSpPr/>
          <p:nvPr/>
        </p:nvSpPr>
        <p:spPr>
          <a:xfrm>
            <a:off x="404813" y="2318889"/>
            <a:ext cx="5995987" cy="98156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200" dirty="0">
                <a:solidFill>
                  <a:schemeClr val="tx1"/>
                </a:solidFill>
                <a:latin typeface="メイリオ" panose="020B0604030504040204" pitchFamily="50" charset="-128"/>
                <a:ea typeface="メイリオ" panose="020B0604030504040204" pitchFamily="50" charset="-128"/>
              </a:rPr>
              <a:t>　各省庁が公表している観測・統計データの活用方法について解説したファイルを提供しています。利用可能なデータの種類や入手先・入手方法について整理しています。</a:t>
            </a:r>
          </a:p>
          <a:p>
            <a:pPr>
              <a:lnSpc>
                <a:spcPct val="150000"/>
              </a:lnSpc>
            </a:pPr>
            <a:endParaRPr lang="ja-JP" altLang="en-US" sz="1200" b="1" dirty="0">
              <a:solidFill>
                <a:schemeClr val="tx1"/>
              </a:solidFill>
              <a:latin typeface="メイリオ" panose="020B0604030504040204" pitchFamily="50" charset="-128"/>
              <a:ea typeface="メイリオ"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77219487"/>
              </p:ext>
            </p:extLst>
          </p:nvPr>
        </p:nvGraphicFramePr>
        <p:xfrm>
          <a:off x="821016" y="3516736"/>
          <a:ext cx="5215968" cy="3053080"/>
        </p:xfrm>
        <a:graphic>
          <a:graphicData uri="http://schemas.openxmlformats.org/drawingml/2006/table">
            <a:tbl>
              <a:tblPr firstRow="1" bandRow="1">
                <a:tableStyleId>{5FD0F851-EC5A-4D38-B0AD-8093EC10F338}</a:tableStyleId>
              </a:tblPr>
              <a:tblGrid>
                <a:gridCol w="1432451">
                  <a:extLst>
                    <a:ext uri="{9D8B030D-6E8A-4147-A177-3AD203B41FA5}">
                      <a16:colId xmlns:a16="http://schemas.microsoft.com/office/drawing/2014/main" val="928293370"/>
                    </a:ext>
                  </a:extLst>
                </a:gridCol>
                <a:gridCol w="3783517">
                  <a:extLst>
                    <a:ext uri="{9D8B030D-6E8A-4147-A177-3AD203B41FA5}">
                      <a16:colId xmlns:a16="http://schemas.microsoft.com/office/drawing/2014/main" val="802282626"/>
                    </a:ext>
                  </a:extLst>
                </a:gridCol>
              </a:tblGrid>
              <a:tr h="370840">
                <a:tc>
                  <a:txBody>
                    <a:bodyPr/>
                    <a:lstStyle/>
                    <a:p>
                      <a:pPr algn="ctr"/>
                      <a:r>
                        <a:rPr kumimoji="1" lang="ja-JP" altLang="en-US" sz="1200" dirty="0">
                          <a:latin typeface="Meiryo UI" panose="020B0604030504040204" pitchFamily="50" charset="-128"/>
                          <a:ea typeface="Meiryo UI" panose="020B0604030504040204" pitchFamily="50" charset="-128"/>
                        </a:rPr>
                        <a:t>分類</a:t>
                      </a:r>
                    </a:p>
                  </a:txBody>
                  <a:tcPr>
                    <a:lnR w="6350" cap="flat" cmpd="sng" algn="ctr">
                      <a:solidFill>
                        <a:schemeClr val="bg1"/>
                      </a:solidFill>
                      <a:prstDash val="solid"/>
                      <a:round/>
                      <a:headEnd type="none" w="med" len="med"/>
                      <a:tailEnd type="none" w="med" len="med"/>
                    </a:lnR>
                  </a:tcPr>
                </a:tc>
                <a:tc>
                  <a:txBody>
                    <a:bodyPr/>
                    <a:lstStyle/>
                    <a:p>
                      <a:pPr algn="ctr"/>
                      <a:r>
                        <a:rPr kumimoji="1" lang="ja-JP" altLang="en-US" sz="1200" dirty="0">
                          <a:latin typeface="Meiryo UI" panose="020B0604030504040204" pitchFamily="50" charset="-128"/>
                          <a:ea typeface="Meiryo UI" panose="020B0604030504040204" pitchFamily="50" charset="-128"/>
                        </a:rPr>
                        <a:t>データ項目</a:t>
                      </a: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656412115"/>
                  </a:ext>
                </a:extLst>
              </a:tr>
              <a:tr h="370840">
                <a:tc>
                  <a:txBody>
                    <a:bodyPr/>
                    <a:lstStyle/>
                    <a:p>
                      <a:r>
                        <a:rPr kumimoji="1" lang="ja-JP" altLang="en-US" sz="1200" dirty="0">
                          <a:latin typeface="Meiryo UI" panose="020B0604030504040204" pitchFamily="50" charset="-128"/>
                          <a:ea typeface="Meiryo UI" panose="020B0604030504040204" pitchFamily="50" charset="-128"/>
                        </a:rPr>
                        <a:t>過去の気象データ</a:t>
                      </a:r>
                    </a:p>
                  </a:txBody>
                  <a:tcPr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rPr>
                        <a:t>年平均気温・年降水量・年間日照時間・年間最深積雪・</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全天</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日射量・湿度</a:t>
                      </a:r>
                    </a:p>
                  </a:txBody>
                  <a:tcPr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74675589"/>
                  </a:ext>
                </a:extLst>
              </a:tr>
              <a:tr h="370840">
                <a:tc>
                  <a:txBody>
                    <a:bodyPr/>
                    <a:lstStyle/>
                    <a:p>
                      <a:r>
                        <a:rPr kumimoji="1" lang="ja-JP" altLang="en-US" sz="1200" dirty="0">
                          <a:latin typeface="Meiryo UI" panose="020B0604030504040204" pitchFamily="50" charset="-128"/>
                          <a:ea typeface="Meiryo UI" panose="020B0604030504040204" pitchFamily="50" charset="-128"/>
                        </a:rPr>
                        <a:t>大気環境</a:t>
                      </a: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rPr>
                        <a:t>花粉飛散量</a:t>
                      </a: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56201350"/>
                  </a:ext>
                </a:extLst>
              </a:tr>
              <a:tr h="370840">
                <a:tc>
                  <a:txBody>
                    <a:bodyPr/>
                    <a:lstStyle/>
                    <a:p>
                      <a:r>
                        <a:rPr kumimoji="1" lang="ja-JP" altLang="en-US" sz="1200" dirty="0">
                          <a:latin typeface="Meiryo UI" panose="020B0604030504040204" pitchFamily="50" charset="-128"/>
                          <a:ea typeface="Meiryo UI" panose="020B0604030504040204" pitchFamily="50" charset="-128"/>
                        </a:rPr>
                        <a:t>地球環境</a:t>
                      </a: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rPr>
                        <a:t>紫外線量、二酸化炭素濃度</a:t>
                      </a: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69786493"/>
                  </a:ext>
                </a:extLst>
              </a:tr>
              <a:tr h="370840">
                <a:tc>
                  <a:txBody>
                    <a:bodyPr/>
                    <a:lstStyle/>
                    <a:p>
                      <a:r>
                        <a:rPr kumimoji="1" lang="ja-JP" altLang="en-US" sz="1200" dirty="0">
                          <a:latin typeface="Meiryo UI" panose="020B0604030504040204" pitchFamily="50" charset="-128"/>
                          <a:ea typeface="Meiryo UI" panose="020B0604030504040204" pitchFamily="50" charset="-128"/>
                        </a:rPr>
                        <a:t>生物季節観測</a:t>
                      </a: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kumimoji="1" lang="ja-JP" altLang="en-US" sz="1100" dirty="0">
                          <a:latin typeface="Meiryo UI" panose="020B0604030504040204" pitchFamily="50" charset="-128"/>
                          <a:ea typeface="Meiryo UI" panose="020B0604030504040204" pitchFamily="50" charset="-128"/>
                        </a:rPr>
                        <a:t>植物</a:t>
                      </a:r>
                      <a:r>
                        <a:rPr kumimoji="1" lang="ja-JP" altLang="en-US" sz="1200" dirty="0">
                          <a:latin typeface="Meiryo UI" panose="020B0604030504040204" pitchFamily="50" charset="-128"/>
                          <a:ea typeface="Meiryo UI" panose="020B0604030504040204" pitchFamily="50" charset="-128"/>
                        </a:rPr>
                        <a:t>の開花日、動物の初鳴き等</a:t>
                      </a: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26036783"/>
                  </a:ext>
                </a:extLst>
              </a:tr>
              <a:tr h="370840">
                <a:tc>
                  <a:txBody>
                    <a:bodyPr/>
                    <a:lstStyle/>
                    <a:p>
                      <a:r>
                        <a:rPr kumimoji="1" lang="ja-JP" altLang="en-US" sz="1200" dirty="0">
                          <a:latin typeface="Meiryo UI" panose="020B0604030504040204" pitchFamily="50" charset="-128"/>
                          <a:ea typeface="Meiryo UI" panose="020B0604030504040204" pitchFamily="50" charset="-128"/>
                        </a:rPr>
                        <a:t>水文・水質</a:t>
                      </a: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rPr>
                        <a:t>河川の年平均水温</a:t>
                      </a: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11232124"/>
                  </a:ext>
                </a:extLst>
              </a:tr>
              <a:tr h="370840">
                <a:tc>
                  <a:txBody>
                    <a:bodyPr/>
                    <a:lstStyle/>
                    <a:p>
                      <a:r>
                        <a:rPr kumimoji="1" lang="ja-JP" altLang="en-US" sz="1200" dirty="0">
                          <a:latin typeface="Meiryo UI" panose="020B0604030504040204" pitchFamily="50" charset="-128"/>
                          <a:ea typeface="Meiryo UI" panose="020B0604030504040204" pitchFamily="50" charset="-128"/>
                        </a:rPr>
                        <a:t>水害</a:t>
                      </a: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rPr>
                        <a:t>水害被害</a:t>
                      </a: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28280552"/>
                  </a:ext>
                </a:extLst>
              </a:tr>
              <a:tr h="370840">
                <a:tc>
                  <a:txBody>
                    <a:bodyPr/>
                    <a:lstStyle/>
                    <a:p>
                      <a:r>
                        <a:rPr kumimoji="1" lang="ja-JP" altLang="en-US" sz="1200" dirty="0">
                          <a:latin typeface="Meiryo UI" panose="020B0604030504040204" pitchFamily="50" charset="-128"/>
                          <a:ea typeface="Meiryo UI" panose="020B0604030504040204" pitchFamily="50" charset="-128"/>
                        </a:rPr>
                        <a:t>熱中症</a:t>
                      </a: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r>
                        <a:rPr kumimoji="1" lang="ja-JP" altLang="en-US" sz="1200" dirty="0">
                          <a:latin typeface="Meiryo UI" panose="020B0604030504040204" pitchFamily="50" charset="-128"/>
                          <a:ea typeface="Meiryo UI" panose="020B0604030504040204" pitchFamily="50" charset="-128"/>
                        </a:rPr>
                        <a:t>熱中症死者数、熱中症搬送者数</a:t>
                      </a: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982846924"/>
                  </a:ext>
                </a:extLst>
              </a:tr>
            </a:tbl>
          </a:graphicData>
        </a:graphic>
      </p:graphicFrame>
      <p:sp>
        <p:nvSpPr>
          <p:cNvPr id="25" name="四角形: 角を丸くする 7">
            <a:extLst>
              <a:ext uri="{FF2B5EF4-FFF2-40B4-BE49-F238E27FC236}">
                <a16:creationId xmlns:a16="http://schemas.microsoft.com/office/drawing/2014/main" id="{96BF9878-0180-4272-BE7F-D63091AED214}"/>
              </a:ext>
            </a:extLst>
          </p:cNvPr>
          <p:cNvSpPr/>
          <p:nvPr/>
        </p:nvSpPr>
        <p:spPr>
          <a:xfrm>
            <a:off x="2171296" y="3161713"/>
            <a:ext cx="2502874" cy="3410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メイリオ" panose="020B0604030504040204" pitchFamily="50" charset="-128"/>
                <a:ea typeface="メイリオ" panose="020B0604030504040204" pitchFamily="50" charset="-128"/>
              </a:rPr>
              <a:t>データ項目一覧</a:t>
            </a:r>
            <a:endParaRPr lang="en-US" altLang="ja-JP" sz="1100" b="1" dirty="0">
              <a:solidFill>
                <a:schemeClr val="tx1"/>
              </a:solidFill>
              <a:latin typeface="メイリオ" panose="020B0604030504040204" pitchFamily="50" charset="-128"/>
              <a:ea typeface="メイリオ" panose="020B0604030504040204" pitchFamily="50" charset="-128"/>
            </a:endParaRPr>
          </a:p>
        </p:txBody>
      </p:sp>
      <p:grpSp>
        <p:nvGrpSpPr>
          <p:cNvPr id="12" name="グループ化 11"/>
          <p:cNvGrpSpPr/>
          <p:nvPr/>
        </p:nvGrpSpPr>
        <p:grpSpPr>
          <a:xfrm>
            <a:off x="394770" y="6896281"/>
            <a:ext cx="6068460" cy="2637375"/>
            <a:chOff x="394770" y="6859210"/>
            <a:chExt cx="6068460" cy="2637375"/>
          </a:xfrm>
        </p:grpSpPr>
        <p:sp>
          <p:nvSpPr>
            <p:cNvPr id="42" name="四角形: 角を丸くする 7">
              <a:extLst>
                <a:ext uri="{FF2B5EF4-FFF2-40B4-BE49-F238E27FC236}">
                  <a16:creationId xmlns:a16="http://schemas.microsoft.com/office/drawing/2014/main" id="{7035E1C1-AB97-4C3F-981C-F32526C2E5D0}"/>
                </a:ext>
              </a:extLst>
            </p:cNvPr>
            <p:cNvSpPr/>
            <p:nvPr/>
          </p:nvSpPr>
          <p:spPr>
            <a:xfrm>
              <a:off x="2177563" y="9155525"/>
              <a:ext cx="2502874" cy="3410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メイリオ" panose="020B0604030504040204" pitchFamily="50" charset="-128"/>
                  <a:ea typeface="メイリオ" panose="020B0604030504040204" pitchFamily="50" charset="-128"/>
                </a:rPr>
                <a:t>データの入手方法</a:t>
              </a:r>
              <a:endParaRPr lang="en-US" altLang="ja-JP" sz="1100" b="1" dirty="0">
                <a:solidFill>
                  <a:schemeClr val="tx1"/>
                </a:solidFill>
                <a:latin typeface="メイリオ" panose="020B0604030504040204" pitchFamily="50" charset="-128"/>
                <a:ea typeface="メイリオ" panose="020B0604030504040204" pitchFamily="50" charset="-128"/>
              </a:endParaRPr>
            </a:p>
          </p:txBody>
        </p:sp>
        <p:grpSp>
          <p:nvGrpSpPr>
            <p:cNvPr id="11" name="グループ化 10"/>
            <p:cNvGrpSpPr/>
            <p:nvPr/>
          </p:nvGrpSpPr>
          <p:grpSpPr>
            <a:xfrm>
              <a:off x="394770" y="6859210"/>
              <a:ext cx="6068460" cy="2223934"/>
              <a:chOff x="345812" y="6859210"/>
              <a:chExt cx="6068460" cy="2223934"/>
            </a:xfrm>
          </p:grpSpPr>
          <p:pic>
            <p:nvPicPr>
              <p:cNvPr id="4" name="図 3">
                <a:extLst>
                  <a:ext uri="{FF2B5EF4-FFF2-40B4-BE49-F238E27FC236}">
                    <a16:creationId xmlns:a16="http://schemas.microsoft.com/office/drawing/2014/main" id="{39774646-F6B7-4C03-8E55-34368DCA8E33}"/>
                  </a:ext>
                </a:extLst>
              </p:cNvPr>
              <p:cNvPicPr>
                <a:picLocks noChangeAspect="1"/>
              </p:cNvPicPr>
              <p:nvPr/>
            </p:nvPicPr>
            <p:blipFill>
              <a:blip r:embed="rId2"/>
              <a:stretch>
                <a:fillRect/>
              </a:stretch>
            </p:blipFill>
            <p:spPr>
              <a:xfrm>
                <a:off x="3447964" y="6859210"/>
                <a:ext cx="2966308" cy="2223934"/>
              </a:xfrm>
              <a:prstGeom prst="rect">
                <a:avLst/>
              </a:prstGeom>
              <a:effectLst>
                <a:outerShdw blurRad="50800" dist="38100" dir="2700000" algn="tl" rotWithShape="0">
                  <a:prstClr val="black">
                    <a:alpha val="40000"/>
                  </a:prstClr>
                </a:outerShdw>
              </a:effectLst>
            </p:spPr>
          </p:pic>
          <p:pic>
            <p:nvPicPr>
              <p:cNvPr id="7" name="図 6"/>
              <p:cNvPicPr>
                <a:picLocks noChangeAspect="1"/>
              </p:cNvPicPr>
              <p:nvPr/>
            </p:nvPicPr>
            <p:blipFill>
              <a:blip r:embed="rId3"/>
              <a:stretch>
                <a:fillRect/>
              </a:stretch>
            </p:blipFill>
            <p:spPr>
              <a:xfrm>
                <a:off x="345812" y="6859210"/>
                <a:ext cx="2966400" cy="2221161"/>
              </a:xfrm>
              <a:prstGeom prst="rect">
                <a:avLst/>
              </a:prstGeom>
              <a:effectLst>
                <a:outerShdw blurRad="50800" dist="38100" dir="2700000" algn="tl" rotWithShape="0">
                  <a:prstClr val="black">
                    <a:alpha val="40000"/>
                  </a:prstClr>
                </a:outerShdw>
              </a:effectLst>
            </p:spPr>
          </p:pic>
        </p:grpSp>
      </p:grpSp>
    </p:spTree>
    <p:extLst>
      <p:ext uri="{BB962C8B-B14F-4D97-AF65-F5344CB8AC3E}">
        <p14:creationId xmlns:p14="http://schemas.microsoft.com/office/powerpoint/2010/main" val="656309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343" y="828000"/>
            <a:ext cx="6584781" cy="668935"/>
          </a:xfrm>
        </p:spPr>
        <p:txBody>
          <a:bodyPr/>
          <a:lstStyle/>
          <a:p>
            <a:r>
              <a:rPr lang="ja-JP" altLang="en-US" dirty="0"/>
              <a:t>（</a:t>
            </a:r>
            <a:r>
              <a:rPr lang="en-US" altLang="ja-JP" dirty="0"/>
              <a:t>1</a:t>
            </a:r>
            <a:r>
              <a:rPr lang="ja-JP" altLang="en-US" dirty="0"/>
              <a:t>）聞き手や目的に合わせた資料の充実</a:t>
            </a:r>
          </a:p>
        </p:txBody>
      </p:sp>
      <p:sp>
        <p:nvSpPr>
          <p:cNvPr id="3" name="スライド番号プレースホルダー 2"/>
          <p:cNvSpPr>
            <a:spLocks noGrp="1"/>
          </p:cNvSpPr>
          <p:nvPr>
            <p:ph type="sldNum" sz="quarter" idx="12"/>
          </p:nvPr>
        </p:nvSpPr>
        <p:spPr/>
        <p:txBody>
          <a:bodyPr/>
          <a:lstStyle/>
          <a:p>
            <a:fld id="{D3EADD70-6573-4510-9E53-33F62901F3A0}" type="slidenum">
              <a:rPr lang="ja-JP" altLang="en-US" smtClean="0"/>
              <a:pPr/>
              <a:t>22</a:t>
            </a:fld>
            <a:endParaRPr lang="ja-JP" altLang="en-US"/>
          </a:p>
        </p:txBody>
      </p:sp>
      <p:sp>
        <p:nvSpPr>
          <p:cNvPr id="25" name="正方形/長方形 24"/>
          <p:cNvSpPr/>
          <p:nvPr/>
        </p:nvSpPr>
        <p:spPr>
          <a:xfrm>
            <a:off x="238126" y="2307771"/>
            <a:ext cx="6311900" cy="36029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7">
            <a:extLst>
              <a:ext uri="{FF2B5EF4-FFF2-40B4-BE49-F238E27FC236}">
                <a16:creationId xmlns:a16="http://schemas.microsoft.com/office/drawing/2014/main" id="{7C59FFB5-693C-47EE-9C3A-19A13CD08324}"/>
              </a:ext>
            </a:extLst>
          </p:cNvPr>
          <p:cNvSpPr/>
          <p:nvPr/>
        </p:nvSpPr>
        <p:spPr>
          <a:xfrm>
            <a:off x="238126" y="2505740"/>
            <a:ext cx="6019800" cy="3410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メイリオ" panose="020B0604030504040204" pitchFamily="50" charset="-128"/>
                <a:ea typeface="メイリオ" panose="020B0604030504040204" pitchFamily="50" charset="-128"/>
              </a:rPr>
              <a:t>■気候変動適応情報プラットフォーム（</a:t>
            </a:r>
            <a:r>
              <a:rPr lang="en-US" altLang="ja-JP" sz="1200" b="1" dirty="0">
                <a:solidFill>
                  <a:schemeClr val="tx1"/>
                </a:solidFill>
                <a:latin typeface="メイリオ" panose="020B0604030504040204" pitchFamily="50" charset="-128"/>
                <a:ea typeface="メイリオ" panose="020B0604030504040204" pitchFamily="50" charset="-128"/>
              </a:rPr>
              <a:t>A-PLAT</a:t>
            </a:r>
            <a:r>
              <a:rPr lang="ja-JP" altLang="en-US" sz="1200" b="1" dirty="0">
                <a:solidFill>
                  <a:schemeClr val="tx1"/>
                </a:solidFill>
                <a:latin typeface="メイリオ" panose="020B0604030504040204" pitchFamily="50" charset="-128"/>
                <a:ea typeface="メイリオ" panose="020B0604030504040204" pitchFamily="50" charset="-128"/>
              </a:rPr>
              <a:t>）「地域の適応」</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rPr>
              <a:t>　</a:t>
            </a:r>
            <a:r>
              <a:rPr lang="en-US" altLang="ja-JP" sz="1200" b="1" dirty="0">
                <a:solidFill>
                  <a:schemeClr val="tx1"/>
                </a:solidFill>
                <a:latin typeface="メイリオ" panose="020B0604030504040204" pitchFamily="50" charset="-128"/>
                <a:ea typeface="メイリオ" panose="020B0604030504040204" pitchFamily="50" charset="-128"/>
              </a:rPr>
              <a:t>(https://adaptation-platform.nies.go.jp/jichitai/index.html)</a:t>
            </a:r>
          </a:p>
        </p:txBody>
      </p:sp>
      <p:sp>
        <p:nvSpPr>
          <p:cNvPr id="28" name="コンテンツ プレースホルダー 3">
            <a:extLst>
              <a:ext uri="{FF2B5EF4-FFF2-40B4-BE49-F238E27FC236}">
                <a16:creationId xmlns:a16="http://schemas.microsoft.com/office/drawing/2014/main" id="{1A6BB1B9-C917-41BD-A699-AB63A163F13D}"/>
              </a:ext>
            </a:extLst>
          </p:cNvPr>
          <p:cNvSpPr txBox="1">
            <a:spLocks/>
          </p:cNvSpPr>
          <p:nvPr/>
        </p:nvSpPr>
        <p:spPr>
          <a:xfrm>
            <a:off x="346532" y="2983374"/>
            <a:ext cx="3079293" cy="2801553"/>
          </a:xfrm>
          <a:prstGeom prst="rect">
            <a:avLst/>
          </a:prstGeom>
          <a:ln>
            <a:noFill/>
          </a:ln>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ts val="1800"/>
              </a:lnSpc>
            </a:pPr>
            <a:r>
              <a:rPr lang="ja-JP" altLang="en-US" sz="1200" u="sng" dirty="0"/>
              <a:t>インタビュー</a:t>
            </a:r>
            <a:endParaRPr lang="en-US" altLang="ja-JP" sz="1200" u="sng" dirty="0"/>
          </a:p>
          <a:p>
            <a:pPr marL="171450" indent="-171450">
              <a:lnSpc>
                <a:spcPts val="1800"/>
              </a:lnSpc>
              <a:buFont typeface="Arial" panose="020B0604020202020204" pitchFamily="34" charset="0"/>
              <a:buChar char="•"/>
            </a:pPr>
            <a:r>
              <a:rPr lang="ja-JP" altLang="en-US" sz="1200" dirty="0"/>
              <a:t>地方の適応推進に関する取組をインタビュー形式で紹介しています。</a:t>
            </a:r>
            <a:endParaRPr lang="en-US" altLang="ja-JP" sz="1200" dirty="0"/>
          </a:p>
          <a:p>
            <a:pPr>
              <a:lnSpc>
                <a:spcPts val="1800"/>
              </a:lnSpc>
            </a:pPr>
            <a:r>
              <a:rPr lang="ja-JP" altLang="en-US" sz="1200" u="sng" dirty="0"/>
              <a:t>適応策データベース</a:t>
            </a:r>
            <a:endParaRPr lang="en-US" altLang="ja-JP" sz="1200" u="sng" dirty="0"/>
          </a:p>
          <a:p>
            <a:pPr marL="171450" indent="-171450">
              <a:lnSpc>
                <a:spcPts val="1800"/>
              </a:lnSpc>
              <a:buFont typeface="Arial" panose="020B0604020202020204" pitchFamily="34" charset="0"/>
              <a:buChar char="•"/>
            </a:pPr>
            <a:r>
              <a:rPr lang="ja-JP" altLang="en-US" sz="1200" dirty="0"/>
              <a:t>気候変動適応策の事例集です。国や自治体、その他事業者等による適応の取組事例を紹介しています。国内及び海外における７分野の適応策事例を閲覧できます。適応について理解を深めるのにご活用ください。</a:t>
            </a:r>
            <a:endParaRPr lang="en-US" altLang="ja-JP" sz="1200" dirty="0"/>
          </a:p>
        </p:txBody>
      </p:sp>
      <p:sp>
        <p:nvSpPr>
          <p:cNvPr id="33" name="正方形/長方形 32"/>
          <p:cNvSpPr/>
          <p:nvPr/>
        </p:nvSpPr>
        <p:spPr>
          <a:xfrm>
            <a:off x="231775" y="6058071"/>
            <a:ext cx="6311900" cy="35366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7">
            <a:extLst>
              <a:ext uri="{FF2B5EF4-FFF2-40B4-BE49-F238E27FC236}">
                <a16:creationId xmlns:a16="http://schemas.microsoft.com/office/drawing/2014/main" id="{7C59FFB5-693C-47EE-9C3A-19A13CD08324}"/>
              </a:ext>
            </a:extLst>
          </p:cNvPr>
          <p:cNvSpPr/>
          <p:nvPr/>
        </p:nvSpPr>
        <p:spPr>
          <a:xfrm>
            <a:off x="251282" y="6235849"/>
            <a:ext cx="6019800" cy="3410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メイリオ" panose="020B0604030504040204" pitchFamily="50" charset="-128"/>
                <a:ea typeface="メイリオ" panose="020B0604030504040204" pitchFamily="50" charset="-128"/>
              </a:rPr>
              <a:t>■気候変動適応情報プラットフォーム（</a:t>
            </a:r>
            <a:r>
              <a:rPr lang="en-US" altLang="ja-JP" sz="1200" b="1" dirty="0">
                <a:solidFill>
                  <a:schemeClr val="tx1"/>
                </a:solidFill>
                <a:latin typeface="メイリオ" panose="020B0604030504040204" pitchFamily="50" charset="-128"/>
                <a:ea typeface="メイリオ" panose="020B0604030504040204" pitchFamily="50" charset="-128"/>
              </a:rPr>
              <a:t>A-PLAT</a:t>
            </a:r>
            <a:r>
              <a:rPr lang="ja-JP" altLang="en-US" sz="1200" b="1" dirty="0">
                <a:solidFill>
                  <a:schemeClr val="tx1"/>
                </a:solidFill>
                <a:latin typeface="メイリオ" panose="020B0604030504040204" pitchFamily="50" charset="-128"/>
                <a:ea typeface="メイリオ" panose="020B0604030504040204" pitchFamily="50" charset="-128"/>
              </a:rPr>
              <a:t>）「事業者の適応」</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rPr>
              <a:t>　</a:t>
            </a:r>
            <a:r>
              <a:rPr lang="en-US" altLang="ja-JP" sz="1200" b="1" dirty="0">
                <a:solidFill>
                  <a:schemeClr val="tx1"/>
                </a:solidFill>
                <a:latin typeface="メイリオ" panose="020B0604030504040204" pitchFamily="50" charset="-128"/>
                <a:ea typeface="メイリオ" panose="020B0604030504040204" pitchFamily="50" charset="-128"/>
              </a:rPr>
              <a:t>(https://adaptation-platform.nies.go.jp/private_sector/index.html)</a:t>
            </a:r>
          </a:p>
        </p:txBody>
      </p:sp>
      <p:sp>
        <p:nvSpPr>
          <p:cNvPr id="35" name="コンテンツ プレースホルダー 3">
            <a:extLst>
              <a:ext uri="{FF2B5EF4-FFF2-40B4-BE49-F238E27FC236}">
                <a16:creationId xmlns:a16="http://schemas.microsoft.com/office/drawing/2014/main" id="{1A6BB1B9-C917-41BD-A699-AB63A163F13D}"/>
              </a:ext>
            </a:extLst>
          </p:cNvPr>
          <p:cNvSpPr txBox="1">
            <a:spLocks/>
          </p:cNvSpPr>
          <p:nvPr/>
        </p:nvSpPr>
        <p:spPr>
          <a:xfrm>
            <a:off x="407031" y="6622722"/>
            <a:ext cx="5993769" cy="761058"/>
          </a:xfrm>
          <a:prstGeom prst="rect">
            <a:avLst/>
          </a:prstGeom>
          <a:ln>
            <a:noFill/>
          </a:ln>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ts val="1800"/>
              </a:lnSpc>
            </a:pPr>
            <a:r>
              <a:rPr lang="ja-JP" altLang="en-US" sz="1200" dirty="0"/>
              <a:t>　事業者向けの適応に関する情報を提供しており、取組事例やイベント等が確認できます。業種別の情報も取得できるため、プレゼンテーション対象者にあわせた事例を活用しましょう。</a:t>
            </a:r>
            <a:endParaRPr lang="en-US" altLang="ja-JP" sz="1200" u="sng" dirty="0"/>
          </a:p>
        </p:txBody>
      </p:sp>
      <p:sp>
        <p:nvSpPr>
          <p:cNvPr id="43" name="コンテンツ プレースホルダー 3">
            <a:extLst>
              <a:ext uri="{FF2B5EF4-FFF2-40B4-BE49-F238E27FC236}">
                <a16:creationId xmlns:a16="http://schemas.microsoft.com/office/drawing/2014/main" id="{78B23336-AA60-455B-92ED-830D40276BAB}"/>
              </a:ext>
            </a:extLst>
          </p:cNvPr>
          <p:cNvSpPr txBox="1">
            <a:spLocks/>
          </p:cNvSpPr>
          <p:nvPr/>
        </p:nvSpPr>
        <p:spPr>
          <a:xfrm>
            <a:off x="228601" y="1524372"/>
            <a:ext cx="6296024" cy="764350"/>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ts val="1800"/>
              </a:lnSpc>
              <a:spcBef>
                <a:spcPts val="0"/>
              </a:spcBef>
            </a:pPr>
            <a:r>
              <a:rPr lang="en-US" altLang="ja-JP" sz="1200" dirty="0"/>
              <a:t>【</a:t>
            </a:r>
            <a:r>
              <a:rPr lang="ja-JP" altLang="en-US" sz="1200" dirty="0"/>
              <a:t>地域ごとや業種ごとの事例収集</a:t>
            </a:r>
            <a:r>
              <a:rPr lang="en-US" altLang="ja-JP" sz="1200" dirty="0"/>
              <a:t>】</a:t>
            </a:r>
          </a:p>
          <a:p>
            <a:pPr>
              <a:lnSpc>
                <a:spcPts val="1800"/>
              </a:lnSpc>
              <a:spcBef>
                <a:spcPts val="0"/>
              </a:spcBef>
            </a:pPr>
            <a:r>
              <a:rPr lang="ja-JP" altLang="en-US" sz="1200" dirty="0"/>
              <a:t>　プレゼンテーションで用いる事例は、身近な事例の方が聞き手の興味・関心を高めることができます。</a:t>
            </a:r>
            <a:endParaRPr lang="en-US" altLang="ja-JP" sz="1200" dirty="0"/>
          </a:p>
          <a:p>
            <a:pPr>
              <a:lnSpc>
                <a:spcPts val="1800"/>
              </a:lnSpc>
              <a:spcBef>
                <a:spcPts val="0"/>
              </a:spcBef>
            </a:pPr>
            <a:r>
              <a:rPr lang="ja-JP" altLang="en-US" sz="1200" dirty="0"/>
              <a:t>また企業や自治体の事例は、実際の適応策の取組の促進に繋がります。</a:t>
            </a:r>
          </a:p>
        </p:txBody>
      </p:sp>
      <p:sp>
        <p:nvSpPr>
          <p:cNvPr id="18" name="テキスト プレースホルダー 6">
            <a:extLst>
              <a:ext uri="{FF2B5EF4-FFF2-40B4-BE49-F238E27FC236}">
                <a16:creationId xmlns:a16="http://schemas.microsoft.com/office/drawing/2014/main" id="{E821CD8B-1236-4082-A2BD-909D4E28FAF5}"/>
              </a:ext>
            </a:extLst>
          </p:cNvPr>
          <p:cNvSpPr txBox="1">
            <a:spLocks/>
          </p:cNvSpPr>
          <p:nvPr/>
        </p:nvSpPr>
        <p:spPr>
          <a:xfrm>
            <a:off x="3632200" y="295333"/>
            <a:ext cx="3225800" cy="3142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３</a:t>
            </a:r>
            <a:r>
              <a:rPr lang="en-US" altLang="ja-JP"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a:t>
            </a: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さらなるプログラムの充実に向けて</a:t>
            </a:r>
          </a:p>
        </p:txBody>
      </p:sp>
      <p:pic>
        <p:nvPicPr>
          <p:cNvPr id="1026" name="Picture 2" descr="https://adaptation-platform.nies.go.jp/private_sector/img/icon_02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645" y="7203595"/>
            <a:ext cx="1286814" cy="10959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daptation-platform.nies.go.jp/private_sector/img/icon_02_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645" y="8377325"/>
            <a:ext cx="1286814" cy="1095951"/>
          </a:xfrm>
          <a:prstGeom prst="rect">
            <a:avLst/>
          </a:prstGeom>
          <a:noFill/>
          <a:extLst>
            <a:ext uri="{909E8E84-426E-40DD-AFC4-6F175D3DCCD1}">
              <a14:hiddenFill xmlns:a14="http://schemas.microsoft.com/office/drawing/2010/main">
                <a:solidFill>
                  <a:srgbClr val="FFFFFF"/>
                </a:solidFill>
              </a14:hiddenFill>
            </a:ext>
          </a:extLst>
        </p:spPr>
      </p:pic>
      <p:sp>
        <p:nvSpPr>
          <p:cNvPr id="21" name="コンテンツ プレースホルダー 3">
            <a:extLst>
              <a:ext uri="{FF2B5EF4-FFF2-40B4-BE49-F238E27FC236}">
                <a16:creationId xmlns:a16="http://schemas.microsoft.com/office/drawing/2014/main" id="{1A6BB1B9-C917-41BD-A699-AB63A163F13D}"/>
              </a:ext>
            </a:extLst>
          </p:cNvPr>
          <p:cNvSpPr txBox="1">
            <a:spLocks/>
          </p:cNvSpPr>
          <p:nvPr/>
        </p:nvSpPr>
        <p:spPr>
          <a:xfrm>
            <a:off x="352426" y="7468260"/>
            <a:ext cx="4547262" cy="981584"/>
          </a:xfrm>
          <a:prstGeom prst="rect">
            <a:avLst/>
          </a:prstGeom>
          <a:ln>
            <a:noFill/>
          </a:ln>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90000">
              <a:lnSpc>
                <a:spcPts val="1800"/>
              </a:lnSpc>
            </a:pPr>
            <a:r>
              <a:rPr lang="ja-JP" altLang="en-US" sz="1200" u="sng" dirty="0"/>
              <a:t>気候リスク管理</a:t>
            </a:r>
            <a:endParaRPr lang="en-US" altLang="ja-JP" sz="1200" u="sng" dirty="0"/>
          </a:p>
          <a:p>
            <a:pPr marL="261450" indent="-171450">
              <a:lnSpc>
                <a:spcPts val="1800"/>
              </a:lnSpc>
              <a:buFont typeface="Arial" panose="020B0604020202020204" pitchFamily="34" charset="0"/>
              <a:buChar char="•"/>
            </a:pPr>
            <a:r>
              <a:rPr lang="ja-JP" altLang="en-US" sz="1200" dirty="0"/>
              <a:t>気候リスクの評価、気候変動の影響に対する施策、気候変動から生じるリスク管理などの取組事例を紹介しています。</a:t>
            </a:r>
            <a:endParaRPr lang="en-US" altLang="ja-JP" sz="1200" dirty="0"/>
          </a:p>
        </p:txBody>
      </p:sp>
      <p:sp>
        <p:nvSpPr>
          <p:cNvPr id="22" name="コンテンツ プレースホルダー 3">
            <a:extLst>
              <a:ext uri="{FF2B5EF4-FFF2-40B4-BE49-F238E27FC236}">
                <a16:creationId xmlns:a16="http://schemas.microsoft.com/office/drawing/2014/main" id="{1A6BB1B9-C917-41BD-A699-AB63A163F13D}"/>
              </a:ext>
            </a:extLst>
          </p:cNvPr>
          <p:cNvSpPr txBox="1">
            <a:spLocks/>
          </p:cNvSpPr>
          <p:nvPr/>
        </p:nvSpPr>
        <p:spPr>
          <a:xfrm>
            <a:off x="362179" y="8500644"/>
            <a:ext cx="4537509" cy="895302"/>
          </a:xfrm>
          <a:prstGeom prst="rect">
            <a:avLst/>
          </a:prstGeom>
          <a:ln>
            <a:noFill/>
          </a:ln>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90000">
              <a:lnSpc>
                <a:spcPts val="1800"/>
              </a:lnSpc>
            </a:pPr>
            <a:r>
              <a:rPr lang="ja-JP" altLang="en-US" sz="1200" u="sng" dirty="0"/>
              <a:t>適応ビジネス</a:t>
            </a:r>
            <a:endParaRPr lang="en-US" altLang="ja-JP" sz="1200" u="sng" dirty="0"/>
          </a:p>
          <a:p>
            <a:pPr marL="261450" indent="-171450">
              <a:lnSpc>
                <a:spcPts val="1800"/>
              </a:lnSpc>
              <a:buFont typeface="Arial" panose="020B0604020202020204" pitchFamily="34" charset="0"/>
              <a:buChar char="•"/>
            </a:pPr>
            <a:r>
              <a:rPr lang="ja-JP" altLang="en-US" sz="1200" dirty="0"/>
              <a:t>気候変動への適応を自社のビジネス機会として捉え、他者の適応を促進する製品やサービスを展開している取組事例を紹介しています。</a:t>
            </a:r>
            <a:endParaRPr lang="en-US" altLang="ja-JP" sz="1200" dirty="0"/>
          </a:p>
        </p:txBody>
      </p:sp>
      <p:grpSp>
        <p:nvGrpSpPr>
          <p:cNvPr id="6" name="グループ化 5">
            <a:extLst>
              <a:ext uri="{FF2B5EF4-FFF2-40B4-BE49-F238E27FC236}">
                <a16:creationId xmlns:a16="http://schemas.microsoft.com/office/drawing/2014/main" id="{8C79C950-E831-48F5-B271-E71E6AB92175}"/>
              </a:ext>
            </a:extLst>
          </p:cNvPr>
          <p:cNvGrpSpPr/>
          <p:nvPr/>
        </p:nvGrpSpPr>
        <p:grpSpPr>
          <a:xfrm>
            <a:off x="3738392" y="3005695"/>
            <a:ext cx="2554463" cy="2888521"/>
            <a:chOff x="3684765" y="3015220"/>
            <a:chExt cx="2554463" cy="2888521"/>
          </a:xfrm>
        </p:grpSpPr>
        <p:sp>
          <p:nvSpPr>
            <p:cNvPr id="29" name="四角形: 角を丸くする 7">
              <a:extLst>
                <a:ext uri="{FF2B5EF4-FFF2-40B4-BE49-F238E27FC236}">
                  <a16:creationId xmlns:a16="http://schemas.microsoft.com/office/drawing/2014/main" id="{7C59FFB5-693C-47EE-9C3A-19A13CD08324}"/>
                </a:ext>
              </a:extLst>
            </p:cNvPr>
            <p:cNvSpPr/>
            <p:nvPr/>
          </p:nvSpPr>
          <p:spPr>
            <a:xfrm>
              <a:off x="3685507" y="5562681"/>
              <a:ext cx="2502874" cy="3410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メイリオ" panose="020B0604030504040204" pitchFamily="50" charset="-128"/>
                  <a:ea typeface="メイリオ" panose="020B0604030504040204" pitchFamily="50" charset="-128"/>
                </a:rPr>
                <a:t>適応策データベース</a:t>
              </a:r>
            </a:p>
          </p:txBody>
        </p:sp>
        <p:pic>
          <p:nvPicPr>
            <p:cNvPr id="5" name="図 4">
              <a:extLst>
                <a:ext uri="{FF2B5EF4-FFF2-40B4-BE49-F238E27FC236}">
                  <a16:creationId xmlns:a16="http://schemas.microsoft.com/office/drawing/2014/main" id="{754DBA6D-61D3-4C45-A5E3-39EF33F31B95}"/>
                </a:ext>
              </a:extLst>
            </p:cNvPr>
            <p:cNvPicPr>
              <a:picLocks noChangeAspect="1"/>
            </p:cNvPicPr>
            <p:nvPr/>
          </p:nvPicPr>
          <p:blipFill>
            <a:blip r:embed="rId4"/>
            <a:stretch>
              <a:fillRect/>
            </a:stretch>
          </p:blipFill>
          <p:spPr>
            <a:xfrm>
              <a:off x="3684765" y="3015220"/>
              <a:ext cx="2554463" cy="2521714"/>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441522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p:cNvGrpSpPr/>
          <p:nvPr/>
        </p:nvGrpSpPr>
        <p:grpSpPr>
          <a:xfrm>
            <a:off x="225425" y="6531641"/>
            <a:ext cx="6328232" cy="3068584"/>
            <a:chOff x="-6628949" y="3291114"/>
            <a:chExt cx="6328232" cy="3218835"/>
          </a:xfrm>
        </p:grpSpPr>
        <p:sp>
          <p:nvSpPr>
            <p:cNvPr id="27" name="正方形/長方形 26"/>
            <p:cNvSpPr/>
            <p:nvPr/>
          </p:nvSpPr>
          <p:spPr>
            <a:xfrm>
              <a:off x="-6612617" y="3291114"/>
              <a:ext cx="6311900" cy="32188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7">
              <a:extLst>
                <a:ext uri="{FF2B5EF4-FFF2-40B4-BE49-F238E27FC236}">
                  <a16:creationId xmlns:a16="http://schemas.microsoft.com/office/drawing/2014/main" id="{7C59FFB5-693C-47EE-9C3A-19A13CD08324}"/>
                </a:ext>
              </a:extLst>
            </p:cNvPr>
            <p:cNvSpPr/>
            <p:nvPr/>
          </p:nvSpPr>
          <p:spPr>
            <a:xfrm>
              <a:off x="-6628949" y="3442690"/>
              <a:ext cx="6019800" cy="5349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メイリオ" panose="020B0604030504040204" pitchFamily="50" charset="-128"/>
                  <a:ea typeface="メイリオ" panose="020B0604030504040204" pitchFamily="50" charset="-128"/>
                </a:rPr>
                <a:t>■気候変動適応情報プラットフォーム（</a:t>
              </a:r>
              <a:r>
                <a:rPr lang="en-US" altLang="ja-JP" sz="1200" b="1" dirty="0">
                  <a:solidFill>
                    <a:schemeClr val="tx1"/>
                  </a:solidFill>
                  <a:latin typeface="メイリオ" panose="020B0604030504040204" pitchFamily="50" charset="-128"/>
                  <a:ea typeface="メイリオ" panose="020B0604030504040204" pitchFamily="50" charset="-128"/>
                </a:rPr>
                <a:t>A-PLAT</a:t>
              </a:r>
              <a:r>
                <a:rPr lang="ja-JP" altLang="en-US" sz="1200" b="1" dirty="0">
                  <a:solidFill>
                    <a:schemeClr val="tx1"/>
                  </a:solidFill>
                  <a:latin typeface="メイリオ" panose="020B0604030504040204" pitchFamily="50" charset="-128"/>
                  <a:ea typeface="メイリオ" panose="020B0604030504040204" pitchFamily="50" charset="-128"/>
                </a:rPr>
                <a:t>）「イラスト素材」</a:t>
              </a:r>
            </a:p>
            <a:p>
              <a:pPr>
                <a:spcAft>
                  <a:spcPts val="600"/>
                </a:spcAft>
              </a:pPr>
              <a:r>
                <a:rPr lang="ja-JP" altLang="en-US" sz="1200" b="1" dirty="0">
                  <a:solidFill>
                    <a:schemeClr val="tx1"/>
                  </a:solidFill>
                  <a:latin typeface="メイリオ" panose="020B0604030504040204" pitchFamily="50" charset="-128"/>
                  <a:ea typeface="メイリオ" panose="020B0604030504040204" pitchFamily="50" charset="-128"/>
                </a:rPr>
                <a:t>　</a:t>
              </a:r>
              <a:r>
                <a:rPr lang="en-US" altLang="ja-JP" sz="1200" b="1" dirty="0">
                  <a:solidFill>
                    <a:schemeClr val="tx1"/>
                  </a:solidFill>
                  <a:latin typeface="メイリオ" panose="020B0604030504040204" pitchFamily="50" charset="-128"/>
                  <a:ea typeface="メイリオ" panose="020B0604030504040204" pitchFamily="50" charset="-128"/>
                </a:rPr>
                <a:t>(https://adaptation-platform.nies.go.jp/about/illustration.html)</a:t>
              </a:r>
            </a:p>
          </p:txBody>
        </p:sp>
        <p:sp>
          <p:nvSpPr>
            <p:cNvPr id="29" name="コンテンツ プレースホルダー 3">
              <a:extLst>
                <a:ext uri="{FF2B5EF4-FFF2-40B4-BE49-F238E27FC236}">
                  <a16:creationId xmlns:a16="http://schemas.microsoft.com/office/drawing/2014/main" id="{1A6BB1B9-C917-41BD-A699-AB63A163F13D}"/>
                </a:ext>
              </a:extLst>
            </p:cNvPr>
            <p:cNvSpPr txBox="1">
              <a:spLocks/>
            </p:cNvSpPr>
            <p:nvPr/>
          </p:nvSpPr>
          <p:spPr>
            <a:xfrm>
              <a:off x="-6599461" y="3750818"/>
              <a:ext cx="6282868" cy="1229676"/>
            </a:xfrm>
            <a:prstGeom prst="rect">
              <a:avLst/>
            </a:prstGeom>
            <a:ln>
              <a:noFill/>
            </a:ln>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ts val="1800"/>
                </a:lnSpc>
              </a:pPr>
              <a:endParaRPr lang="en-US" altLang="ja-JP" sz="1200" dirty="0"/>
            </a:p>
          </p:txBody>
        </p:sp>
        <p:sp>
          <p:nvSpPr>
            <p:cNvPr id="36" name="四角形: 角を丸くする 7">
              <a:extLst>
                <a:ext uri="{FF2B5EF4-FFF2-40B4-BE49-F238E27FC236}">
                  <a16:creationId xmlns:a16="http://schemas.microsoft.com/office/drawing/2014/main" id="{7C59FFB5-693C-47EE-9C3A-19A13CD08324}"/>
                </a:ext>
              </a:extLst>
            </p:cNvPr>
            <p:cNvSpPr/>
            <p:nvPr/>
          </p:nvSpPr>
          <p:spPr>
            <a:xfrm>
              <a:off x="-6628949" y="5026945"/>
              <a:ext cx="6019800" cy="5349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気候変動適応情報プラットフォーム（</a:t>
              </a:r>
              <a:r>
                <a:rPr lang="en-US" altLang="ja-JP" sz="1200" b="1" dirty="0">
                  <a:solidFill>
                    <a:schemeClr val="tx1"/>
                  </a:solidFill>
                  <a:latin typeface="メイリオ" panose="020B0604030504040204" pitchFamily="50" charset="-128"/>
                  <a:ea typeface="メイリオ" panose="020B0604030504040204" pitchFamily="50" charset="-128"/>
                </a:rPr>
                <a:t>A-PLAT</a:t>
              </a:r>
              <a:r>
                <a:rPr lang="ja-JP" altLang="en-US" sz="1200" b="1" dirty="0">
                  <a:solidFill>
                    <a:schemeClr val="tx1"/>
                  </a:solidFill>
                  <a:latin typeface="メイリオ" panose="020B0604030504040204" pitchFamily="50" charset="-128"/>
                  <a:ea typeface="メイリオ" panose="020B0604030504040204" pitchFamily="50" charset="-128"/>
                </a:rPr>
                <a:t>）「</a:t>
              </a:r>
              <a:r>
                <a:rPr lang="zh-TW" altLang="en-US" sz="1200" b="1" dirty="0">
                  <a:solidFill>
                    <a:schemeClr val="tx1"/>
                  </a:solidFill>
                  <a:latin typeface="メイリオ" panose="020B0604030504040204" pitchFamily="50" charset="-128"/>
                  <a:ea typeface="メイリオ" panose="020B0604030504040204" pitchFamily="50" charset="-128"/>
                </a:rPr>
                <a:t>気候変動関連動画</a:t>
              </a:r>
              <a:r>
                <a:rPr lang="ja-JP" altLang="en-US" sz="1200" b="1" dirty="0">
                  <a:solidFill>
                    <a:schemeClr val="tx1"/>
                  </a:solidFill>
                  <a:latin typeface="メイリオ" panose="020B0604030504040204" pitchFamily="50" charset="-128"/>
                  <a:ea typeface="メイリオ" panose="020B0604030504040204" pitchFamily="50" charset="-128"/>
                </a:rPr>
                <a:t>」</a:t>
              </a:r>
            </a:p>
            <a:p>
              <a:r>
                <a:rPr lang="ja-JP" altLang="en-US" sz="1200" b="1" dirty="0">
                  <a:solidFill>
                    <a:schemeClr val="tx1"/>
                  </a:solidFill>
                  <a:latin typeface="メイリオ" panose="020B0604030504040204" pitchFamily="50" charset="-128"/>
                  <a:ea typeface="メイリオ" panose="020B0604030504040204" pitchFamily="50" charset="-128"/>
                </a:rPr>
                <a:t>　</a:t>
              </a:r>
              <a:r>
                <a:rPr lang="en-US" altLang="ja-JP" sz="1200" b="1" dirty="0">
                  <a:solidFill>
                    <a:schemeClr val="tx1"/>
                  </a:solidFill>
                  <a:latin typeface="メイリオ" panose="020B0604030504040204" pitchFamily="50" charset="-128"/>
                  <a:ea typeface="メイリオ" panose="020B0604030504040204" pitchFamily="50" charset="-128"/>
                </a:rPr>
                <a:t>(https://adaptation-platform.nies.go.jp/archive/movie/index.html)</a:t>
              </a:r>
            </a:p>
          </p:txBody>
        </p:sp>
      </p:grpSp>
      <p:sp>
        <p:nvSpPr>
          <p:cNvPr id="2" name="タイトル 1"/>
          <p:cNvSpPr>
            <a:spLocks noGrp="1"/>
          </p:cNvSpPr>
          <p:nvPr>
            <p:ph type="title"/>
          </p:nvPr>
        </p:nvSpPr>
        <p:spPr>
          <a:xfrm>
            <a:off x="130343" y="816793"/>
            <a:ext cx="6584781" cy="668935"/>
          </a:xfrm>
        </p:spPr>
        <p:txBody>
          <a:bodyPr/>
          <a:lstStyle/>
          <a:p>
            <a:r>
              <a:rPr lang="ja-JP" altLang="en-US" dirty="0"/>
              <a:t>（</a:t>
            </a:r>
            <a:r>
              <a:rPr lang="en-US" altLang="ja-JP" dirty="0"/>
              <a:t>2</a:t>
            </a:r>
            <a:r>
              <a:rPr lang="ja-JP" altLang="en-US" dirty="0"/>
              <a:t>）他資料の活用</a:t>
            </a:r>
          </a:p>
        </p:txBody>
      </p:sp>
      <p:sp>
        <p:nvSpPr>
          <p:cNvPr id="3" name="スライド番号プレースホルダー 2"/>
          <p:cNvSpPr>
            <a:spLocks noGrp="1"/>
          </p:cNvSpPr>
          <p:nvPr>
            <p:ph type="sldNum" sz="quarter" idx="12"/>
          </p:nvPr>
        </p:nvSpPr>
        <p:spPr/>
        <p:txBody>
          <a:bodyPr/>
          <a:lstStyle/>
          <a:p>
            <a:fld id="{D3EADD70-6573-4510-9E53-33F62901F3A0}" type="slidenum">
              <a:rPr lang="ja-JP" altLang="en-US" smtClean="0"/>
              <a:pPr/>
              <a:t>23</a:t>
            </a:fld>
            <a:endParaRPr lang="ja-JP" altLang="en-US"/>
          </a:p>
        </p:txBody>
      </p:sp>
      <p:sp>
        <p:nvSpPr>
          <p:cNvPr id="17" name="コンテンツ プレースホルダー 3">
            <a:extLst>
              <a:ext uri="{FF2B5EF4-FFF2-40B4-BE49-F238E27FC236}">
                <a16:creationId xmlns:a16="http://schemas.microsoft.com/office/drawing/2014/main" id="{78B23336-AA60-455B-92ED-830D40276BAB}"/>
              </a:ext>
            </a:extLst>
          </p:cNvPr>
          <p:cNvSpPr txBox="1">
            <a:spLocks/>
          </p:cNvSpPr>
          <p:nvPr/>
        </p:nvSpPr>
        <p:spPr>
          <a:xfrm>
            <a:off x="228601" y="1524372"/>
            <a:ext cx="6296024" cy="764350"/>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ts val="1800"/>
              </a:lnSpc>
              <a:spcBef>
                <a:spcPts val="0"/>
              </a:spcBef>
            </a:pPr>
            <a:r>
              <a:rPr lang="en-US" altLang="ja-JP" sz="1200" dirty="0"/>
              <a:t>【</a:t>
            </a:r>
            <a:r>
              <a:rPr lang="ja-JP" altLang="en-US" sz="1200" dirty="0"/>
              <a:t>最新の事例や出来事、ニュースの盛り込み</a:t>
            </a:r>
            <a:r>
              <a:rPr lang="en-US" altLang="ja-JP" sz="1200" dirty="0"/>
              <a:t>】</a:t>
            </a:r>
          </a:p>
          <a:p>
            <a:pPr>
              <a:lnSpc>
                <a:spcPts val="1800"/>
              </a:lnSpc>
              <a:spcBef>
                <a:spcPts val="0"/>
              </a:spcBef>
            </a:pPr>
            <a:r>
              <a:rPr lang="ja-JP" altLang="en-US" sz="1200" dirty="0"/>
              <a:t>　温暖化の影響や気候変動に関する国内外の動きは常に変化し続けているため、ニュースサイト等を活用しながら最新の情報を確認しておくことも重要です。</a:t>
            </a:r>
          </a:p>
        </p:txBody>
      </p:sp>
      <p:grpSp>
        <p:nvGrpSpPr>
          <p:cNvPr id="15" name="グループ化 14"/>
          <p:cNvGrpSpPr/>
          <p:nvPr/>
        </p:nvGrpSpPr>
        <p:grpSpPr>
          <a:xfrm>
            <a:off x="228601" y="2291841"/>
            <a:ext cx="6311900" cy="3407547"/>
            <a:chOff x="-6612617" y="3164114"/>
            <a:chExt cx="6311900" cy="3407547"/>
          </a:xfrm>
        </p:grpSpPr>
        <p:sp>
          <p:nvSpPr>
            <p:cNvPr id="11" name="正方形/長方形 10"/>
            <p:cNvSpPr/>
            <p:nvPr/>
          </p:nvSpPr>
          <p:spPr>
            <a:xfrm>
              <a:off x="-6612617" y="3164114"/>
              <a:ext cx="6311900" cy="34075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7">
              <a:extLst>
                <a:ext uri="{FF2B5EF4-FFF2-40B4-BE49-F238E27FC236}">
                  <a16:creationId xmlns:a16="http://schemas.microsoft.com/office/drawing/2014/main" id="{7C59FFB5-693C-47EE-9C3A-19A13CD08324}"/>
                </a:ext>
              </a:extLst>
            </p:cNvPr>
            <p:cNvSpPr/>
            <p:nvPr/>
          </p:nvSpPr>
          <p:spPr>
            <a:xfrm>
              <a:off x="-6612617" y="3362083"/>
              <a:ext cx="6019800" cy="3410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メイリオ" panose="020B0604030504040204" pitchFamily="50" charset="-128"/>
                  <a:ea typeface="メイリオ" panose="020B0604030504040204" pitchFamily="50" charset="-128"/>
                </a:rPr>
                <a:t>■国立環境研究所 環境情報メディア　環境展望台　</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rPr>
                <a:t>　</a:t>
              </a:r>
              <a:r>
                <a:rPr lang="en-US" altLang="ja-JP" sz="1200" b="1" dirty="0">
                  <a:solidFill>
                    <a:schemeClr val="tx1"/>
                  </a:solidFill>
                  <a:latin typeface="メイリオ" panose="020B0604030504040204" pitchFamily="50" charset="-128"/>
                  <a:ea typeface="メイリオ" panose="020B0604030504040204" pitchFamily="50" charset="-128"/>
                </a:rPr>
                <a:t>(http://tenbou.nies.go.jp/)</a:t>
              </a:r>
            </a:p>
          </p:txBody>
        </p:sp>
        <p:sp>
          <p:nvSpPr>
            <p:cNvPr id="13" name="コンテンツ プレースホルダー 3">
              <a:extLst>
                <a:ext uri="{FF2B5EF4-FFF2-40B4-BE49-F238E27FC236}">
                  <a16:creationId xmlns:a16="http://schemas.microsoft.com/office/drawing/2014/main" id="{1A6BB1B9-C917-41BD-A699-AB63A163F13D}"/>
                </a:ext>
              </a:extLst>
            </p:cNvPr>
            <p:cNvSpPr txBox="1">
              <a:spLocks/>
            </p:cNvSpPr>
            <p:nvPr/>
          </p:nvSpPr>
          <p:spPr>
            <a:xfrm>
              <a:off x="-6599461" y="3750818"/>
              <a:ext cx="6282868" cy="1229676"/>
            </a:xfrm>
            <a:prstGeom prst="rect">
              <a:avLst/>
            </a:prstGeom>
            <a:ln>
              <a:noFill/>
            </a:ln>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ts val="1800"/>
                </a:lnSpc>
              </a:pPr>
              <a:endParaRPr lang="en-US" altLang="ja-JP" sz="1200" dirty="0"/>
            </a:p>
          </p:txBody>
        </p:sp>
      </p:grpSp>
      <p:sp>
        <p:nvSpPr>
          <p:cNvPr id="19" name="コンテンツ プレースホルダー 3">
            <a:extLst>
              <a:ext uri="{FF2B5EF4-FFF2-40B4-BE49-F238E27FC236}">
                <a16:creationId xmlns:a16="http://schemas.microsoft.com/office/drawing/2014/main" id="{1A6BB1B9-C917-41BD-A699-AB63A163F13D}"/>
              </a:ext>
            </a:extLst>
          </p:cNvPr>
          <p:cNvSpPr txBox="1">
            <a:spLocks/>
          </p:cNvSpPr>
          <p:nvPr/>
        </p:nvSpPr>
        <p:spPr>
          <a:xfrm>
            <a:off x="251282" y="3008775"/>
            <a:ext cx="3501567" cy="1331110"/>
          </a:xfrm>
          <a:prstGeom prst="rect">
            <a:avLst/>
          </a:prstGeom>
          <a:ln>
            <a:noFill/>
          </a:ln>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a:lnSpc>
                <a:spcPts val="1800"/>
              </a:lnSpc>
              <a:buFont typeface="Arial" panose="020B0604020202020204" pitchFamily="34" charset="0"/>
              <a:buChar char="•"/>
            </a:pPr>
            <a:r>
              <a:rPr lang="ja-JP" altLang="en-US" sz="1200" dirty="0"/>
              <a:t>国内の環境保全に関する最新動向として、行政・企業・研究機関等のニュースを紹介しています。</a:t>
            </a:r>
          </a:p>
          <a:p>
            <a:pPr marL="171450" indent="-171450">
              <a:lnSpc>
                <a:spcPts val="1800"/>
              </a:lnSpc>
              <a:buFont typeface="Arial" panose="020B0604020202020204" pitchFamily="34" charset="0"/>
              <a:buChar char="•"/>
            </a:pPr>
            <a:r>
              <a:rPr lang="ja-JP" altLang="en-US" sz="1200" dirty="0"/>
              <a:t>海外の環境保全に関する最新動向としては、国際機関や諸外国の行政・研究機関等のニュースを紹介しています。</a:t>
            </a:r>
            <a:endParaRPr lang="en-US" altLang="ja-JP" sz="1200" dirty="0"/>
          </a:p>
        </p:txBody>
      </p:sp>
      <p:sp>
        <p:nvSpPr>
          <p:cNvPr id="31" name="コンテンツ プレースホルダー 3">
            <a:extLst>
              <a:ext uri="{FF2B5EF4-FFF2-40B4-BE49-F238E27FC236}">
                <a16:creationId xmlns:a16="http://schemas.microsoft.com/office/drawing/2014/main" id="{78B23336-AA60-455B-92ED-830D40276BAB}"/>
              </a:ext>
            </a:extLst>
          </p:cNvPr>
          <p:cNvSpPr txBox="1">
            <a:spLocks/>
          </p:cNvSpPr>
          <p:nvPr/>
        </p:nvSpPr>
        <p:spPr>
          <a:xfrm>
            <a:off x="228601" y="5763558"/>
            <a:ext cx="6296024" cy="764350"/>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ts val="1800"/>
              </a:lnSpc>
              <a:spcBef>
                <a:spcPts val="0"/>
              </a:spcBef>
            </a:pPr>
            <a:r>
              <a:rPr lang="en-US" altLang="ja-JP" sz="1200" dirty="0"/>
              <a:t>【</a:t>
            </a:r>
            <a:r>
              <a:rPr lang="ja-JP" altLang="en-US" sz="1200" dirty="0"/>
              <a:t>他のコンテンツを活用したプレゼンテーションの向上</a:t>
            </a:r>
            <a:r>
              <a:rPr lang="en-US" altLang="ja-JP" sz="1200" dirty="0"/>
              <a:t>】</a:t>
            </a:r>
          </a:p>
          <a:p>
            <a:pPr>
              <a:lnSpc>
                <a:spcPts val="1800"/>
              </a:lnSpc>
              <a:spcBef>
                <a:spcPts val="0"/>
              </a:spcBef>
            </a:pPr>
            <a:r>
              <a:rPr lang="ja-JP" altLang="en-US" sz="1200" dirty="0"/>
              <a:t>　気候変動適応情報プラットフォーム（</a:t>
            </a:r>
            <a:r>
              <a:rPr lang="en-US" altLang="ja-JP" sz="1200" dirty="0"/>
              <a:t>A-PLAT</a:t>
            </a:r>
            <a:r>
              <a:rPr lang="ja-JP" altLang="en-US" sz="1200" dirty="0"/>
              <a:t>）では、普及啓発資料やスライド作成等に使える図表やイラスト、動画等を提供している</a:t>
            </a:r>
            <a:r>
              <a:rPr lang="en-US" altLang="ja-JP" sz="1200" dirty="0"/>
              <a:t>Web</a:t>
            </a:r>
            <a:r>
              <a:rPr lang="ja-JP" altLang="en-US" sz="1200" dirty="0"/>
              <a:t>サイトをご紹介しています。</a:t>
            </a:r>
            <a:endParaRPr lang="en-US" altLang="ja-JP" sz="1200" dirty="0"/>
          </a:p>
        </p:txBody>
      </p:sp>
      <p:sp>
        <p:nvSpPr>
          <p:cNvPr id="38" name="コンテンツ プレースホルダー 3">
            <a:extLst>
              <a:ext uri="{FF2B5EF4-FFF2-40B4-BE49-F238E27FC236}">
                <a16:creationId xmlns:a16="http://schemas.microsoft.com/office/drawing/2014/main" id="{78B23336-AA60-455B-92ED-830D40276BAB}"/>
              </a:ext>
            </a:extLst>
          </p:cNvPr>
          <p:cNvSpPr txBox="1">
            <a:spLocks/>
          </p:cNvSpPr>
          <p:nvPr/>
        </p:nvSpPr>
        <p:spPr>
          <a:xfrm>
            <a:off x="251282" y="7173850"/>
            <a:ext cx="6296024" cy="764350"/>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ts val="1800"/>
              </a:lnSpc>
              <a:spcBef>
                <a:spcPts val="0"/>
              </a:spcBef>
            </a:pPr>
            <a:r>
              <a:rPr lang="ja-JP" altLang="en-US" sz="1200" u="sng" dirty="0"/>
              <a:t>提供素材</a:t>
            </a:r>
            <a:endParaRPr lang="en-US" altLang="ja-JP" sz="1200" u="sng" dirty="0"/>
          </a:p>
          <a:p>
            <a:pPr marL="171450" indent="-171450">
              <a:lnSpc>
                <a:spcPts val="1800"/>
              </a:lnSpc>
              <a:spcBef>
                <a:spcPts val="0"/>
              </a:spcBef>
              <a:buFont typeface="Arial" panose="020B0604020202020204" pitchFamily="34" charset="0"/>
              <a:buChar char="•"/>
            </a:pPr>
            <a:r>
              <a:rPr lang="ja-JP" altLang="en-US" sz="1200" dirty="0"/>
              <a:t>気候変動への影響への適応計画アイコン（主要な７分野）</a:t>
            </a:r>
            <a:endParaRPr lang="en-US" altLang="ja-JP" sz="1200" dirty="0"/>
          </a:p>
          <a:p>
            <a:pPr marL="171450" indent="-171450">
              <a:lnSpc>
                <a:spcPts val="1800"/>
              </a:lnSpc>
              <a:spcBef>
                <a:spcPts val="0"/>
              </a:spcBef>
              <a:buFont typeface="Arial" panose="020B0604020202020204" pitchFamily="34" charset="0"/>
              <a:buChar char="•"/>
            </a:pPr>
            <a:r>
              <a:rPr lang="ja-JP" altLang="en-US" sz="1200" dirty="0"/>
              <a:t>「気候変動」に関するイラスト　等</a:t>
            </a:r>
            <a:endParaRPr lang="en-US" altLang="ja-JP" sz="1200" dirty="0"/>
          </a:p>
          <a:p>
            <a:pPr marL="171450" indent="-171450">
              <a:lnSpc>
                <a:spcPts val="1800"/>
              </a:lnSpc>
              <a:spcBef>
                <a:spcPts val="0"/>
              </a:spcBef>
              <a:buFont typeface="Arial" panose="020B0604020202020204" pitchFamily="34" charset="0"/>
              <a:buChar char="•"/>
            </a:pPr>
            <a:endParaRPr lang="en-US" altLang="ja-JP" sz="1200" dirty="0"/>
          </a:p>
          <a:p>
            <a:pPr marL="171450" indent="-171450">
              <a:lnSpc>
                <a:spcPts val="1800"/>
              </a:lnSpc>
              <a:spcBef>
                <a:spcPts val="0"/>
              </a:spcBef>
              <a:buFont typeface="Arial" panose="020B0604020202020204" pitchFamily="34" charset="0"/>
              <a:buChar char="•"/>
            </a:pPr>
            <a:endParaRPr lang="en-US" altLang="ja-JP" sz="1200" dirty="0"/>
          </a:p>
        </p:txBody>
      </p:sp>
      <p:sp>
        <p:nvSpPr>
          <p:cNvPr id="39" name="コンテンツ プレースホルダー 3">
            <a:extLst>
              <a:ext uri="{FF2B5EF4-FFF2-40B4-BE49-F238E27FC236}">
                <a16:creationId xmlns:a16="http://schemas.microsoft.com/office/drawing/2014/main" id="{78B23336-AA60-455B-92ED-830D40276BAB}"/>
              </a:ext>
            </a:extLst>
          </p:cNvPr>
          <p:cNvSpPr txBox="1">
            <a:spLocks/>
          </p:cNvSpPr>
          <p:nvPr/>
        </p:nvSpPr>
        <p:spPr>
          <a:xfrm>
            <a:off x="241757" y="8678799"/>
            <a:ext cx="6296024" cy="764350"/>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ts val="1800"/>
              </a:lnSpc>
              <a:spcBef>
                <a:spcPts val="0"/>
              </a:spcBef>
            </a:pPr>
            <a:r>
              <a:rPr lang="ja-JP" altLang="en-US" sz="1200" u="sng" dirty="0"/>
              <a:t>主なコンテンツ</a:t>
            </a:r>
            <a:endParaRPr lang="en-US" altLang="ja-JP" sz="1200" u="sng" dirty="0"/>
          </a:p>
          <a:p>
            <a:pPr marL="171450" indent="-171450">
              <a:lnSpc>
                <a:spcPts val="1800"/>
              </a:lnSpc>
              <a:spcBef>
                <a:spcPts val="0"/>
              </a:spcBef>
              <a:buFont typeface="Arial" panose="020B0604020202020204" pitchFamily="34" charset="0"/>
              <a:buChar char="•"/>
            </a:pPr>
            <a:r>
              <a:rPr lang="ja-JP" altLang="en-US" sz="1200" dirty="0"/>
              <a:t>国内外の気候変動や適応に関連する動画の紹介</a:t>
            </a:r>
            <a:endParaRPr lang="en-US" altLang="ja-JP" sz="1200" dirty="0"/>
          </a:p>
          <a:p>
            <a:pPr marL="171450" indent="-171450">
              <a:lnSpc>
                <a:spcPts val="1800"/>
              </a:lnSpc>
              <a:spcBef>
                <a:spcPts val="0"/>
              </a:spcBef>
              <a:buFont typeface="Arial" panose="020B0604020202020204" pitchFamily="34" charset="0"/>
              <a:buChar char="•"/>
            </a:pPr>
            <a:r>
              <a:rPr lang="ja-JP" altLang="en-US" sz="1200" dirty="0"/>
              <a:t>国立環境研究所主催のシンポジウムの講演動画の配信　等</a:t>
            </a:r>
            <a:endParaRPr lang="en-US" altLang="ja-JP" sz="1200" dirty="0"/>
          </a:p>
        </p:txBody>
      </p:sp>
      <p:pic>
        <p:nvPicPr>
          <p:cNvPr id="2052" name="図 20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7999" y="8620338"/>
            <a:ext cx="660441" cy="912528"/>
          </a:xfrm>
          <a:prstGeom prst="rect">
            <a:avLst/>
          </a:prstGeom>
        </p:spPr>
      </p:pic>
      <p:pic>
        <p:nvPicPr>
          <p:cNvPr id="2053" name="図 20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0587" y="8919424"/>
            <a:ext cx="832811" cy="609618"/>
          </a:xfrm>
          <a:prstGeom prst="rect">
            <a:avLst/>
          </a:prstGeom>
        </p:spPr>
      </p:pic>
      <p:pic>
        <p:nvPicPr>
          <p:cNvPr id="2054" name="図 20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7295857"/>
            <a:ext cx="1134345" cy="875714"/>
          </a:xfrm>
          <a:prstGeom prst="rect">
            <a:avLst/>
          </a:prstGeom>
        </p:spPr>
      </p:pic>
      <p:grpSp>
        <p:nvGrpSpPr>
          <p:cNvPr id="2055" name="グループ化 2054"/>
          <p:cNvGrpSpPr/>
          <p:nvPr/>
        </p:nvGrpSpPr>
        <p:grpSpPr>
          <a:xfrm>
            <a:off x="3936684" y="2465386"/>
            <a:ext cx="2399425" cy="3262495"/>
            <a:chOff x="3936684" y="2465386"/>
            <a:chExt cx="2399425" cy="3262495"/>
          </a:xfrm>
        </p:grpSpPr>
        <p:pic>
          <p:nvPicPr>
            <p:cNvPr id="2050" name="Picture 2" descr="http://tenbou.nies.go.jp/images/fig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684" y="2465386"/>
              <a:ext cx="2399425" cy="291770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3" name="四角形: 角を丸くする 7">
              <a:extLst>
                <a:ext uri="{FF2B5EF4-FFF2-40B4-BE49-F238E27FC236}">
                  <a16:creationId xmlns:a16="http://schemas.microsoft.com/office/drawing/2014/main" id="{7C59FFB5-693C-47EE-9C3A-19A13CD08324}"/>
                </a:ext>
              </a:extLst>
            </p:cNvPr>
            <p:cNvSpPr/>
            <p:nvPr/>
          </p:nvSpPr>
          <p:spPr>
            <a:xfrm>
              <a:off x="4136373" y="5386821"/>
              <a:ext cx="2000046" cy="3410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メイリオ" panose="020B0604030504040204" pitchFamily="50" charset="-128"/>
                  <a:ea typeface="メイリオ" panose="020B0604030504040204" pitchFamily="50" charset="-128"/>
                </a:rPr>
                <a:t>環境展望台 国内ニュース</a:t>
              </a:r>
              <a:endParaRPr lang="en-US" altLang="ja-JP" sz="1100" b="1" dirty="0">
                <a:solidFill>
                  <a:schemeClr val="tx1"/>
                </a:solidFill>
                <a:latin typeface="メイリオ" panose="020B0604030504040204" pitchFamily="50" charset="-128"/>
                <a:ea typeface="メイリオ" panose="020B0604030504040204" pitchFamily="50" charset="-128"/>
              </a:endParaRPr>
            </a:p>
          </p:txBody>
        </p:sp>
      </p:grpSp>
      <p:sp>
        <p:nvSpPr>
          <p:cNvPr id="25" name="テキスト プレースホルダー 6">
            <a:extLst>
              <a:ext uri="{FF2B5EF4-FFF2-40B4-BE49-F238E27FC236}">
                <a16:creationId xmlns:a16="http://schemas.microsoft.com/office/drawing/2014/main" id="{E821CD8B-1236-4082-A2BD-909D4E28FAF5}"/>
              </a:ext>
            </a:extLst>
          </p:cNvPr>
          <p:cNvSpPr txBox="1">
            <a:spLocks/>
          </p:cNvSpPr>
          <p:nvPr/>
        </p:nvSpPr>
        <p:spPr>
          <a:xfrm>
            <a:off x="3632200" y="295333"/>
            <a:ext cx="3225800" cy="3142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３</a:t>
            </a:r>
            <a:r>
              <a:rPr lang="en-US" altLang="ja-JP"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a:t>
            </a: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さらなるプログラムの充実に向けて</a:t>
            </a:r>
          </a:p>
        </p:txBody>
      </p:sp>
    </p:spTree>
    <p:extLst>
      <p:ext uri="{BB962C8B-B14F-4D97-AF65-F5344CB8AC3E}">
        <p14:creationId xmlns:p14="http://schemas.microsoft.com/office/powerpoint/2010/main" val="3404363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343" y="814218"/>
            <a:ext cx="6584781" cy="668935"/>
          </a:xfrm>
        </p:spPr>
        <p:txBody>
          <a:bodyPr/>
          <a:lstStyle/>
          <a:p>
            <a:r>
              <a:rPr lang="ja-JP" altLang="en-US" dirty="0"/>
              <a:t>（</a:t>
            </a:r>
            <a:r>
              <a:rPr lang="en-US" altLang="ja-JP" dirty="0"/>
              <a:t>3</a:t>
            </a:r>
            <a:r>
              <a:rPr lang="ja-JP" altLang="en-US" dirty="0"/>
              <a:t>）参考となる情報</a:t>
            </a:r>
          </a:p>
        </p:txBody>
      </p:sp>
      <p:sp>
        <p:nvSpPr>
          <p:cNvPr id="3" name="スライド番号プレースホルダー 2"/>
          <p:cNvSpPr>
            <a:spLocks noGrp="1"/>
          </p:cNvSpPr>
          <p:nvPr>
            <p:ph type="sldNum" sz="quarter" idx="12"/>
          </p:nvPr>
        </p:nvSpPr>
        <p:spPr/>
        <p:txBody>
          <a:bodyPr/>
          <a:lstStyle/>
          <a:p>
            <a:fld id="{D3EADD70-6573-4510-9E53-33F62901F3A0}" type="slidenum">
              <a:rPr lang="ja-JP" altLang="en-US" smtClean="0"/>
              <a:pPr/>
              <a:t>24</a:t>
            </a:fld>
            <a:endParaRPr lang="ja-JP" altLang="en-US"/>
          </a:p>
        </p:txBody>
      </p:sp>
      <p:grpSp>
        <p:nvGrpSpPr>
          <p:cNvPr id="5" name="グループ化 4"/>
          <p:cNvGrpSpPr/>
          <p:nvPr/>
        </p:nvGrpSpPr>
        <p:grpSpPr>
          <a:xfrm>
            <a:off x="228600" y="2329941"/>
            <a:ext cx="6486523" cy="3413634"/>
            <a:chOff x="228600" y="2317241"/>
            <a:chExt cx="6486523" cy="3413634"/>
          </a:xfrm>
        </p:grpSpPr>
        <p:grpSp>
          <p:nvGrpSpPr>
            <p:cNvPr id="6" name="グループ化 5"/>
            <p:cNvGrpSpPr/>
            <p:nvPr/>
          </p:nvGrpSpPr>
          <p:grpSpPr>
            <a:xfrm>
              <a:off x="228600" y="2317241"/>
              <a:ext cx="6486523" cy="3413634"/>
              <a:chOff x="-6612618" y="3164114"/>
              <a:chExt cx="6486523" cy="3413634"/>
            </a:xfrm>
          </p:grpSpPr>
          <p:sp>
            <p:nvSpPr>
              <p:cNvPr id="9" name="正方形/長方形 8"/>
              <p:cNvSpPr/>
              <p:nvPr/>
            </p:nvSpPr>
            <p:spPr>
              <a:xfrm>
                <a:off x="-6612617" y="3164114"/>
                <a:ext cx="6311900" cy="34136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7">
                <a:extLst>
                  <a:ext uri="{FF2B5EF4-FFF2-40B4-BE49-F238E27FC236}">
                    <a16:creationId xmlns:a16="http://schemas.microsoft.com/office/drawing/2014/main" id="{7C59FFB5-693C-47EE-9C3A-19A13CD08324}"/>
                  </a:ext>
                </a:extLst>
              </p:cNvPr>
              <p:cNvSpPr/>
              <p:nvPr/>
            </p:nvSpPr>
            <p:spPr>
              <a:xfrm>
                <a:off x="-6612618" y="3317633"/>
                <a:ext cx="6486523" cy="3410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メイリオ" panose="020B0604030504040204" pitchFamily="50" charset="-128"/>
                    <a:ea typeface="メイリオ" panose="020B0604030504040204" pitchFamily="50" charset="-128"/>
                  </a:rPr>
                  <a:t>■気候変動適応情報プラットフォーム（</a:t>
                </a:r>
                <a:r>
                  <a:rPr lang="en-US" altLang="ja-JP" sz="1200" b="1" dirty="0">
                    <a:solidFill>
                      <a:schemeClr val="tx1"/>
                    </a:solidFill>
                    <a:latin typeface="メイリオ" panose="020B0604030504040204" pitchFamily="50" charset="-128"/>
                    <a:ea typeface="メイリオ" panose="020B0604030504040204" pitchFamily="50" charset="-128"/>
                  </a:rPr>
                  <a:t>A-PLAT</a:t>
                </a:r>
                <a:r>
                  <a:rPr lang="ja-JP" altLang="en-US" sz="1200" b="1" dirty="0">
                    <a:solidFill>
                      <a:schemeClr val="tx1"/>
                    </a:solidFill>
                    <a:latin typeface="メイリオ" panose="020B0604030504040204" pitchFamily="50" charset="-128"/>
                    <a:ea typeface="メイリオ" panose="020B0604030504040204" pitchFamily="50" charset="-128"/>
                  </a:rPr>
                  <a:t>）「気候変動適応 </a:t>
                </a:r>
                <a:r>
                  <a:rPr lang="en-US" altLang="ja-JP" sz="1200" b="1" dirty="0">
                    <a:solidFill>
                      <a:schemeClr val="tx1"/>
                    </a:solidFill>
                    <a:latin typeface="メイリオ" panose="020B0604030504040204" pitchFamily="50" charset="-128"/>
                    <a:ea typeface="メイリオ" panose="020B0604030504040204" pitchFamily="50" charset="-128"/>
                  </a:rPr>
                  <a:t>e-</a:t>
                </a:r>
                <a:r>
                  <a:rPr lang="ja-JP" altLang="en-US" sz="1200" b="1" dirty="0">
                    <a:solidFill>
                      <a:schemeClr val="tx1"/>
                    </a:solidFill>
                    <a:latin typeface="メイリオ" panose="020B0604030504040204" pitchFamily="50" charset="-128"/>
                    <a:ea typeface="メイリオ" panose="020B0604030504040204" pitchFamily="50" charset="-128"/>
                  </a:rPr>
                  <a:t>ラーニング」</a:t>
                </a:r>
              </a:p>
              <a:p>
                <a:r>
                  <a:rPr lang="ja-JP" altLang="en-US" sz="1200" b="1" dirty="0">
                    <a:solidFill>
                      <a:schemeClr val="tx1"/>
                    </a:solidFill>
                    <a:latin typeface="メイリオ" panose="020B0604030504040204" pitchFamily="50" charset="-128"/>
                    <a:ea typeface="メイリオ" panose="020B0604030504040204" pitchFamily="50" charset="-128"/>
                  </a:rPr>
                  <a:t>　</a:t>
                </a:r>
                <a:r>
                  <a:rPr lang="en-US" altLang="ja-JP" sz="1200" b="1" dirty="0">
                    <a:solidFill>
                      <a:schemeClr val="tx1"/>
                    </a:solidFill>
                    <a:latin typeface="メイリオ" panose="020B0604030504040204" pitchFamily="50" charset="-128"/>
                    <a:ea typeface="メイリオ" panose="020B0604030504040204" pitchFamily="50" charset="-128"/>
                  </a:rPr>
                  <a:t>(https://adaptation-platform.nies.go.jp/materials/e-learning/index.html)</a:t>
                </a:r>
              </a:p>
            </p:txBody>
          </p:sp>
          <p:sp>
            <p:nvSpPr>
              <p:cNvPr id="11" name="コンテンツ プレースホルダー 3">
                <a:extLst>
                  <a:ext uri="{FF2B5EF4-FFF2-40B4-BE49-F238E27FC236}">
                    <a16:creationId xmlns:a16="http://schemas.microsoft.com/office/drawing/2014/main" id="{1A6BB1B9-C917-41BD-A699-AB63A163F13D}"/>
                  </a:ext>
                </a:extLst>
              </p:cNvPr>
              <p:cNvSpPr txBox="1">
                <a:spLocks/>
              </p:cNvSpPr>
              <p:nvPr/>
            </p:nvSpPr>
            <p:spPr>
              <a:xfrm>
                <a:off x="-6599461" y="3750818"/>
                <a:ext cx="6282868" cy="1229676"/>
              </a:xfrm>
              <a:prstGeom prst="rect">
                <a:avLst/>
              </a:prstGeom>
              <a:ln>
                <a:noFill/>
              </a:ln>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ts val="1800"/>
                  </a:lnSpc>
                </a:pPr>
                <a:endParaRPr lang="en-US" altLang="ja-JP" sz="1200" dirty="0"/>
              </a:p>
            </p:txBody>
          </p:sp>
        </p:grpSp>
        <p:sp>
          <p:nvSpPr>
            <p:cNvPr id="7" name="コンテンツ プレースホルダー 3">
              <a:extLst>
                <a:ext uri="{FF2B5EF4-FFF2-40B4-BE49-F238E27FC236}">
                  <a16:creationId xmlns:a16="http://schemas.microsoft.com/office/drawing/2014/main" id="{1A6BB1B9-C917-41BD-A699-AB63A163F13D}"/>
                </a:ext>
              </a:extLst>
            </p:cNvPr>
            <p:cNvSpPr txBox="1">
              <a:spLocks/>
            </p:cNvSpPr>
            <p:nvPr/>
          </p:nvSpPr>
          <p:spPr>
            <a:xfrm>
              <a:off x="251282" y="3008774"/>
              <a:ext cx="2936437" cy="1614205"/>
            </a:xfrm>
            <a:prstGeom prst="rect">
              <a:avLst/>
            </a:prstGeom>
            <a:ln>
              <a:noFill/>
            </a:ln>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a:lnSpc>
                  <a:spcPts val="1800"/>
                </a:lnSpc>
                <a:buFont typeface="Arial" panose="020B0604020202020204" pitchFamily="34" charset="0"/>
                <a:buChar char="•"/>
              </a:pPr>
              <a:r>
                <a:rPr lang="ja-JP" altLang="en-US" sz="1200" dirty="0"/>
                <a:t>気候変動適応 </a:t>
              </a:r>
              <a:r>
                <a:rPr lang="en-US" altLang="ja-JP" sz="1200" dirty="0"/>
                <a:t>e-</a:t>
              </a:r>
              <a:r>
                <a:rPr lang="ja-JP" altLang="en-US" sz="1200" dirty="0"/>
                <a:t>ラーニングは、気候変動の影響および適応について学んでいただくためのものです。</a:t>
              </a:r>
            </a:p>
            <a:p>
              <a:pPr marL="171450" indent="-171450">
                <a:lnSpc>
                  <a:spcPts val="1800"/>
                </a:lnSpc>
                <a:buFont typeface="Arial" panose="020B0604020202020204" pitchFamily="34" charset="0"/>
                <a:buChar char="•"/>
              </a:pPr>
              <a:r>
                <a:rPr lang="ja-JP" altLang="en-US" sz="1200" dirty="0"/>
                <a:t>特に新任の地方公共団体担当者や気候変動の影響および適応に興味がある方々に向けて作られています。</a:t>
              </a:r>
              <a:endParaRPr lang="en-US" altLang="ja-JP" sz="1200" dirty="0"/>
            </a:p>
          </p:txBody>
        </p:sp>
      </p:grpSp>
      <p:sp>
        <p:nvSpPr>
          <p:cNvPr id="13" name="コンテンツ プレースホルダー 3">
            <a:extLst>
              <a:ext uri="{FF2B5EF4-FFF2-40B4-BE49-F238E27FC236}">
                <a16:creationId xmlns:a16="http://schemas.microsoft.com/office/drawing/2014/main" id="{78B23336-AA60-455B-92ED-830D40276BAB}"/>
              </a:ext>
            </a:extLst>
          </p:cNvPr>
          <p:cNvSpPr txBox="1">
            <a:spLocks/>
          </p:cNvSpPr>
          <p:nvPr/>
        </p:nvSpPr>
        <p:spPr>
          <a:xfrm>
            <a:off x="228601" y="1524372"/>
            <a:ext cx="6296024" cy="764350"/>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ts val="1800"/>
              </a:lnSpc>
              <a:spcBef>
                <a:spcPts val="0"/>
              </a:spcBef>
            </a:pPr>
            <a:r>
              <a:rPr lang="ja-JP" altLang="en-US" sz="1200" dirty="0"/>
              <a:t>　追加のスライドの作成や情報の更新のほかに、プレゼンテーションを行う上で役に立つ情報を入手することができる</a:t>
            </a:r>
            <a:r>
              <a:rPr lang="en-US" altLang="ja-JP" sz="1200" dirty="0"/>
              <a:t>Web</a:t>
            </a:r>
            <a:r>
              <a:rPr lang="ja-JP" altLang="en-US" sz="1200" dirty="0"/>
              <a:t>サイトを紹介します。気候変動に関する学習ツールやイベント・講座で使用できる学習教材の無料貸し出し等もありますので、普及啓発活動の参考にしてみてください。</a:t>
            </a:r>
            <a:endParaRPr lang="en-US" altLang="ja-JP" sz="1200" dirty="0"/>
          </a:p>
          <a:p>
            <a:pPr>
              <a:lnSpc>
                <a:spcPts val="1800"/>
              </a:lnSpc>
              <a:spcBef>
                <a:spcPts val="0"/>
              </a:spcBef>
            </a:pPr>
            <a:endParaRPr lang="en-US" altLang="ja-JP" sz="1200" dirty="0"/>
          </a:p>
          <a:p>
            <a:pPr>
              <a:lnSpc>
                <a:spcPts val="1800"/>
              </a:lnSpc>
              <a:spcBef>
                <a:spcPts val="0"/>
              </a:spcBef>
            </a:pPr>
            <a:endParaRPr lang="en-US" altLang="ja-JP" sz="1200" dirty="0"/>
          </a:p>
          <a:p>
            <a:pPr>
              <a:lnSpc>
                <a:spcPts val="1800"/>
              </a:lnSpc>
              <a:spcBef>
                <a:spcPts val="0"/>
              </a:spcBef>
            </a:pPr>
            <a:endParaRPr lang="ja-JP" altLang="en-US" sz="1200" dirty="0"/>
          </a:p>
        </p:txBody>
      </p:sp>
      <p:grpSp>
        <p:nvGrpSpPr>
          <p:cNvPr id="15" name="グループ化 14"/>
          <p:cNvGrpSpPr/>
          <p:nvPr/>
        </p:nvGrpSpPr>
        <p:grpSpPr>
          <a:xfrm>
            <a:off x="228601" y="6032500"/>
            <a:ext cx="6311900" cy="3529013"/>
            <a:chOff x="228601" y="2317241"/>
            <a:chExt cx="6311900" cy="3529013"/>
          </a:xfrm>
        </p:grpSpPr>
        <p:grpSp>
          <p:nvGrpSpPr>
            <p:cNvPr id="16" name="グループ化 15"/>
            <p:cNvGrpSpPr/>
            <p:nvPr/>
          </p:nvGrpSpPr>
          <p:grpSpPr>
            <a:xfrm>
              <a:off x="228601" y="2317241"/>
              <a:ext cx="6311900" cy="3529013"/>
              <a:chOff x="-6612617" y="3164114"/>
              <a:chExt cx="6311900" cy="3529013"/>
            </a:xfrm>
          </p:grpSpPr>
          <p:sp>
            <p:nvSpPr>
              <p:cNvPr id="19" name="正方形/長方形 18"/>
              <p:cNvSpPr/>
              <p:nvPr/>
            </p:nvSpPr>
            <p:spPr>
              <a:xfrm>
                <a:off x="-6612617" y="3164114"/>
                <a:ext cx="6311900" cy="35290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7">
                <a:extLst>
                  <a:ext uri="{FF2B5EF4-FFF2-40B4-BE49-F238E27FC236}">
                    <a16:creationId xmlns:a16="http://schemas.microsoft.com/office/drawing/2014/main" id="{7C59FFB5-693C-47EE-9C3A-19A13CD08324}"/>
                  </a:ext>
                </a:extLst>
              </p:cNvPr>
              <p:cNvSpPr/>
              <p:nvPr/>
            </p:nvSpPr>
            <p:spPr>
              <a:xfrm>
                <a:off x="-6612617" y="3362083"/>
                <a:ext cx="6019800" cy="3410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メイリオ" panose="020B0604030504040204" pitchFamily="50" charset="-128"/>
                    <a:ea typeface="メイリオ" panose="020B0604030504040204" pitchFamily="50" charset="-128"/>
                  </a:rPr>
                  <a:t>■全国地球温暖化防止活動推進センター　</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rPr>
                  <a:t>　</a:t>
                </a:r>
                <a:r>
                  <a:rPr lang="en-US" altLang="ja-JP" sz="1200" b="1" dirty="0">
                    <a:solidFill>
                      <a:schemeClr val="tx1"/>
                    </a:solidFill>
                    <a:latin typeface="メイリオ" panose="020B0604030504040204" pitchFamily="50" charset="-128"/>
                    <a:ea typeface="メイリオ" panose="020B0604030504040204" pitchFamily="50" charset="-128"/>
                  </a:rPr>
                  <a:t>(https://www.jccca.org/)</a:t>
                </a:r>
              </a:p>
            </p:txBody>
          </p:sp>
          <p:sp>
            <p:nvSpPr>
              <p:cNvPr id="21" name="コンテンツ プレースホルダー 3">
                <a:extLst>
                  <a:ext uri="{FF2B5EF4-FFF2-40B4-BE49-F238E27FC236}">
                    <a16:creationId xmlns:a16="http://schemas.microsoft.com/office/drawing/2014/main" id="{1A6BB1B9-C917-41BD-A699-AB63A163F13D}"/>
                  </a:ext>
                </a:extLst>
              </p:cNvPr>
              <p:cNvSpPr txBox="1">
                <a:spLocks/>
              </p:cNvSpPr>
              <p:nvPr/>
            </p:nvSpPr>
            <p:spPr>
              <a:xfrm>
                <a:off x="-6599461" y="3750818"/>
                <a:ext cx="6282868" cy="1229676"/>
              </a:xfrm>
              <a:prstGeom prst="rect">
                <a:avLst/>
              </a:prstGeom>
              <a:ln>
                <a:noFill/>
              </a:ln>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ts val="1800"/>
                  </a:lnSpc>
                </a:pPr>
                <a:endParaRPr lang="en-US" altLang="ja-JP" sz="1200" dirty="0"/>
              </a:p>
            </p:txBody>
          </p:sp>
        </p:grpSp>
        <p:sp>
          <p:nvSpPr>
            <p:cNvPr id="17" name="コンテンツ プレースホルダー 3">
              <a:extLst>
                <a:ext uri="{FF2B5EF4-FFF2-40B4-BE49-F238E27FC236}">
                  <a16:creationId xmlns:a16="http://schemas.microsoft.com/office/drawing/2014/main" id="{1A6BB1B9-C917-41BD-A699-AB63A163F13D}"/>
                </a:ext>
              </a:extLst>
            </p:cNvPr>
            <p:cNvSpPr txBox="1">
              <a:spLocks/>
            </p:cNvSpPr>
            <p:nvPr/>
          </p:nvSpPr>
          <p:spPr>
            <a:xfrm>
              <a:off x="251283" y="2932574"/>
              <a:ext cx="3177718" cy="2718733"/>
            </a:xfrm>
            <a:prstGeom prst="rect">
              <a:avLst/>
            </a:prstGeom>
            <a:ln>
              <a:noFill/>
            </a:ln>
          </p:spPr>
          <p:txBody>
            <a:bodyPr vert="horz" lIns="91440" tIns="45720" rIns="91440" bIns="45720" rtlCol="0">
              <a:no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a:lnSpc>
                  <a:spcPts val="1800"/>
                </a:lnSpc>
                <a:buFont typeface="Arial" panose="020B0604020202020204" pitchFamily="34" charset="0"/>
                <a:buChar char="•"/>
              </a:pPr>
              <a:r>
                <a:rPr lang="ja-JP" altLang="en-US" sz="1200" dirty="0"/>
                <a:t>地球温暖化に関する基礎知識はもちろん、国内外の最新動向や各種イベント等の情報、地球温暖化問題を知る上で重要なデータの図表集や温暖化用語集などが掲載されています。</a:t>
              </a:r>
              <a:endParaRPr lang="en-US" altLang="ja-JP" sz="1200" dirty="0"/>
            </a:p>
            <a:p>
              <a:pPr marL="171450" indent="-171450">
                <a:lnSpc>
                  <a:spcPts val="1800"/>
                </a:lnSpc>
                <a:buFont typeface="Arial" panose="020B0604020202020204" pitchFamily="34" charset="0"/>
                <a:buChar char="•"/>
              </a:pPr>
              <a:r>
                <a:rPr lang="ja-JP" altLang="en-US" sz="1200" dirty="0"/>
                <a:t>イベントや講座等で使用できる学習教材の無料貸出や、許諾を得た上で使用できる温暖化写真等もありますのでご活用ください。</a:t>
              </a:r>
            </a:p>
          </p:txBody>
        </p:sp>
      </p:grpSp>
      <p:grpSp>
        <p:nvGrpSpPr>
          <p:cNvPr id="29" name="グループ化 28"/>
          <p:cNvGrpSpPr/>
          <p:nvPr/>
        </p:nvGrpSpPr>
        <p:grpSpPr>
          <a:xfrm>
            <a:off x="3236034" y="2989563"/>
            <a:ext cx="3079714" cy="2738318"/>
            <a:chOff x="3236034" y="2903838"/>
            <a:chExt cx="3079714" cy="2738318"/>
          </a:xfrm>
        </p:grpSpPr>
        <p:pic>
          <p:nvPicPr>
            <p:cNvPr id="25" name="図 24"/>
            <p:cNvPicPr>
              <a:picLocks noChangeAspect="1"/>
            </p:cNvPicPr>
            <p:nvPr/>
          </p:nvPicPr>
          <p:blipFill>
            <a:blip r:embed="rId2"/>
            <a:stretch>
              <a:fillRect/>
            </a:stretch>
          </p:blipFill>
          <p:spPr>
            <a:xfrm>
              <a:off x="3236034" y="2903838"/>
              <a:ext cx="3079714" cy="2375449"/>
            </a:xfrm>
            <a:prstGeom prst="rect">
              <a:avLst/>
            </a:prstGeom>
            <a:effectLst>
              <a:outerShdw blurRad="50800" dist="38100" dir="2700000" algn="tl" rotWithShape="0">
                <a:prstClr val="black">
                  <a:alpha val="40000"/>
                </a:prstClr>
              </a:outerShdw>
            </a:effectLst>
          </p:spPr>
        </p:pic>
        <p:sp>
          <p:nvSpPr>
            <p:cNvPr id="28" name="四角形: 角を丸くする 7">
              <a:extLst>
                <a:ext uri="{FF2B5EF4-FFF2-40B4-BE49-F238E27FC236}">
                  <a16:creationId xmlns:a16="http://schemas.microsoft.com/office/drawing/2014/main" id="{7C59FFB5-693C-47EE-9C3A-19A13CD08324}"/>
                </a:ext>
              </a:extLst>
            </p:cNvPr>
            <p:cNvSpPr/>
            <p:nvPr/>
          </p:nvSpPr>
          <p:spPr>
            <a:xfrm>
              <a:off x="3775868" y="5301096"/>
              <a:ext cx="2000046" cy="3410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メイリオ" panose="020B0604030504040204" pitchFamily="50" charset="-128"/>
                  <a:ea typeface="メイリオ" panose="020B0604030504040204" pitchFamily="50" charset="-128"/>
                </a:rPr>
                <a:t>気候変動適応 </a:t>
              </a:r>
              <a:r>
                <a:rPr lang="en-US" altLang="ja-JP" sz="1100" b="1" dirty="0">
                  <a:solidFill>
                    <a:schemeClr val="tx1"/>
                  </a:solidFill>
                  <a:latin typeface="メイリオ" panose="020B0604030504040204" pitchFamily="50" charset="-128"/>
                  <a:ea typeface="メイリオ" panose="020B0604030504040204" pitchFamily="50" charset="-128"/>
                </a:rPr>
                <a:t>e-</a:t>
              </a:r>
              <a:r>
                <a:rPr lang="ja-JP" altLang="en-US" sz="1100" b="1" dirty="0">
                  <a:solidFill>
                    <a:schemeClr val="tx1"/>
                  </a:solidFill>
                  <a:latin typeface="メイリオ" panose="020B0604030504040204" pitchFamily="50" charset="-128"/>
                  <a:ea typeface="メイリオ" panose="020B0604030504040204" pitchFamily="50" charset="-128"/>
                </a:rPr>
                <a:t>ラーニング</a:t>
              </a:r>
              <a:endParaRPr lang="en-US" altLang="ja-JP" sz="1100" b="1" dirty="0">
                <a:solidFill>
                  <a:schemeClr val="tx1"/>
                </a:solidFill>
                <a:latin typeface="メイリオ" panose="020B0604030504040204" pitchFamily="50" charset="-128"/>
                <a:ea typeface="メイリオ" panose="020B0604030504040204" pitchFamily="50" charset="-128"/>
              </a:endParaRPr>
            </a:p>
          </p:txBody>
        </p:sp>
      </p:grpSp>
      <p:grpSp>
        <p:nvGrpSpPr>
          <p:cNvPr id="4" name="グループ化 3">
            <a:extLst>
              <a:ext uri="{FF2B5EF4-FFF2-40B4-BE49-F238E27FC236}">
                <a16:creationId xmlns:a16="http://schemas.microsoft.com/office/drawing/2014/main" id="{05831D3A-C191-4FEC-9468-453DAE76D735}"/>
              </a:ext>
            </a:extLst>
          </p:cNvPr>
          <p:cNvGrpSpPr/>
          <p:nvPr/>
        </p:nvGrpSpPr>
        <p:grpSpPr>
          <a:xfrm>
            <a:off x="3279986" y="6297927"/>
            <a:ext cx="3329516" cy="3284322"/>
            <a:chOff x="3279986" y="6196327"/>
            <a:chExt cx="3329516" cy="3284322"/>
          </a:xfrm>
        </p:grpSpPr>
        <p:pic>
          <p:nvPicPr>
            <p:cNvPr id="30" name="図 29"/>
            <p:cNvPicPr>
              <a:picLocks noChangeAspect="1"/>
            </p:cNvPicPr>
            <p:nvPr/>
          </p:nvPicPr>
          <p:blipFill>
            <a:blip r:embed="rId3"/>
            <a:stretch>
              <a:fillRect/>
            </a:stretch>
          </p:blipFill>
          <p:spPr>
            <a:xfrm>
              <a:off x="3493557" y="6196327"/>
              <a:ext cx="2900894" cy="2922846"/>
            </a:xfrm>
            <a:prstGeom prst="rect">
              <a:avLst/>
            </a:prstGeom>
            <a:effectLst>
              <a:outerShdw blurRad="50800" dist="38100" dir="2700000" algn="tl" rotWithShape="0">
                <a:prstClr val="black">
                  <a:alpha val="40000"/>
                </a:prstClr>
              </a:outerShdw>
            </a:effectLst>
          </p:spPr>
        </p:pic>
        <p:sp>
          <p:nvSpPr>
            <p:cNvPr id="31" name="四角形: 角を丸くする 7">
              <a:extLst>
                <a:ext uri="{FF2B5EF4-FFF2-40B4-BE49-F238E27FC236}">
                  <a16:creationId xmlns:a16="http://schemas.microsoft.com/office/drawing/2014/main" id="{7C59FFB5-693C-47EE-9C3A-19A13CD08324}"/>
                </a:ext>
              </a:extLst>
            </p:cNvPr>
            <p:cNvSpPr/>
            <p:nvPr/>
          </p:nvSpPr>
          <p:spPr>
            <a:xfrm>
              <a:off x="3279986" y="9139589"/>
              <a:ext cx="3329516" cy="3410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メイリオ" panose="020B0604030504040204" pitchFamily="50" charset="-128"/>
                  <a:ea typeface="メイリオ" panose="020B0604030504040204" pitchFamily="50" charset="-128"/>
                </a:rPr>
                <a:t>全国地球温暖化防止活動推進センターウェブサイト</a:t>
              </a:r>
              <a:endParaRPr lang="en-US" altLang="ja-JP" sz="1050" b="1" dirty="0">
                <a:solidFill>
                  <a:schemeClr val="tx1"/>
                </a:solidFill>
                <a:latin typeface="メイリオ" panose="020B0604030504040204" pitchFamily="50" charset="-128"/>
                <a:ea typeface="メイリオ" panose="020B0604030504040204" pitchFamily="50" charset="-128"/>
              </a:endParaRPr>
            </a:p>
          </p:txBody>
        </p:sp>
      </p:grpSp>
      <p:sp>
        <p:nvSpPr>
          <p:cNvPr id="23" name="テキスト プレースホルダー 6">
            <a:extLst>
              <a:ext uri="{FF2B5EF4-FFF2-40B4-BE49-F238E27FC236}">
                <a16:creationId xmlns:a16="http://schemas.microsoft.com/office/drawing/2014/main" id="{E821CD8B-1236-4082-A2BD-909D4E28FAF5}"/>
              </a:ext>
            </a:extLst>
          </p:cNvPr>
          <p:cNvSpPr txBox="1">
            <a:spLocks/>
          </p:cNvSpPr>
          <p:nvPr/>
        </p:nvSpPr>
        <p:spPr>
          <a:xfrm>
            <a:off x="3632200" y="295333"/>
            <a:ext cx="3225800" cy="3142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３</a:t>
            </a:r>
            <a:r>
              <a:rPr lang="en-US" altLang="ja-JP"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a:t>
            </a: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さらなるプログラムの充実に向けて</a:t>
            </a:r>
          </a:p>
        </p:txBody>
      </p:sp>
    </p:spTree>
    <p:extLst>
      <p:ext uri="{BB962C8B-B14F-4D97-AF65-F5344CB8AC3E}">
        <p14:creationId xmlns:p14="http://schemas.microsoft.com/office/powerpoint/2010/main" val="428837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343" y="527405"/>
            <a:ext cx="6584781" cy="463195"/>
          </a:xfrm>
        </p:spPr>
        <p:txBody>
          <a:bodyPr/>
          <a:lstStyle/>
          <a:p>
            <a:r>
              <a:rPr kumimoji="1" lang="ja-JP" altLang="en-US" dirty="0"/>
              <a:t>はじめに</a:t>
            </a:r>
          </a:p>
        </p:txBody>
      </p:sp>
      <p:sp>
        <p:nvSpPr>
          <p:cNvPr id="3" name="スライド番号プレースホルダー 2"/>
          <p:cNvSpPr>
            <a:spLocks noGrp="1"/>
          </p:cNvSpPr>
          <p:nvPr>
            <p:ph type="sldNum" sz="quarter" idx="12"/>
          </p:nvPr>
        </p:nvSpPr>
        <p:spPr/>
        <p:txBody>
          <a:bodyPr/>
          <a:lstStyle/>
          <a:p>
            <a:fld id="{D3EADD70-6573-4510-9E53-33F62901F3A0}" type="slidenum">
              <a:rPr lang="ja-JP" altLang="en-US" smtClean="0"/>
              <a:pPr/>
              <a:t>3</a:t>
            </a:fld>
            <a:endParaRPr lang="ja-JP" altLang="en-US"/>
          </a:p>
        </p:txBody>
      </p:sp>
      <p:sp>
        <p:nvSpPr>
          <p:cNvPr id="4" name="コンテンツ プレースホルダー 3"/>
          <p:cNvSpPr>
            <a:spLocks noGrp="1"/>
          </p:cNvSpPr>
          <p:nvPr>
            <p:ph sz="quarter" idx="13"/>
          </p:nvPr>
        </p:nvSpPr>
        <p:spPr>
          <a:xfrm>
            <a:off x="507999" y="1196975"/>
            <a:ext cx="5878287" cy="8378825"/>
          </a:xfrm>
        </p:spPr>
        <p:txBody>
          <a:bodyPr>
            <a:normAutofit/>
          </a:bodyPr>
          <a:lstStyle/>
          <a:p>
            <a:pPr>
              <a:lnSpc>
                <a:spcPct val="150000"/>
              </a:lnSpc>
              <a:spcBef>
                <a:spcPts val="0"/>
              </a:spcBef>
            </a:pPr>
            <a:r>
              <a:rPr kumimoji="1" lang="ja-JP" altLang="en-US" sz="1200" dirty="0"/>
              <a:t>　本ツールは、地域気候変動適応センターや自治体職員の方など、地域での気候変動への適応を積極的に推進し、普及啓発を行う方々が、各種講演や話題提供などでプレゼンテーションを行う際の参考となるガイドブックです。</a:t>
            </a:r>
            <a:endParaRPr kumimoji="1" lang="en-US" altLang="ja-JP" sz="1200" dirty="0"/>
          </a:p>
          <a:p>
            <a:pPr>
              <a:lnSpc>
                <a:spcPct val="150000"/>
              </a:lnSpc>
              <a:spcBef>
                <a:spcPts val="0"/>
              </a:spcBef>
            </a:pPr>
            <a:endParaRPr lang="en-US" altLang="ja-JP" sz="1200" dirty="0"/>
          </a:p>
          <a:p>
            <a:pPr>
              <a:lnSpc>
                <a:spcPct val="150000"/>
              </a:lnSpc>
              <a:spcBef>
                <a:spcPts val="0"/>
              </a:spcBef>
            </a:pPr>
            <a:r>
              <a:rPr lang="ja-JP" altLang="en-US" sz="1200" dirty="0"/>
              <a:t>　別途、気候変動適応情報プラットフォーム（以下、</a:t>
            </a:r>
            <a:r>
              <a:rPr lang="en-US" altLang="ja-JP" sz="1200" dirty="0"/>
              <a:t>A-PLAT</a:t>
            </a:r>
            <a:r>
              <a:rPr lang="ja-JP" altLang="en-US" sz="1200" dirty="0"/>
              <a:t>）で提供しているスライド集等の情報を用途に応じて組み合わせて、自治体職員や企業、一般の方など、様々な方に気候変動の影響と適応の必要性、それぞれが実施できることをわかりやすく伝え、多くの方に気候変動に興味を持っていただくことを意図しています。</a:t>
            </a:r>
            <a:endParaRPr lang="en-US" altLang="ja-JP" sz="1200" dirty="0"/>
          </a:p>
          <a:p>
            <a:pPr>
              <a:lnSpc>
                <a:spcPct val="150000"/>
              </a:lnSpc>
              <a:spcBef>
                <a:spcPts val="0"/>
              </a:spcBef>
            </a:pPr>
            <a:r>
              <a:rPr lang="ja-JP" altLang="en-US" sz="1200" b="1" dirty="0">
                <a:solidFill>
                  <a:srgbClr val="0070C0"/>
                </a:solidFill>
              </a:rPr>
              <a:t>　</a:t>
            </a:r>
            <a:r>
              <a:rPr lang="en-US" altLang="ja-JP" sz="1200" b="1" dirty="0">
                <a:solidFill>
                  <a:srgbClr val="0070C0"/>
                </a:solidFill>
              </a:rPr>
              <a:t>【</a:t>
            </a:r>
            <a:r>
              <a:rPr lang="ja-JP" altLang="en-US" sz="1200" b="1" dirty="0">
                <a:solidFill>
                  <a:srgbClr val="0070C0"/>
                </a:solidFill>
              </a:rPr>
              <a:t>スライド集を掲載しているウェブページ</a:t>
            </a:r>
            <a:r>
              <a:rPr lang="en-US" altLang="ja-JP" sz="1200" b="1" dirty="0">
                <a:solidFill>
                  <a:srgbClr val="0070C0"/>
                </a:solidFill>
              </a:rPr>
              <a:t>】</a:t>
            </a:r>
          </a:p>
          <a:p>
            <a:pPr>
              <a:lnSpc>
                <a:spcPct val="150000"/>
              </a:lnSpc>
              <a:spcBef>
                <a:spcPts val="0"/>
              </a:spcBef>
            </a:pPr>
            <a:r>
              <a:rPr lang="ja-JP" altLang="en-US" sz="1200" dirty="0"/>
              <a:t>　　</a:t>
            </a:r>
            <a:endParaRPr lang="en-US" altLang="ja-JP" sz="1200" dirty="0"/>
          </a:p>
          <a:p>
            <a:pPr>
              <a:lnSpc>
                <a:spcPct val="150000"/>
              </a:lnSpc>
              <a:spcBef>
                <a:spcPts val="0"/>
              </a:spcBef>
            </a:pPr>
            <a:endParaRPr kumimoji="1" lang="en-US" altLang="ja-JP" sz="1200" dirty="0"/>
          </a:p>
          <a:p>
            <a:pPr>
              <a:lnSpc>
                <a:spcPct val="150000"/>
              </a:lnSpc>
              <a:spcBef>
                <a:spcPts val="0"/>
              </a:spcBef>
            </a:pPr>
            <a:endParaRPr kumimoji="1" lang="en-US" altLang="ja-JP" sz="1200" dirty="0"/>
          </a:p>
          <a:p>
            <a:pPr>
              <a:lnSpc>
                <a:spcPct val="150000"/>
              </a:lnSpc>
              <a:spcBef>
                <a:spcPts val="0"/>
              </a:spcBef>
            </a:pPr>
            <a:r>
              <a:rPr kumimoji="1" lang="ja-JP" altLang="en-US" sz="1200" dirty="0"/>
              <a:t>　プレゼンテーションにおいて</a:t>
            </a:r>
            <a:r>
              <a:rPr lang="ja-JP" altLang="en-US" sz="1200" dirty="0"/>
              <a:t>は、次の</a:t>
            </a:r>
            <a:r>
              <a:rPr lang="en-US" altLang="ja-JP" sz="1200" dirty="0"/>
              <a:t>2</a:t>
            </a:r>
            <a:r>
              <a:rPr lang="ja-JP" altLang="en-US" sz="1200" dirty="0"/>
              <a:t>点が重要です</a:t>
            </a:r>
            <a:r>
              <a:rPr kumimoji="1" lang="ja-JP" altLang="en-US" sz="1200" dirty="0"/>
              <a:t>。</a:t>
            </a:r>
            <a:endParaRPr kumimoji="1" lang="en-US" altLang="ja-JP" sz="1200" dirty="0"/>
          </a:p>
          <a:p>
            <a:pPr>
              <a:lnSpc>
                <a:spcPct val="150000"/>
              </a:lnSpc>
              <a:spcBef>
                <a:spcPts val="0"/>
              </a:spcBef>
            </a:pPr>
            <a:r>
              <a:rPr lang="ja-JP" altLang="en-US" sz="1200" dirty="0"/>
              <a:t>　・地域における気候変動の影響とその適応を</a:t>
            </a:r>
            <a:r>
              <a:rPr lang="ja-JP" altLang="en-US" sz="1200" b="1" dirty="0"/>
              <a:t>“正しく”</a:t>
            </a:r>
            <a:r>
              <a:rPr lang="ja-JP" altLang="en-US" sz="1200" dirty="0"/>
              <a:t>伝えること</a:t>
            </a:r>
            <a:endParaRPr lang="en-US" altLang="ja-JP" sz="1200" dirty="0"/>
          </a:p>
          <a:p>
            <a:pPr>
              <a:lnSpc>
                <a:spcPct val="150000"/>
              </a:lnSpc>
              <a:spcBef>
                <a:spcPts val="0"/>
              </a:spcBef>
            </a:pPr>
            <a:r>
              <a:rPr lang="ja-JP" altLang="en-US" sz="1200" dirty="0"/>
              <a:t>　・地域における気候変動の影響とその適応を</a:t>
            </a:r>
            <a:r>
              <a:rPr lang="ja-JP" altLang="en-US" sz="1200" b="1" dirty="0"/>
              <a:t>“わかりやすく”</a:t>
            </a:r>
            <a:r>
              <a:rPr lang="ja-JP" altLang="en-US" sz="1200" dirty="0"/>
              <a:t>伝えること</a:t>
            </a:r>
            <a:endParaRPr kumimoji="1" lang="en-US" altLang="ja-JP" sz="1200" dirty="0"/>
          </a:p>
          <a:p>
            <a:pPr>
              <a:lnSpc>
                <a:spcPct val="150000"/>
              </a:lnSpc>
              <a:spcBef>
                <a:spcPts val="0"/>
              </a:spcBef>
            </a:pPr>
            <a:r>
              <a:rPr kumimoji="1" lang="ja-JP" altLang="en-US" sz="1200" dirty="0"/>
              <a:t>　特にこの</a:t>
            </a:r>
            <a:r>
              <a:rPr kumimoji="1" lang="en-US" altLang="ja-JP" sz="1200" dirty="0"/>
              <a:t>2</a:t>
            </a:r>
            <a:r>
              <a:rPr lang="ja-JP" altLang="en-US" sz="1200" dirty="0"/>
              <a:t>点</a:t>
            </a:r>
            <a:r>
              <a:rPr kumimoji="1" lang="ja-JP" altLang="en-US" sz="1200" dirty="0"/>
              <a:t>を支援するため、</a:t>
            </a:r>
            <a:r>
              <a:rPr kumimoji="1" lang="en-US" altLang="ja-JP" sz="1200" dirty="0"/>
              <a:t>A-PLAT</a:t>
            </a:r>
            <a:r>
              <a:rPr kumimoji="1" lang="ja-JP" altLang="en-US" sz="1200" dirty="0"/>
              <a:t>では、上記スライド集のほか、様々なツールや資料、情報の提供を行っています。</a:t>
            </a:r>
            <a:r>
              <a:rPr lang="ja-JP" altLang="en-US" sz="1200" dirty="0"/>
              <a:t>本</a:t>
            </a:r>
            <a:r>
              <a:rPr kumimoji="1" lang="ja-JP" altLang="en-US" sz="1200" dirty="0"/>
              <a:t>ガイドブックで紹介する例に限らず、</a:t>
            </a:r>
            <a:r>
              <a:rPr kumimoji="1" lang="en-US" altLang="ja-JP" sz="1200" dirty="0"/>
              <a:t>A-PLAT</a:t>
            </a:r>
            <a:r>
              <a:rPr kumimoji="1" lang="ja-JP" altLang="en-US" sz="1200" dirty="0"/>
              <a:t>内外の情報を活用して、地域や場面に合わせたプレゼンテーションを実施いただければと思います。</a:t>
            </a:r>
            <a:endParaRPr kumimoji="1" lang="en-US" altLang="ja-JP" sz="1200" dirty="0"/>
          </a:p>
          <a:p>
            <a:pPr>
              <a:lnSpc>
                <a:spcPct val="150000"/>
              </a:lnSpc>
              <a:spcBef>
                <a:spcPts val="0"/>
              </a:spcBef>
            </a:pPr>
            <a:endParaRPr kumimoji="1" lang="en-US" altLang="ja-JP" sz="1200" dirty="0"/>
          </a:p>
          <a:p>
            <a:pPr>
              <a:lnSpc>
                <a:spcPct val="150000"/>
              </a:lnSpc>
              <a:spcBef>
                <a:spcPts val="0"/>
              </a:spcBef>
            </a:pPr>
            <a:r>
              <a:rPr lang="ja-JP" altLang="en-US" sz="1200" b="1" dirty="0">
                <a:solidFill>
                  <a:srgbClr val="0070C0"/>
                </a:solidFill>
              </a:rPr>
              <a:t>　</a:t>
            </a:r>
            <a:r>
              <a:rPr lang="en-US" altLang="ja-JP" sz="1200" b="1" dirty="0">
                <a:solidFill>
                  <a:srgbClr val="0070C0"/>
                </a:solidFill>
              </a:rPr>
              <a:t>【</a:t>
            </a:r>
            <a:r>
              <a:rPr lang="ja-JP" altLang="en-US" sz="1200" b="1" dirty="0">
                <a:solidFill>
                  <a:srgbClr val="0070C0"/>
                </a:solidFill>
              </a:rPr>
              <a:t>「地域の適応」トップページ</a:t>
            </a:r>
            <a:r>
              <a:rPr lang="en-US" altLang="ja-JP" sz="1200" b="1" dirty="0">
                <a:solidFill>
                  <a:srgbClr val="0070C0"/>
                </a:solidFill>
              </a:rPr>
              <a:t>】</a:t>
            </a:r>
          </a:p>
          <a:p>
            <a:pPr>
              <a:lnSpc>
                <a:spcPct val="150000"/>
              </a:lnSpc>
              <a:spcBef>
                <a:spcPts val="0"/>
              </a:spcBef>
            </a:pPr>
            <a:r>
              <a:rPr lang="ja-JP" altLang="en-US" sz="1200" dirty="0"/>
              <a:t>　　</a:t>
            </a:r>
            <a:endParaRPr lang="en-US" altLang="ja-JP" sz="1200" dirty="0"/>
          </a:p>
          <a:p>
            <a:pPr>
              <a:lnSpc>
                <a:spcPct val="150000"/>
              </a:lnSpc>
              <a:spcBef>
                <a:spcPts val="0"/>
              </a:spcBef>
            </a:pPr>
            <a:endParaRPr lang="en-US" altLang="ja-JP" sz="1200" dirty="0"/>
          </a:p>
          <a:p>
            <a:pPr>
              <a:lnSpc>
                <a:spcPct val="150000"/>
              </a:lnSpc>
              <a:spcBef>
                <a:spcPts val="0"/>
              </a:spcBef>
            </a:pPr>
            <a:endParaRPr kumimoji="1" lang="en-US" altLang="ja-JP" sz="1200" dirty="0"/>
          </a:p>
          <a:p>
            <a:pPr>
              <a:lnSpc>
                <a:spcPct val="150000"/>
              </a:lnSpc>
              <a:spcBef>
                <a:spcPts val="0"/>
              </a:spcBef>
            </a:pPr>
            <a:r>
              <a:rPr kumimoji="1" lang="ja-JP" altLang="en-US" sz="1200" dirty="0"/>
              <a:t>　なお、本ツールに対するご意見・ご感想は、</a:t>
            </a:r>
            <a:r>
              <a:rPr lang="ja-JP" altLang="en-US" sz="1200" dirty="0"/>
              <a:t>下記のお問い合わせフォームから</a:t>
            </a:r>
            <a:r>
              <a:rPr kumimoji="1" lang="ja-JP" altLang="en-US" sz="1200" dirty="0"/>
              <a:t>お知らせいただければ幸いです。</a:t>
            </a:r>
            <a:r>
              <a:rPr lang="ja-JP" altLang="en-US" sz="1200" dirty="0"/>
              <a:t>いただいたコメントを踏まえて、資料や支援内容の改善に努めてまいります。</a:t>
            </a:r>
            <a:endParaRPr lang="en-US" altLang="ja-JP" sz="1200" dirty="0"/>
          </a:p>
          <a:p>
            <a:pPr>
              <a:lnSpc>
                <a:spcPct val="150000"/>
              </a:lnSpc>
              <a:spcBef>
                <a:spcPts val="0"/>
              </a:spcBef>
            </a:pPr>
            <a:endParaRPr lang="en-US" altLang="ja-JP" sz="1200" dirty="0"/>
          </a:p>
          <a:p>
            <a:pPr>
              <a:lnSpc>
                <a:spcPct val="150000"/>
              </a:lnSpc>
              <a:spcBef>
                <a:spcPts val="0"/>
              </a:spcBef>
            </a:pPr>
            <a:r>
              <a:rPr lang="ja-JP" altLang="en-US" sz="1200" b="1" dirty="0">
                <a:solidFill>
                  <a:srgbClr val="0070C0"/>
                </a:solidFill>
              </a:rPr>
              <a:t>　</a:t>
            </a:r>
            <a:r>
              <a:rPr lang="en-US" altLang="ja-JP" sz="1200" b="1" dirty="0">
                <a:solidFill>
                  <a:srgbClr val="0070C0"/>
                </a:solidFill>
              </a:rPr>
              <a:t>【</a:t>
            </a:r>
            <a:r>
              <a:rPr lang="ja-JP" altLang="en-US" sz="1200" b="1" dirty="0">
                <a:solidFill>
                  <a:srgbClr val="0070C0"/>
                </a:solidFill>
              </a:rPr>
              <a:t>お問い合わせフォーム</a:t>
            </a:r>
            <a:r>
              <a:rPr lang="en-US" altLang="ja-JP" sz="1200" b="1" dirty="0">
                <a:solidFill>
                  <a:srgbClr val="0070C0"/>
                </a:solidFill>
              </a:rPr>
              <a:t>】</a:t>
            </a:r>
          </a:p>
          <a:p>
            <a:pPr>
              <a:lnSpc>
                <a:spcPct val="150000"/>
              </a:lnSpc>
              <a:spcBef>
                <a:spcPts val="0"/>
              </a:spcBef>
            </a:pPr>
            <a:endParaRPr lang="en-US" altLang="ja-JP" sz="1200" dirty="0"/>
          </a:p>
          <a:p>
            <a:pPr>
              <a:lnSpc>
                <a:spcPct val="150000"/>
              </a:lnSpc>
              <a:spcBef>
                <a:spcPts val="0"/>
              </a:spcBef>
            </a:pPr>
            <a:endParaRPr lang="en-US" altLang="ja-JP" sz="1200" dirty="0"/>
          </a:p>
          <a:p>
            <a:pPr>
              <a:lnSpc>
                <a:spcPct val="150000"/>
              </a:lnSpc>
              <a:spcBef>
                <a:spcPts val="0"/>
              </a:spcBef>
            </a:pPr>
            <a:endParaRPr lang="en-US" altLang="ja-JP" sz="1200" dirty="0"/>
          </a:p>
        </p:txBody>
      </p:sp>
      <p:sp>
        <p:nvSpPr>
          <p:cNvPr id="5" name="正方形/長方形 4">
            <a:extLst>
              <a:ext uri="{FF2B5EF4-FFF2-40B4-BE49-F238E27FC236}">
                <a16:creationId xmlns:a16="http://schemas.microsoft.com/office/drawing/2014/main" id="{5B83CB85-BEE8-4FFA-A3A2-C1EC5570AD45}"/>
              </a:ext>
            </a:extLst>
          </p:cNvPr>
          <p:cNvSpPr/>
          <p:nvPr/>
        </p:nvSpPr>
        <p:spPr>
          <a:xfrm>
            <a:off x="800100" y="3758621"/>
            <a:ext cx="5324475" cy="40989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1">
            <a:schemeClr val="accent5"/>
          </a:lnRef>
          <a:fillRef idx="3">
            <a:schemeClr val="accent5"/>
          </a:fillRef>
          <a:effectRef idx="2">
            <a:schemeClr val="accent5"/>
          </a:effectRef>
          <a:fontRef idx="minor">
            <a:schemeClr val="lt1"/>
          </a:fontRef>
        </p:style>
        <p:txBody>
          <a:bodyPr rtlCol="0" anchor="ctr"/>
          <a:lstStyle/>
          <a:p>
            <a:r>
              <a:rPr kumimoji="1" lang="en-US" altLang="ja-JP" sz="1400" dirty="0"/>
              <a:t>http://</a:t>
            </a:r>
            <a:endParaRPr kumimoji="1" lang="ja-JP" altLang="en-US" sz="1400" dirty="0"/>
          </a:p>
        </p:txBody>
      </p:sp>
      <p:sp>
        <p:nvSpPr>
          <p:cNvPr id="6" name="正方形/長方形 5">
            <a:extLst>
              <a:ext uri="{FF2B5EF4-FFF2-40B4-BE49-F238E27FC236}">
                <a16:creationId xmlns:a16="http://schemas.microsoft.com/office/drawing/2014/main" id="{A451354B-13CC-48FF-8409-B0150B43ADB9}"/>
              </a:ext>
            </a:extLst>
          </p:cNvPr>
          <p:cNvSpPr/>
          <p:nvPr/>
        </p:nvSpPr>
        <p:spPr>
          <a:xfrm>
            <a:off x="800100" y="6808427"/>
            <a:ext cx="5324475" cy="40989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1">
            <a:schemeClr val="accent5"/>
          </a:lnRef>
          <a:fillRef idx="3">
            <a:schemeClr val="accent5"/>
          </a:fillRef>
          <a:effectRef idx="2">
            <a:schemeClr val="accent5"/>
          </a:effectRef>
          <a:fontRef idx="minor">
            <a:schemeClr val="lt1"/>
          </a:fontRef>
        </p:style>
        <p:txBody>
          <a:bodyPr rtlCol="0" anchor="ctr"/>
          <a:lstStyle/>
          <a:p>
            <a:r>
              <a:rPr lang="en-US" altLang="ja-JP" sz="1400" dirty="0"/>
              <a:t>https://adaptation-platform.nies.go.jp/jichitai/index.html</a:t>
            </a:r>
            <a:endParaRPr kumimoji="1" lang="ja-JP" altLang="en-US" sz="1400" dirty="0"/>
          </a:p>
        </p:txBody>
      </p:sp>
      <p:sp>
        <p:nvSpPr>
          <p:cNvPr id="7" name="正方形/長方形 6">
            <a:extLst>
              <a:ext uri="{FF2B5EF4-FFF2-40B4-BE49-F238E27FC236}">
                <a16:creationId xmlns:a16="http://schemas.microsoft.com/office/drawing/2014/main" id="{A02F4F29-0BC7-4AB6-90B1-C0423878710A}"/>
              </a:ext>
            </a:extLst>
          </p:cNvPr>
          <p:cNvSpPr/>
          <p:nvPr/>
        </p:nvSpPr>
        <p:spPr>
          <a:xfrm>
            <a:off x="800100" y="8758967"/>
            <a:ext cx="5324475" cy="40989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1">
            <a:schemeClr val="accent5"/>
          </a:lnRef>
          <a:fillRef idx="3">
            <a:schemeClr val="accent5"/>
          </a:fillRef>
          <a:effectRef idx="2">
            <a:schemeClr val="accent5"/>
          </a:effectRef>
          <a:fontRef idx="minor">
            <a:schemeClr val="lt1"/>
          </a:fontRef>
        </p:style>
        <p:txBody>
          <a:bodyPr rtlCol="0" anchor="ctr"/>
          <a:lstStyle/>
          <a:p>
            <a:r>
              <a:rPr lang="en-US" altLang="ja-JP" sz="1400" dirty="0"/>
              <a:t>https://project.nies.go.jp/events/contact/form.cgi</a:t>
            </a:r>
            <a:endParaRPr kumimoji="1" lang="ja-JP" altLang="en-US" sz="1400" dirty="0"/>
          </a:p>
        </p:txBody>
      </p:sp>
    </p:spTree>
    <p:extLst>
      <p:ext uri="{BB962C8B-B14F-4D97-AF65-F5344CB8AC3E}">
        <p14:creationId xmlns:p14="http://schemas.microsoft.com/office/powerpoint/2010/main" val="1767768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343" y="832489"/>
            <a:ext cx="6584781" cy="664524"/>
          </a:xfrm>
        </p:spPr>
        <p:txBody>
          <a:bodyPr>
            <a:normAutofit/>
          </a:bodyPr>
          <a:lstStyle/>
          <a:p>
            <a:pPr>
              <a:lnSpc>
                <a:spcPts val="3500"/>
              </a:lnSpc>
              <a:spcBef>
                <a:spcPts val="0"/>
              </a:spcBef>
            </a:pPr>
            <a:r>
              <a:rPr lang="ja-JP" altLang="en-US" dirty="0"/>
              <a:t>（</a:t>
            </a:r>
            <a:r>
              <a:rPr lang="en-US" altLang="ja-JP" dirty="0"/>
              <a:t>1</a:t>
            </a:r>
            <a:r>
              <a:rPr lang="ja-JP" altLang="en-US" dirty="0"/>
              <a:t>）スライド集の概要　</a:t>
            </a:r>
          </a:p>
        </p:txBody>
      </p:sp>
      <p:sp>
        <p:nvSpPr>
          <p:cNvPr id="3" name="スライド番号プレースホルダー 2"/>
          <p:cNvSpPr>
            <a:spLocks noGrp="1"/>
          </p:cNvSpPr>
          <p:nvPr>
            <p:ph type="sldNum" sz="quarter" idx="12"/>
          </p:nvPr>
        </p:nvSpPr>
        <p:spPr/>
        <p:txBody>
          <a:bodyPr/>
          <a:lstStyle/>
          <a:p>
            <a:fld id="{D3EADD70-6573-4510-9E53-33F62901F3A0}" type="slidenum">
              <a:rPr lang="ja-JP" altLang="en-US" smtClean="0"/>
              <a:pPr/>
              <a:t>4</a:t>
            </a:fld>
            <a:endParaRPr lang="ja-JP" altLang="en-US"/>
          </a:p>
        </p:txBody>
      </p:sp>
      <p:sp>
        <p:nvSpPr>
          <p:cNvPr id="8" name="コンテンツ プレースホルダー 3">
            <a:extLst>
              <a:ext uri="{FF2B5EF4-FFF2-40B4-BE49-F238E27FC236}">
                <a16:creationId xmlns:a16="http://schemas.microsoft.com/office/drawing/2014/main" id="{34E39C83-97E7-4980-90BF-8FFDDAECA27E}"/>
              </a:ext>
            </a:extLst>
          </p:cNvPr>
          <p:cNvSpPr txBox="1">
            <a:spLocks/>
          </p:cNvSpPr>
          <p:nvPr/>
        </p:nvSpPr>
        <p:spPr>
          <a:xfrm>
            <a:off x="507999" y="1515939"/>
            <a:ext cx="5878287" cy="664524"/>
          </a:xfrm>
          <a:prstGeom prst="rect">
            <a:avLst/>
          </a:prstGeom>
          <a:ln>
            <a:solidFill>
              <a:schemeClr val="accent3"/>
            </a:solidFill>
          </a:ln>
        </p:spPr>
        <p:txBody>
          <a:bodyPr vert="horz" lIns="91440" tIns="45720" rIns="91440" bIns="45720" rtlCol="0">
            <a:norm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spcBef>
                <a:spcPts val="0"/>
              </a:spcBef>
            </a:pPr>
            <a:r>
              <a:rPr lang="ja-JP" altLang="en-US" sz="1200" dirty="0"/>
              <a:t>　提供するスライド集は、高校生以上を想定した「一般向け資料」と「自治体・企業向け資料」の</a:t>
            </a:r>
            <a:r>
              <a:rPr lang="en-US" altLang="ja-JP" sz="1200" dirty="0"/>
              <a:t>2</a:t>
            </a:r>
            <a:r>
              <a:rPr lang="ja-JP" altLang="en-US" sz="1200" dirty="0"/>
              <a:t>種類があります。</a:t>
            </a:r>
            <a:endParaRPr lang="en-US" altLang="ja-JP" sz="1200" dirty="0"/>
          </a:p>
        </p:txBody>
      </p:sp>
      <p:sp>
        <p:nvSpPr>
          <p:cNvPr id="41" name="コンテンツ プレースホルダー 3">
            <a:extLst>
              <a:ext uri="{FF2B5EF4-FFF2-40B4-BE49-F238E27FC236}">
                <a16:creationId xmlns:a16="http://schemas.microsoft.com/office/drawing/2014/main" id="{1A6BB1B9-C917-41BD-A699-AB63A163F13D}"/>
              </a:ext>
            </a:extLst>
          </p:cNvPr>
          <p:cNvSpPr txBox="1">
            <a:spLocks/>
          </p:cNvSpPr>
          <p:nvPr/>
        </p:nvSpPr>
        <p:spPr>
          <a:xfrm>
            <a:off x="507999" y="2956918"/>
            <a:ext cx="5878287" cy="1353366"/>
          </a:xfrm>
          <a:prstGeom prst="rect">
            <a:avLst/>
          </a:prstGeom>
          <a:ln>
            <a:noFill/>
          </a:ln>
        </p:spPr>
        <p:txBody>
          <a:bodyPr vert="horz" lIns="91440" tIns="45720" rIns="91440" bIns="45720" rtlCol="0">
            <a:normAutofit lnSpcReduction="10000"/>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spcBef>
                <a:spcPts val="0"/>
              </a:spcBef>
            </a:pPr>
            <a:r>
              <a:rPr lang="ja-JP" altLang="en-US" sz="1200" dirty="0"/>
              <a:t>　一般向け資料の構成は以下の通りです。</a:t>
            </a:r>
            <a:endParaRPr lang="en-US" altLang="ja-JP" sz="1200" dirty="0"/>
          </a:p>
          <a:p>
            <a:pPr>
              <a:lnSpc>
                <a:spcPct val="150000"/>
              </a:lnSpc>
              <a:spcBef>
                <a:spcPts val="0"/>
              </a:spcBef>
            </a:pPr>
            <a:r>
              <a:rPr lang="ja-JP" altLang="en-US" sz="1200" dirty="0"/>
              <a:t>　気候変動や適応策に関する基本的な知識を習得していただき、気候変動を「自分ごと」として捉えてもらうため、身近な出来事に関連する話題をテーマにスライドを構成しています。</a:t>
            </a:r>
            <a:endParaRPr lang="en-US" altLang="ja-JP" sz="1200" dirty="0"/>
          </a:p>
          <a:p>
            <a:pPr>
              <a:lnSpc>
                <a:spcPct val="150000"/>
              </a:lnSpc>
              <a:spcBef>
                <a:spcPts val="0"/>
              </a:spcBef>
            </a:pPr>
            <a:r>
              <a:rPr lang="ja-JP" altLang="en-US" sz="1200" dirty="0"/>
              <a:t>　また地域の特色や聞き手の興味関心に基づいた話題を追加することで、充実したプレゼンテーション資料を作成することができます。</a:t>
            </a:r>
            <a:endParaRPr lang="en-US" altLang="ja-JP" sz="1200" dirty="0"/>
          </a:p>
        </p:txBody>
      </p:sp>
      <p:sp>
        <p:nvSpPr>
          <p:cNvPr id="42" name="テキスト プレースホルダー 6">
            <a:extLst>
              <a:ext uri="{FF2B5EF4-FFF2-40B4-BE49-F238E27FC236}">
                <a16:creationId xmlns:a16="http://schemas.microsoft.com/office/drawing/2014/main" id="{E821CD8B-1236-4082-A2BD-909D4E28FAF5}"/>
              </a:ext>
            </a:extLst>
          </p:cNvPr>
          <p:cNvSpPr txBox="1">
            <a:spLocks/>
          </p:cNvSpPr>
          <p:nvPr/>
        </p:nvSpPr>
        <p:spPr>
          <a:xfrm>
            <a:off x="130343" y="498340"/>
            <a:ext cx="4595232" cy="3142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a:lnSpc>
                <a:spcPct val="100000"/>
              </a:lnSpc>
              <a:spcBef>
                <a:spcPts val="0"/>
              </a:spcBef>
            </a:pPr>
            <a:r>
              <a:rPr lang="ja-JP" altLang="en-US" kern="0" dirty="0">
                <a:solidFill>
                  <a:schemeClr val="tx1">
                    <a:lumMod val="50000"/>
                    <a:lumOff val="50000"/>
                  </a:schemeClr>
                </a:solidFill>
                <a:latin typeface="Meiryo UI" panose="020B0604030504040204" pitchFamily="50" charset="-128"/>
                <a:ea typeface="Meiryo UI" panose="020B0604030504040204" pitchFamily="50" charset="-128"/>
                <a:cs typeface="Arial"/>
              </a:rPr>
              <a:t>１</a:t>
            </a:r>
            <a:r>
              <a:rPr lang="en-US" altLang="ja-JP" kern="0" dirty="0">
                <a:solidFill>
                  <a:schemeClr val="tx1">
                    <a:lumMod val="50000"/>
                    <a:lumOff val="50000"/>
                  </a:schemeClr>
                </a:solidFill>
                <a:latin typeface="Meiryo UI" panose="020B0604030504040204" pitchFamily="50" charset="-128"/>
                <a:ea typeface="Meiryo UI" panose="020B0604030504040204" pitchFamily="50" charset="-128"/>
                <a:cs typeface="Arial"/>
              </a:rPr>
              <a:t>.</a:t>
            </a:r>
            <a:r>
              <a:rPr lang="ja-JP" altLang="en-US" kern="0" dirty="0">
                <a:solidFill>
                  <a:schemeClr val="tx1">
                    <a:lumMod val="50000"/>
                    <a:lumOff val="50000"/>
                  </a:schemeClr>
                </a:solidFill>
                <a:latin typeface="Meiryo UI" panose="020B0604030504040204" pitchFamily="50" charset="-128"/>
                <a:ea typeface="Meiryo UI" panose="020B0604030504040204" pitchFamily="50" charset="-128"/>
                <a:cs typeface="Arial"/>
              </a:rPr>
              <a:t>スライド集の概要について</a:t>
            </a:r>
            <a:endParaRPr lang="ja-JP" altLang="en-US" dirty="0">
              <a:solidFill>
                <a:schemeClr val="tx1">
                  <a:lumMod val="50000"/>
                  <a:lumOff val="50000"/>
                </a:schemeClr>
              </a:solidFill>
              <a:latin typeface="Meiryo UI" panose="020B0604030504040204" pitchFamily="50" charset="-128"/>
              <a:ea typeface="Meiryo UI" panose="020B0604030504040204" pitchFamily="50" charset="-128"/>
            </a:endParaRPr>
          </a:p>
        </p:txBody>
      </p:sp>
      <p:grpSp>
        <p:nvGrpSpPr>
          <p:cNvPr id="39" name="グループ化 3">
            <a:extLst>
              <a:ext uri="{FF2B5EF4-FFF2-40B4-BE49-F238E27FC236}">
                <a16:creationId xmlns:a16="http://schemas.microsoft.com/office/drawing/2014/main" id="{EC7E2C38-B64F-4649-9D10-4B45D4CAE403}"/>
              </a:ext>
            </a:extLst>
          </p:cNvPr>
          <p:cNvGrpSpPr/>
          <p:nvPr/>
        </p:nvGrpSpPr>
        <p:grpSpPr>
          <a:xfrm>
            <a:off x="507999" y="4386484"/>
            <a:ext cx="5878287" cy="5027590"/>
            <a:chOff x="507999" y="4148490"/>
            <a:chExt cx="5878287" cy="5027590"/>
          </a:xfrm>
        </p:grpSpPr>
        <p:grpSp>
          <p:nvGrpSpPr>
            <p:cNvPr id="29" name="グループ化 17">
              <a:extLst>
                <a:ext uri="{FF2B5EF4-FFF2-40B4-BE49-F238E27FC236}">
                  <a16:creationId xmlns:a16="http://schemas.microsoft.com/office/drawing/2014/main" id="{A533D418-16C5-4331-BC0D-90785A7DAFBA}"/>
                </a:ext>
              </a:extLst>
            </p:cNvPr>
            <p:cNvGrpSpPr/>
            <p:nvPr/>
          </p:nvGrpSpPr>
          <p:grpSpPr>
            <a:xfrm>
              <a:off x="507999" y="4148490"/>
              <a:ext cx="5878287" cy="501650"/>
              <a:chOff x="507999" y="4148490"/>
              <a:chExt cx="5878287" cy="501650"/>
            </a:xfrm>
          </p:grpSpPr>
          <p:sp>
            <p:nvSpPr>
              <p:cNvPr id="31" name="四角形: 角を丸くする 71">
                <a:extLst>
                  <a:ext uri="{FF2B5EF4-FFF2-40B4-BE49-F238E27FC236}">
                    <a16:creationId xmlns:a16="http://schemas.microsoft.com/office/drawing/2014/main" id="{9CC28E14-5538-4EA7-8FE8-16D0958A41FB}"/>
                  </a:ext>
                </a:extLst>
              </p:cNvPr>
              <p:cNvSpPr/>
              <p:nvPr/>
            </p:nvSpPr>
            <p:spPr>
              <a:xfrm>
                <a:off x="2809794" y="4148490"/>
                <a:ext cx="3576492" cy="50165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ja-JP" altLang="en-US" sz="1050" dirty="0">
                    <a:solidFill>
                      <a:schemeClr val="tx1"/>
                    </a:solidFill>
                    <a:latin typeface="メイリオ" panose="020B0604030504040204" pitchFamily="50" charset="-128"/>
                    <a:ea typeface="メイリオ" panose="020B0604030504040204" pitchFamily="50" charset="-128"/>
                  </a:rPr>
                  <a:t>気候変動に関する最近の動向や身近な出来事を紹介し、気候変動に対する興味を持ってもらいます</a:t>
                </a:r>
              </a:p>
            </p:txBody>
          </p:sp>
          <p:sp>
            <p:nvSpPr>
              <p:cNvPr id="11" name="四角形: 角を丸くする 72">
                <a:extLst>
                  <a:ext uri="{FF2B5EF4-FFF2-40B4-BE49-F238E27FC236}">
                    <a16:creationId xmlns:a16="http://schemas.microsoft.com/office/drawing/2014/main" id="{84DB4323-7868-44ED-A7D6-62EC7A9813FA}"/>
                  </a:ext>
                </a:extLst>
              </p:cNvPr>
              <p:cNvSpPr/>
              <p:nvPr/>
            </p:nvSpPr>
            <p:spPr>
              <a:xfrm>
                <a:off x="507999" y="4148490"/>
                <a:ext cx="2435226" cy="50165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メイリオ" panose="020B0604030504040204" pitchFamily="50" charset="-128"/>
                    <a:ea typeface="メイリオ" panose="020B0604030504040204" pitchFamily="50" charset="-128"/>
                  </a:rPr>
                  <a:t>トピックス</a:t>
                </a:r>
              </a:p>
            </p:txBody>
          </p:sp>
        </p:grpSp>
        <p:grpSp>
          <p:nvGrpSpPr>
            <p:cNvPr id="6" name="グループ化 18">
              <a:extLst>
                <a:ext uri="{FF2B5EF4-FFF2-40B4-BE49-F238E27FC236}">
                  <a16:creationId xmlns:a16="http://schemas.microsoft.com/office/drawing/2014/main" id="{87AA9AC9-2998-4449-BEEC-8E3884F65BC0}"/>
                </a:ext>
              </a:extLst>
            </p:cNvPr>
            <p:cNvGrpSpPr/>
            <p:nvPr/>
          </p:nvGrpSpPr>
          <p:grpSpPr>
            <a:xfrm>
              <a:off x="507999" y="4795053"/>
              <a:ext cx="5878287" cy="501650"/>
              <a:chOff x="508000" y="4121918"/>
              <a:chExt cx="5878287" cy="501650"/>
            </a:xfrm>
          </p:grpSpPr>
          <p:grpSp>
            <p:nvGrpSpPr>
              <p:cNvPr id="5" name="グループ化 67">
                <a:extLst>
                  <a:ext uri="{FF2B5EF4-FFF2-40B4-BE49-F238E27FC236}">
                    <a16:creationId xmlns:a16="http://schemas.microsoft.com/office/drawing/2014/main" id="{34AD9663-C5A3-4409-B01A-636992EDCFB6}"/>
                  </a:ext>
                </a:extLst>
              </p:cNvPr>
              <p:cNvGrpSpPr/>
              <p:nvPr/>
            </p:nvGrpSpPr>
            <p:grpSpPr>
              <a:xfrm>
                <a:off x="508000" y="4121918"/>
                <a:ext cx="5878287" cy="501650"/>
                <a:chOff x="508000" y="4121918"/>
                <a:chExt cx="5878287" cy="501650"/>
              </a:xfrm>
            </p:grpSpPr>
            <p:sp>
              <p:nvSpPr>
                <p:cNvPr id="32" name="四角形: 角を丸くする 69">
                  <a:extLst>
                    <a:ext uri="{FF2B5EF4-FFF2-40B4-BE49-F238E27FC236}">
                      <a16:creationId xmlns:a16="http://schemas.microsoft.com/office/drawing/2014/main" id="{6DF7FA55-F43E-4C71-9D54-9A9A06DE06A3}"/>
                    </a:ext>
                  </a:extLst>
                </p:cNvPr>
                <p:cNvSpPr/>
                <p:nvPr/>
              </p:nvSpPr>
              <p:spPr>
                <a:xfrm>
                  <a:off x="2809795" y="4121918"/>
                  <a:ext cx="3576492" cy="50165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ja-JP" altLang="en-US" sz="1050" dirty="0">
                      <a:solidFill>
                        <a:schemeClr val="tx1"/>
                      </a:solidFill>
                      <a:latin typeface="メイリオ" panose="020B0604030504040204" pitchFamily="50" charset="-128"/>
                      <a:ea typeface="メイリオ" panose="020B0604030504040204" pitchFamily="50" charset="-128"/>
                    </a:rPr>
                    <a:t>気候変動の仕組みや代表的な温室効果ガスである二酸化炭素の排出量の現状について知ってもらいます</a:t>
                  </a:r>
                </a:p>
              </p:txBody>
            </p:sp>
            <p:sp>
              <p:nvSpPr>
                <p:cNvPr id="12" name="四角形: 角を丸くする 70">
                  <a:extLst>
                    <a:ext uri="{FF2B5EF4-FFF2-40B4-BE49-F238E27FC236}">
                      <a16:creationId xmlns:a16="http://schemas.microsoft.com/office/drawing/2014/main" id="{78B196B9-F2D7-4068-A119-3DEE94F8AC11}"/>
                    </a:ext>
                  </a:extLst>
                </p:cNvPr>
                <p:cNvSpPr/>
                <p:nvPr/>
              </p:nvSpPr>
              <p:spPr>
                <a:xfrm>
                  <a:off x="508000" y="4121918"/>
                  <a:ext cx="2435226" cy="5016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latin typeface="メイリオ" panose="020B0604030504040204" pitchFamily="50" charset="-128"/>
                    <a:ea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rPr>
                    <a:t>気候変動と人間の関係</a:t>
                  </a:r>
                </a:p>
              </p:txBody>
            </p:sp>
          </p:grpSp>
          <p:sp>
            <p:nvSpPr>
              <p:cNvPr id="22" name="四角形: 角を丸くする 68">
                <a:extLst>
                  <a:ext uri="{FF2B5EF4-FFF2-40B4-BE49-F238E27FC236}">
                    <a16:creationId xmlns:a16="http://schemas.microsoft.com/office/drawing/2014/main" id="{BA74E681-22F9-402A-A832-4D1DA35DCE59}"/>
                  </a:ext>
                </a:extLst>
              </p:cNvPr>
              <p:cNvSpPr/>
              <p:nvPr/>
            </p:nvSpPr>
            <p:spPr>
              <a:xfrm>
                <a:off x="546100" y="4155105"/>
                <a:ext cx="442118" cy="175731"/>
              </a:xfrm>
              <a:prstGeom prst="roundRect">
                <a:avLst>
                  <a:gd name="adj" fmla="val 3233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kumimoji="1" lang="ja-JP" altLang="en-US" sz="800" dirty="0">
                    <a:solidFill>
                      <a:schemeClr val="tx1"/>
                    </a:solidFill>
                    <a:latin typeface="メイリオ" panose="020B0604030504040204" pitchFamily="50" charset="-128"/>
                    <a:ea typeface="メイリオ" panose="020B0604030504040204" pitchFamily="50" charset="-128"/>
                  </a:rPr>
                  <a:t>第</a:t>
                </a:r>
                <a:r>
                  <a:rPr kumimoji="1" lang="en-US" altLang="ja-JP" sz="800">
                    <a:solidFill>
                      <a:schemeClr val="tx1"/>
                    </a:solidFill>
                    <a:latin typeface="メイリオ" panose="020B0604030504040204" pitchFamily="50" charset="-128"/>
                    <a:ea typeface="メイリオ" panose="020B0604030504040204" pitchFamily="50" charset="-128"/>
                  </a:rPr>
                  <a:t>1</a:t>
                </a:r>
                <a:r>
                  <a:rPr kumimoji="1" lang="ja-JP" altLang="en-US" sz="800">
                    <a:solidFill>
                      <a:schemeClr val="tx1"/>
                    </a:solidFill>
                    <a:latin typeface="メイリオ" panose="020B0604030504040204" pitchFamily="50" charset="-128"/>
                    <a:ea typeface="メイリオ" panose="020B0604030504040204" pitchFamily="50" charset="-128"/>
                  </a:rPr>
                  <a:t>章</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grpSp>
        <p:grpSp>
          <p:nvGrpSpPr>
            <p:cNvPr id="7" name="グループ化 19">
              <a:extLst>
                <a:ext uri="{FF2B5EF4-FFF2-40B4-BE49-F238E27FC236}">
                  <a16:creationId xmlns:a16="http://schemas.microsoft.com/office/drawing/2014/main" id="{99E41D1D-7539-48D3-A7A0-1E2F07C4BD0E}"/>
                </a:ext>
              </a:extLst>
            </p:cNvPr>
            <p:cNvGrpSpPr/>
            <p:nvPr/>
          </p:nvGrpSpPr>
          <p:grpSpPr>
            <a:xfrm>
              <a:off x="507999" y="5441616"/>
              <a:ext cx="5878287" cy="501650"/>
              <a:chOff x="508000" y="4696594"/>
              <a:chExt cx="5878287" cy="501650"/>
            </a:xfrm>
          </p:grpSpPr>
          <p:sp>
            <p:nvSpPr>
              <p:cNvPr id="33" name="四角形: 角を丸くする 64">
                <a:extLst>
                  <a:ext uri="{FF2B5EF4-FFF2-40B4-BE49-F238E27FC236}">
                    <a16:creationId xmlns:a16="http://schemas.microsoft.com/office/drawing/2014/main" id="{AC26CE68-6E21-47CE-8473-CD89FAD2E403}"/>
                  </a:ext>
                </a:extLst>
              </p:cNvPr>
              <p:cNvSpPr/>
              <p:nvPr/>
            </p:nvSpPr>
            <p:spPr>
              <a:xfrm>
                <a:off x="2809795" y="4696594"/>
                <a:ext cx="3576492" cy="50165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ja-JP" altLang="en-US" sz="1050" dirty="0">
                    <a:solidFill>
                      <a:schemeClr val="tx1"/>
                    </a:solidFill>
                    <a:latin typeface="メイリオ" panose="020B0604030504040204" pitchFamily="50" charset="-128"/>
                    <a:ea typeface="メイリオ" panose="020B0604030504040204" pitchFamily="50" charset="-128"/>
                  </a:rPr>
                  <a:t>これまで世界や日本、地域で、気温や降水量などの気候条件がどのように変わったのかを説明します</a:t>
                </a:r>
              </a:p>
            </p:txBody>
          </p:sp>
          <p:sp>
            <p:nvSpPr>
              <p:cNvPr id="13" name="四角形: 角を丸くする 65">
                <a:extLst>
                  <a:ext uri="{FF2B5EF4-FFF2-40B4-BE49-F238E27FC236}">
                    <a16:creationId xmlns:a16="http://schemas.microsoft.com/office/drawing/2014/main" id="{DA52C3C6-026D-4704-99FA-82972EEF17E2}"/>
                  </a:ext>
                </a:extLst>
              </p:cNvPr>
              <p:cNvSpPr/>
              <p:nvPr/>
            </p:nvSpPr>
            <p:spPr>
              <a:xfrm>
                <a:off x="508000" y="4696594"/>
                <a:ext cx="2435226" cy="5016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a:latin typeface="メイリオ" panose="020B0604030504040204" pitchFamily="50" charset="-128"/>
                  <a:ea typeface="メイリオ" panose="020B0604030504040204" pitchFamily="50" charset="-128"/>
                </a:endParaRPr>
              </a:p>
              <a:p>
                <a:pPr algn="ctr"/>
                <a:r>
                  <a:rPr lang="ja-JP" altLang="en-US" sz="1200" b="1">
                    <a:latin typeface="メイリオ" panose="020B0604030504040204" pitchFamily="50" charset="-128"/>
                    <a:ea typeface="メイリオ" panose="020B0604030504040204" pitchFamily="50" charset="-128"/>
                  </a:rPr>
                  <a:t>これ</a:t>
                </a:r>
                <a:r>
                  <a:rPr lang="ja-JP" altLang="en-US" sz="1200" b="1" dirty="0">
                    <a:latin typeface="メイリオ" panose="020B0604030504040204" pitchFamily="50" charset="-128"/>
                    <a:ea typeface="メイリオ" panose="020B0604030504040204" pitchFamily="50" charset="-128"/>
                  </a:rPr>
                  <a:t>までの気候の変化</a:t>
                </a:r>
              </a:p>
            </p:txBody>
          </p:sp>
          <p:sp>
            <p:nvSpPr>
              <p:cNvPr id="23" name="四角形: 角を丸くする 66">
                <a:extLst>
                  <a:ext uri="{FF2B5EF4-FFF2-40B4-BE49-F238E27FC236}">
                    <a16:creationId xmlns:a16="http://schemas.microsoft.com/office/drawing/2014/main" id="{838064A3-9B49-42D9-B365-C4A522EA0721}"/>
                  </a:ext>
                </a:extLst>
              </p:cNvPr>
              <p:cNvSpPr/>
              <p:nvPr/>
            </p:nvSpPr>
            <p:spPr>
              <a:xfrm>
                <a:off x="546100" y="4727561"/>
                <a:ext cx="442118" cy="175731"/>
              </a:xfrm>
              <a:prstGeom prst="roundRect">
                <a:avLst>
                  <a:gd name="adj" fmla="val 3233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kumimoji="1" lang="ja-JP" altLang="en-US" sz="800" dirty="0">
                    <a:solidFill>
                      <a:schemeClr val="tx1"/>
                    </a:solidFill>
                    <a:latin typeface="メイリオ" panose="020B0604030504040204" pitchFamily="50" charset="-128"/>
                    <a:ea typeface="メイリオ" panose="020B0604030504040204" pitchFamily="50" charset="-128"/>
                  </a:rPr>
                  <a:t>第</a:t>
                </a:r>
                <a:r>
                  <a:rPr kumimoji="1" lang="en-US" altLang="ja-JP" sz="800">
                    <a:solidFill>
                      <a:schemeClr val="tx1"/>
                    </a:solidFill>
                    <a:latin typeface="メイリオ" panose="020B0604030504040204" pitchFamily="50" charset="-128"/>
                    <a:ea typeface="メイリオ" panose="020B0604030504040204" pitchFamily="50" charset="-128"/>
                  </a:rPr>
                  <a:t>2</a:t>
                </a:r>
                <a:r>
                  <a:rPr kumimoji="1" lang="ja-JP" altLang="en-US" sz="800">
                    <a:solidFill>
                      <a:schemeClr val="tx1"/>
                    </a:solidFill>
                    <a:latin typeface="メイリオ" panose="020B0604030504040204" pitchFamily="50" charset="-128"/>
                    <a:ea typeface="メイリオ" panose="020B0604030504040204" pitchFamily="50" charset="-128"/>
                  </a:rPr>
                  <a:t>章</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grpSp>
        <p:grpSp>
          <p:nvGrpSpPr>
            <p:cNvPr id="9" name="グループ化 20">
              <a:extLst>
                <a:ext uri="{FF2B5EF4-FFF2-40B4-BE49-F238E27FC236}">
                  <a16:creationId xmlns:a16="http://schemas.microsoft.com/office/drawing/2014/main" id="{133F7075-DC1A-4963-92F1-D16517EBB325}"/>
                </a:ext>
              </a:extLst>
            </p:cNvPr>
            <p:cNvGrpSpPr/>
            <p:nvPr/>
          </p:nvGrpSpPr>
          <p:grpSpPr>
            <a:xfrm>
              <a:off x="507999" y="6088179"/>
              <a:ext cx="5878287" cy="501650"/>
              <a:chOff x="507999" y="5271270"/>
              <a:chExt cx="5878287" cy="501650"/>
            </a:xfrm>
          </p:grpSpPr>
          <p:sp>
            <p:nvSpPr>
              <p:cNvPr id="34" name="四角形: 角を丸くする 61">
                <a:extLst>
                  <a:ext uri="{FF2B5EF4-FFF2-40B4-BE49-F238E27FC236}">
                    <a16:creationId xmlns:a16="http://schemas.microsoft.com/office/drawing/2014/main" id="{B593D27A-7E62-4141-B091-91445E4650DD}"/>
                  </a:ext>
                </a:extLst>
              </p:cNvPr>
              <p:cNvSpPr/>
              <p:nvPr/>
            </p:nvSpPr>
            <p:spPr>
              <a:xfrm>
                <a:off x="2809794" y="5271270"/>
                <a:ext cx="3576492" cy="50165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a:r>
                  <a:rPr kumimoji="1" lang="ja-JP" altLang="en-US" sz="1050" dirty="0">
                    <a:solidFill>
                      <a:schemeClr val="tx1"/>
                    </a:solidFill>
                    <a:latin typeface="メイリオ" panose="020B0604030504040204" pitchFamily="50" charset="-128"/>
                    <a:ea typeface="メイリオ" panose="020B0604030504040204" pitchFamily="50" charset="-128"/>
                  </a:rPr>
                  <a:t>将来の世界や日本、地域の気候がどのように変化すると予測されているかを伝えます</a:t>
                </a:r>
              </a:p>
            </p:txBody>
          </p:sp>
          <p:sp>
            <p:nvSpPr>
              <p:cNvPr id="15" name="四角形: 角を丸くする 62">
                <a:extLst>
                  <a:ext uri="{FF2B5EF4-FFF2-40B4-BE49-F238E27FC236}">
                    <a16:creationId xmlns:a16="http://schemas.microsoft.com/office/drawing/2014/main" id="{394D34BA-1FD4-44C5-903F-BF97868D82C0}"/>
                  </a:ext>
                </a:extLst>
              </p:cNvPr>
              <p:cNvSpPr/>
              <p:nvPr/>
            </p:nvSpPr>
            <p:spPr>
              <a:xfrm>
                <a:off x="507999" y="5271270"/>
                <a:ext cx="2435226" cy="5016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a:latin typeface="メイリオ" panose="020B0604030504040204" pitchFamily="50" charset="-128"/>
                  <a:ea typeface="メイリオ" panose="020B0604030504040204" pitchFamily="50" charset="-128"/>
                </a:endParaRPr>
              </a:p>
              <a:p>
                <a:pPr algn="ctr"/>
                <a:r>
                  <a:rPr lang="ja-JP" altLang="en-US" sz="1200" b="1">
                    <a:latin typeface="メイリオ" panose="020B0604030504040204" pitchFamily="50" charset="-128"/>
                    <a:ea typeface="メイリオ" panose="020B0604030504040204" pitchFamily="50" charset="-128"/>
                  </a:rPr>
                  <a:t>将来</a:t>
                </a:r>
                <a:r>
                  <a:rPr lang="ja-JP" altLang="en-US" sz="1200" b="1" dirty="0">
                    <a:latin typeface="メイリオ" panose="020B0604030504040204" pitchFamily="50" charset="-128"/>
                    <a:ea typeface="メイリオ" panose="020B0604030504040204" pitchFamily="50" charset="-128"/>
                  </a:rPr>
                  <a:t>の気候はどうなる？</a:t>
                </a:r>
              </a:p>
            </p:txBody>
          </p:sp>
          <p:sp>
            <p:nvSpPr>
              <p:cNvPr id="24" name="四角形: 角を丸くする 63">
                <a:extLst>
                  <a:ext uri="{FF2B5EF4-FFF2-40B4-BE49-F238E27FC236}">
                    <a16:creationId xmlns:a16="http://schemas.microsoft.com/office/drawing/2014/main" id="{D09EEF94-82A8-424B-BAB5-8591FA59B282}"/>
                  </a:ext>
                </a:extLst>
              </p:cNvPr>
              <p:cNvSpPr/>
              <p:nvPr/>
            </p:nvSpPr>
            <p:spPr>
              <a:xfrm>
                <a:off x="546100" y="5304612"/>
                <a:ext cx="442118" cy="175731"/>
              </a:xfrm>
              <a:prstGeom prst="roundRect">
                <a:avLst>
                  <a:gd name="adj" fmla="val 3233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kumimoji="1" lang="ja-JP" altLang="en-US" sz="800" dirty="0">
                    <a:solidFill>
                      <a:schemeClr val="tx1"/>
                    </a:solidFill>
                    <a:latin typeface="メイリオ" panose="020B0604030504040204" pitchFamily="50" charset="-128"/>
                    <a:ea typeface="メイリオ" panose="020B0604030504040204" pitchFamily="50" charset="-128"/>
                  </a:rPr>
                  <a:t>第</a:t>
                </a:r>
                <a:r>
                  <a:rPr kumimoji="1" lang="en-US" altLang="ja-JP" sz="800">
                    <a:solidFill>
                      <a:schemeClr val="tx1"/>
                    </a:solidFill>
                    <a:latin typeface="メイリオ" panose="020B0604030504040204" pitchFamily="50" charset="-128"/>
                    <a:ea typeface="メイリオ" panose="020B0604030504040204" pitchFamily="50" charset="-128"/>
                  </a:rPr>
                  <a:t>3</a:t>
                </a:r>
                <a:r>
                  <a:rPr kumimoji="1" lang="ja-JP" altLang="en-US" sz="800">
                    <a:solidFill>
                      <a:schemeClr val="tx1"/>
                    </a:solidFill>
                    <a:latin typeface="メイリオ" panose="020B0604030504040204" pitchFamily="50" charset="-128"/>
                    <a:ea typeface="メイリオ" panose="020B0604030504040204" pitchFamily="50" charset="-128"/>
                  </a:rPr>
                  <a:t>章</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grpSp>
        <p:grpSp>
          <p:nvGrpSpPr>
            <p:cNvPr id="10" name="グループ化 26">
              <a:extLst>
                <a:ext uri="{FF2B5EF4-FFF2-40B4-BE49-F238E27FC236}">
                  <a16:creationId xmlns:a16="http://schemas.microsoft.com/office/drawing/2014/main" id="{49E0C6A8-8279-4A98-A972-B75E1D1AFE37}"/>
                </a:ext>
              </a:extLst>
            </p:cNvPr>
            <p:cNvGrpSpPr/>
            <p:nvPr/>
          </p:nvGrpSpPr>
          <p:grpSpPr>
            <a:xfrm>
              <a:off x="507999" y="6734742"/>
              <a:ext cx="5878287" cy="501650"/>
              <a:chOff x="508000" y="5845946"/>
              <a:chExt cx="5878287" cy="501650"/>
            </a:xfrm>
          </p:grpSpPr>
          <p:sp>
            <p:nvSpPr>
              <p:cNvPr id="35" name="四角形: 角を丸くする 58">
                <a:extLst>
                  <a:ext uri="{FF2B5EF4-FFF2-40B4-BE49-F238E27FC236}">
                    <a16:creationId xmlns:a16="http://schemas.microsoft.com/office/drawing/2014/main" id="{D9DF163B-95E3-4556-817A-C757E652B188}"/>
                  </a:ext>
                </a:extLst>
              </p:cNvPr>
              <p:cNvSpPr/>
              <p:nvPr/>
            </p:nvSpPr>
            <p:spPr>
              <a:xfrm>
                <a:off x="2809795" y="5845946"/>
                <a:ext cx="3576492" cy="50165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90488"/>
                <a:r>
                  <a:rPr lang="ja-JP" altLang="en-US" sz="1050" dirty="0">
                    <a:solidFill>
                      <a:schemeClr val="tx1"/>
                    </a:solidFill>
                    <a:latin typeface="メイリオ" panose="020B0604030504040204" pitchFamily="50" charset="-128"/>
                    <a:ea typeface="メイリオ" panose="020B0604030504040204" pitchFamily="50" charset="-128"/>
                  </a:rPr>
                  <a:t>気候変動が私たちを取り巻く自然や産業、生活にどのような影響を及ぼすのかを解説します</a:t>
                </a:r>
                <a:endParaRPr kumimoji="1" lang="ja-JP" altLang="en-US" sz="1050" b="1" dirty="0">
                  <a:latin typeface="メイリオ" panose="020B0604030504040204" pitchFamily="50" charset="-128"/>
                  <a:ea typeface="メイリオ" panose="020B0604030504040204" pitchFamily="50" charset="-128"/>
                </a:endParaRPr>
              </a:p>
            </p:txBody>
          </p:sp>
          <p:sp>
            <p:nvSpPr>
              <p:cNvPr id="16" name="四角形: 角を丸くする 59">
                <a:extLst>
                  <a:ext uri="{FF2B5EF4-FFF2-40B4-BE49-F238E27FC236}">
                    <a16:creationId xmlns:a16="http://schemas.microsoft.com/office/drawing/2014/main" id="{EC0E2107-9D9E-49E8-85F5-52A5FAF0C876}"/>
                  </a:ext>
                </a:extLst>
              </p:cNvPr>
              <p:cNvSpPr/>
              <p:nvPr/>
            </p:nvSpPr>
            <p:spPr>
              <a:xfrm>
                <a:off x="508000" y="5845946"/>
                <a:ext cx="2435226" cy="5016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200" b="1" dirty="0">
                    <a:latin typeface="メイリオ" panose="020B0604030504040204" pitchFamily="50" charset="-128"/>
                    <a:ea typeface="メイリオ" panose="020B0604030504040204" pitchFamily="50" charset="-128"/>
                  </a:rPr>
                  <a:t>既に起きている影響</a:t>
                </a:r>
                <a:endParaRPr lang="en-US" altLang="ja-JP" sz="1200" b="1">
                  <a:latin typeface="メイリオ" panose="020B0604030504040204" pitchFamily="50" charset="-128"/>
                  <a:ea typeface="メイリオ" panose="020B0604030504040204" pitchFamily="50" charset="-128"/>
                </a:endParaRPr>
              </a:p>
              <a:p>
                <a:pPr algn="ctr"/>
                <a:r>
                  <a:rPr lang="ja-JP" altLang="en-US" sz="1200" b="1">
                    <a:latin typeface="メイリオ" panose="020B0604030504040204" pitchFamily="50" charset="-128"/>
                    <a:ea typeface="メイリオ" panose="020B0604030504040204" pitchFamily="50" charset="-128"/>
                  </a:rPr>
                  <a:t>これから</a:t>
                </a:r>
                <a:r>
                  <a:rPr lang="ja-JP" altLang="en-US" sz="1200" b="1" dirty="0">
                    <a:latin typeface="メイリオ" panose="020B0604030504040204" pitchFamily="50" charset="-128"/>
                    <a:ea typeface="メイリオ" panose="020B0604030504040204" pitchFamily="50" charset="-128"/>
                  </a:rPr>
                  <a:t>起きる影響</a:t>
                </a:r>
                <a:endParaRPr kumimoji="1" lang="ja-JP" altLang="en-US" sz="1200" b="1" dirty="0">
                  <a:latin typeface="メイリオ" panose="020B0604030504040204" pitchFamily="50" charset="-128"/>
                  <a:ea typeface="メイリオ" panose="020B0604030504040204" pitchFamily="50" charset="-128"/>
                </a:endParaRPr>
              </a:p>
            </p:txBody>
          </p:sp>
          <p:sp>
            <p:nvSpPr>
              <p:cNvPr id="25" name="四角形: 角を丸くする 60">
                <a:extLst>
                  <a:ext uri="{FF2B5EF4-FFF2-40B4-BE49-F238E27FC236}">
                    <a16:creationId xmlns:a16="http://schemas.microsoft.com/office/drawing/2014/main" id="{2DC5D92D-D8A7-4EFA-937A-A7E8628EF6A9}"/>
                  </a:ext>
                </a:extLst>
              </p:cNvPr>
              <p:cNvSpPr/>
              <p:nvPr/>
            </p:nvSpPr>
            <p:spPr>
              <a:xfrm>
                <a:off x="546100" y="5877068"/>
                <a:ext cx="442118" cy="175731"/>
              </a:xfrm>
              <a:prstGeom prst="roundRect">
                <a:avLst>
                  <a:gd name="adj" fmla="val 3233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kumimoji="1" lang="ja-JP" altLang="en-US" sz="800" dirty="0">
                    <a:solidFill>
                      <a:schemeClr val="tx1"/>
                    </a:solidFill>
                    <a:latin typeface="メイリオ" panose="020B0604030504040204" pitchFamily="50" charset="-128"/>
                    <a:ea typeface="メイリオ" panose="020B0604030504040204" pitchFamily="50" charset="-128"/>
                  </a:rPr>
                  <a:t>第</a:t>
                </a:r>
                <a:r>
                  <a:rPr kumimoji="1" lang="en-US" altLang="ja-JP" sz="800">
                    <a:solidFill>
                      <a:schemeClr val="tx1"/>
                    </a:solidFill>
                    <a:latin typeface="メイリオ" panose="020B0604030504040204" pitchFamily="50" charset="-128"/>
                    <a:ea typeface="メイリオ" panose="020B0604030504040204" pitchFamily="50" charset="-128"/>
                  </a:rPr>
                  <a:t>4</a:t>
                </a:r>
                <a:r>
                  <a:rPr kumimoji="1" lang="ja-JP" altLang="en-US" sz="800">
                    <a:solidFill>
                      <a:schemeClr val="tx1"/>
                    </a:solidFill>
                    <a:latin typeface="メイリオ" panose="020B0604030504040204" pitchFamily="50" charset="-128"/>
                    <a:ea typeface="メイリオ" panose="020B0604030504040204" pitchFamily="50" charset="-128"/>
                  </a:rPr>
                  <a:t>章</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grpSp>
        <p:grpSp>
          <p:nvGrpSpPr>
            <p:cNvPr id="14" name="グループ化 27">
              <a:extLst>
                <a:ext uri="{FF2B5EF4-FFF2-40B4-BE49-F238E27FC236}">
                  <a16:creationId xmlns:a16="http://schemas.microsoft.com/office/drawing/2014/main" id="{55ED7D69-6B03-4E63-BD14-B4C9C2D34955}"/>
                </a:ext>
              </a:extLst>
            </p:cNvPr>
            <p:cNvGrpSpPr/>
            <p:nvPr/>
          </p:nvGrpSpPr>
          <p:grpSpPr>
            <a:xfrm>
              <a:off x="507999" y="7381305"/>
              <a:ext cx="5878287" cy="501650"/>
              <a:chOff x="508000" y="6420622"/>
              <a:chExt cx="5878287" cy="501650"/>
            </a:xfrm>
          </p:grpSpPr>
          <p:sp>
            <p:nvSpPr>
              <p:cNvPr id="36" name="四角形: 角を丸くする 55">
                <a:extLst>
                  <a:ext uri="{FF2B5EF4-FFF2-40B4-BE49-F238E27FC236}">
                    <a16:creationId xmlns:a16="http://schemas.microsoft.com/office/drawing/2014/main" id="{6DF8E5AE-8AC7-45F7-A213-2FE4889ED071}"/>
                  </a:ext>
                </a:extLst>
              </p:cNvPr>
              <p:cNvSpPr/>
              <p:nvPr/>
            </p:nvSpPr>
            <p:spPr>
              <a:xfrm>
                <a:off x="2809795" y="6420622"/>
                <a:ext cx="3576492" cy="50165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a:r>
                  <a:rPr kumimoji="1" lang="ja-JP" altLang="en-US" sz="1050" dirty="0">
                    <a:solidFill>
                      <a:schemeClr val="tx1"/>
                    </a:solidFill>
                    <a:latin typeface="メイリオ" panose="020B0604030504040204" pitchFamily="50" charset="-128"/>
                    <a:ea typeface="メイリオ" panose="020B0604030504040204" pitchFamily="50" charset="-128"/>
                  </a:rPr>
                  <a:t>気候変動影響への適応策の基本的な考え方と</a:t>
                </a:r>
                <a:r>
                  <a:rPr lang="ja-JP" altLang="en-US" sz="1050" dirty="0">
                    <a:solidFill>
                      <a:schemeClr val="tx1"/>
                    </a:solidFill>
                    <a:latin typeface="メイリオ" panose="020B0604030504040204" pitchFamily="50" charset="-128"/>
                    <a:ea typeface="メイリオ" panose="020B0604030504040204" pitchFamily="50" charset="-128"/>
                  </a:rPr>
                  <a:t>、</a:t>
                </a:r>
                <a:r>
                  <a:rPr kumimoji="1" lang="ja-JP" altLang="en-US" sz="1050" dirty="0">
                    <a:solidFill>
                      <a:schemeClr val="tx1"/>
                    </a:solidFill>
                    <a:latin typeface="メイリオ" panose="020B0604030504040204" pitchFamily="50" charset="-128"/>
                    <a:ea typeface="メイリオ" panose="020B0604030504040204" pitchFamily="50" charset="-128"/>
                  </a:rPr>
                  <a:t>具体的な取組事例について紹介します</a:t>
                </a:r>
                <a:endParaRPr kumimoji="1" lang="ja-JP" altLang="en-US" sz="1050" dirty="0">
                  <a:latin typeface="メイリオ" panose="020B0604030504040204" pitchFamily="50" charset="-128"/>
                  <a:ea typeface="メイリオ" panose="020B0604030504040204" pitchFamily="50" charset="-128"/>
                </a:endParaRPr>
              </a:p>
            </p:txBody>
          </p:sp>
          <p:sp>
            <p:nvSpPr>
              <p:cNvPr id="17" name="四角形: 角を丸くする 56">
                <a:extLst>
                  <a:ext uri="{FF2B5EF4-FFF2-40B4-BE49-F238E27FC236}">
                    <a16:creationId xmlns:a16="http://schemas.microsoft.com/office/drawing/2014/main" id="{9CAFFE80-7E67-42BE-89B9-CB401A81CE16}"/>
                  </a:ext>
                </a:extLst>
              </p:cNvPr>
              <p:cNvSpPr/>
              <p:nvPr/>
            </p:nvSpPr>
            <p:spPr>
              <a:xfrm>
                <a:off x="508000" y="6420622"/>
                <a:ext cx="2435226" cy="5016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a:latin typeface="メイリオ" panose="020B0604030504040204" pitchFamily="50" charset="-128"/>
                  <a:ea typeface="メイリオ" panose="020B0604030504040204" pitchFamily="50" charset="-128"/>
                </a:endParaRPr>
              </a:p>
              <a:p>
                <a:pPr algn="ctr"/>
                <a:r>
                  <a:rPr lang="ja-JP" altLang="en-US" sz="1200" b="1">
                    <a:latin typeface="メイリオ" panose="020B0604030504040204" pitchFamily="50" charset="-128"/>
                    <a:ea typeface="メイリオ" panose="020B0604030504040204" pitchFamily="50" charset="-128"/>
                  </a:rPr>
                  <a:t>影響</a:t>
                </a:r>
                <a:r>
                  <a:rPr lang="ja-JP" altLang="en-US" sz="1200" b="1" dirty="0">
                    <a:latin typeface="メイリオ" panose="020B0604030504040204" pitchFamily="50" charset="-128"/>
                    <a:ea typeface="メイリオ" panose="020B0604030504040204" pitchFamily="50" charset="-128"/>
                  </a:rPr>
                  <a:t>に適応しよう</a:t>
                </a:r>
              </a:p>
            </p:txBody>
          </p:sp>
          <p:sp>
            <p:nvSpPr>
              <p:cNvPr id="26" name="四角形: 角を丸くする 57">
                <a:extLst>
                  <a:ext uri="{FF2B5EF4-FFF2-40B4-BE49-F238E27FC236}">
                    <a16:creationId xmlns:a16="http://schemas.microsoft.com/office/drawing/2014/main" id="{EA3454A9-988D-43CD-B1E0-4902B7988852}"/>
                  </a:ext>
                </a:extLst>
              </p:cNvPr>
              <p:cNvSpPr/>
              <p:nvPr/>
            </p:nvSpPr>
            <p:spPr>
              <a:xfrm>
                <a:off x="546100" y="6464918"/>
                <a:ext cx="442118" cy="175731"/>
              </a:xfrm>
              <a:prstGeom prst="roundRect">
                <a:avLst>
                  <a:gd name="adj" fmla="val 3233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kumimoji="1" lang="ja-JP" altLang="en-US" sz="800" dirty="0">
                    <a:solidFill>
                      <a:schemeClr val="tx1"/>
                    </a:solidFill>
                    <a:latin typeface="メイリオ" panose="020B0604030504040204" pitchFamily="50" charset="-128"/>
                    <a:ea typeface="メイリオ" panose="020B0604030504040204" pitchFamily="50" charset="-128"/>
                  </a:rPr>
                  <a:t>第</a:t>
                </a:r>
                <a:r>
                  <a:rPr kumimoji="1" lang="en-US" altLang="ja-JP" sz="800">
                    <a:solidFill>
                      <a:schemeClr val="tx1"/>
                    </a:solidFill>
                    <a:latin typeface="メイリオ" panose="020B0604030504040204" pitchFamily="50" charset="-128"/>
                    <a:ea typeface="メイリオ" panose="020B0604030504040204" pitchFamily="50" charset="-128"/>
                  </a:rPr>
                  <a:t>5</a:t>
                </a:r>
                <a:r>
                  <a:rPr kumimoji="1" lang="ja-JP" altLang="en-US" sz="800">
                    <a:solidFill>
                      <a:schemeClr val="tx1"/>
                    </a:solidFill>
                    <a:latin typeface="メイリオ" panose="020B0604030504040204" pitchFamily="50" charset="-128"/>
                    <a:ea typeface="メイリオ" panose="020B0604030504040204" pitchFamily="50" charset="-128"/>
                  </a:rPr>
                  <a:t>章</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grpSp>
        <p:grpSp>
          <p:nvGrpSpPr>
            <p:cNvPr id="46" name="グループ化 29">
              <a:extLst>
                <a:ext uri="{FF2B5EF4-FFF2-40B4-BE49-F238E27FC236}">
                  <a16:creationId xmlns:a16="http://schemas.microsoft.com/office/drawing/2014/main" id="{E67FEF5A-B2C8-4D00-9769-9335A4F08E00}"/>
                </a:ext>
              </a:extLst>
            </p:cNvPr>
            <p:cNvGrpSpPr/>
            <p:nvPr/>
          </p:nvGrpSpPr>
          <p:grpSpPr>
            <a:xfrm>
              <a:off x="507999" y="8027868"/>
              <a:ext cx="5878287" cy="501650"/>
              <a:chOff x="508000" y="6420622"/>
              <a:chExt cx="5878287" cy="501650"/>
            </a:xfrm>
          </p:grpSpPr>
          <p:sp>
            <p:nvSpPr>
              <p:cNvPr id="47" name="四角形: 角を丸くする 43">
                <a:extLst>
                  <a:ext uri="{FF2B5EF4-FFF2-40B4-BE49-F238E27FC236}">
                    <a16:creationId xmlns:a16="http://schemas.microsoft.com/office/drawing/2014/main" id="{81627265-D7E5-48B4-A71B-A68CE1175638}"/>
                  </a:ext>
                </a:extLst>
              </p:cNvPr>
              <p:cNvSpPr/>
              <p:nvPr/>
            </p:nvSpPr>
            <p:spPr>
              <a:xfrm>
                <a:off x="2809795" y="6420622"/>
                <a:ext cx="3576492" cy="50165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a:r>
                  <a:rPr lang="ja-JP" altLang="en-US" sz="1050" dirty="0">
                    <a:solidFill>
                      <a:schemeClr val="tx1"/>
                    </a:solidFill>
                    <a:latin typeface="メイリオ" panose="020B0604030504040204" pitchFamily="50" charset="-128"/>
                    <a:ea typeface="メイリオ" panose="020B0604030504040204" pitchFamily="50" charset="-128"/>
                  </a:rPr>
                  <a:t>「知ろう」「行動しよう」「参加しよう」の</a:t>
                </a:r>
                <a:r>
                  <a:rPr lang="en-US" altLang="ja-JP" sz="1050" dirty="0">
                    <a:solidFill>
                      <a:schemeClr val="tx1"/>
                    </a:solidFill>
                    <a:latin typeface="メイリオ" panose="020B0604030504040204" pitchFamily="50" charset="-128"/>
                    <a:ea typeface="メイリオ" panose="020B0604030504040204" pitchFamily="50" charset="-128"/>
                  </a:rPr>
                  <a:t>3</a:t>
                </a:r>
                <a:r>
                  <a:rPr lang="ja-JP" altLang="en-US" sz="1050" dirty="0">
                    <a:solidFill>
                      <a:schemeClr val="tx1"/>
                    </a:solidFill>
                    <a:latin typeface="メイリオ" panose="020B0604030504040204" pitchFamily="50" charset="-128"/>
                    <a:ea typeface="メイリオ" panose="020B0604030504040204" pitchFamily="50" charset="-128"/>
                  </a:rPr>
                  <a:t>つのアクション別に個人でできる適応策を紹介します</a:t>
                </a:r>
                <a:endParaRPr kumimoji="1" lang="ja-JP" altLang="en-US" sz="1050" dirty="0">
                  <a:latin typeface="メイリオ" panose="020B0604030504040204" pitchFamily="50" charset="-128"/>
                  <a:ea typeface="メイリオ" panose="020B0604030504040204" pitchFamily="50" charset="-128"/>
                </a:endParaRPr>
              </a:p>
            </p:txBody>
          </p:sp>
          <p:sp>
            <p:nvSpPr>
              <p:cNvPr id="48" name="四角形: 角を丸くする 44">
                <a:extLst>
                  <a:ext uri="{FF2B5EF4-FFF2-40B4-BE49-F238E27FC236}">
                    <a16:creationId xmlns:a16="http://schemas.microsoft.com/office/drawing/2014/main" id="{266599D4-5A43-426E-AF0D-88D2FB27B0B3}"/>
                  </a:ext>
                </a:extLst>
              </p:cNvPr>
              <p:cNvSpPr/>
              <p:nvPr/>
            </p:nvSpPr>
            <p:spPr>
              <a:xfrm>
                <a:off x="508000" y="6420622"/>
                <a:ext cx="2435226" cy="5016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a:latin typeface="メイリオ" panose="020B0604030504040204" pitchFamily="50" charset="-128"/>
                  <a:ea typeface="メイリオ" panose="020B0604030504040204" pitchFamily="50" charset="-128"/>
                </a:endParaRPr>
              </a:p>
              <a:p>
                <a:pPr algn="ctr"/>
                <a:r>
                  <a:rPr lang="ja-JP" altLang="en-US" sz="1200" b="1">
                    <a:latin typeface="メイリオ" panose="020B0604030504040204" pitchFamily="50" charset="-128"/>
                    <a:ea typeface="メイリオ" panose="020B0604030504040204" pitchFamily="50" charset="-128"/>
                  </a:rPr>
                  <a:t>私たち</a:t>
                </a:r>
                <a:r>
                  <a:rPr lang="ja-JP" altLang="en-US" sz="1200" b="1" dirty="0">
                    <a:latin typeface="メイリオ" panose="020B0604030504040204" pitchFamily="50" charset="-128"/>
                    <a:ea typeface="メイリオ" panose="020B0604030504040204" pitchFamily="50" charset="-128"/>
                  </a:rPr>
                  <a:t>にできること</a:t>
                </a:r>
              </a:p>
            </p:txBody>
          </p:sp>
          <p:sp>
            <p:nvSpPr>
              <p:cNvPr id="49" name="四角形: 角を丸くする 53">
                <a:extLst>
                  <a:ext uri="{FF2B5EF4-FFF2-40B4-BE49-F238E27FC236}">
                    <a16:creationId xmlns:a16="http://schemas.microsoft.com/office/drawing/2014/main" id="{3013CB54-4B29-49A0-B227-CCF026ACF778}"/>
                  </a:ext>
                </a:extLst>
              </p:cNvPr>
              <p:cNvSpPr/>
              <p:nvPr/>
            </p:nvSpPr>
            <p:spPr>
              <a:xfrm>
                <a:off x="546100" y="6464918"/>
                <a:ext cx="442118" cy="175731"/>
              </a:xfrm>
              <a:prstGeom prst="roundRect">
                <a:avLst>
                  <a:gd name="adj" fmla="val 3233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kumimoji="1" lang="ja-JP" altLang="en-US" sz="800" dirty="0">
                    <a:solidFill>
                      <a:schemeClr val="tx1"/>
                    </a:solidFill>
                    <a:latin typeface="メイリオ" panose="020B0604030504040204" pitchFamily="50" charset="-128"/>
                    <a:ea typeface="メイリオ" panose="020B0604030504040204" pitchFamily="50" charset="-128"/>
                  </a:rPr>
                  <a:t>第</a:t>
                </a:r>
                <a:r>
                  <a:rPr kumimoji="1" lang="en-US" altLang="ja-JP" sz="800">
                    <a:solidFill>
                      <a:schemeClr val="tx1"/>
                    </a:solidFill>
                    <a:latin typeface="メイリオ" panose="020B0604030504040204" pitchFamily="50" charset="-128"/>
                    <a:ea typeface="メイリオ" panose="020B0604030504040204" pitchFamily="50" charset="-128"/>
                  </a:rPr>
                  <a:t>6</a:t>
                </a:r>
                <a:r>
                  <a:rPr kumimoji="1" lang="ja-JP" altLang="en-US" sz="800">
                    <a:solidFill>
                      <a:schemeClr val="tx1"/>
                    </a:solidFill>
                    <a:latin typeface="メイリオ" panose="020B0604030504040204" pitchFamily="50" charset="-128"/>
                    <a:ea typeface="メイリオ" panose="020B0604030504040204" pitchFamily="50" charset="-128"/>
                  </a:rPr>
                  <a:t>章</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grpSp>
        <p:grpSp>
          <p:nvGrpSpPr>
            <p:cNvPr id="50" name="グループ化 36">
              <a:extLst>
                <a:ext uri="{FF2B5EF4-FFF2-40B4-BE49-F238E27FC236}">
                  <a16:creationId xmlns:a16="http://schemas.microsoft.com/office/drawing/2014/main" id="{E2E9A6BA-D0F8-47B2-A94A-A03DDB0B1ACE}"/>
                </a:ext>
              </a:extLst>
            </p:cNvPr>
            <p:cNvGrpSpPr/>
            <p:nvPr/>
          </p:nvGrpSpPr>
          <p:grpSpPr>
            <a:xfrm>
              <a:off x="507999" y="8674430"/>
              <a:ext cx="5878287" cy="501650"/>
              <a:chOff x="508000" y="6420622"/>
              <a:chExt cx="5878287" cy="501650"/>
            </a:xfrm>
          </p:grpSpPr>
          <p:sp>
            <p:nvSpPr>
              <p:cNvPr id="51" name="四角形: 角を丸くする 37">
                <a:extLst>
                  <a:ext uri="{FF2B5EF4-FFF2-40B4-BE49-F238E27FC236}">
                    <a16:creationId xmlns:a16="http://schemas.microsoft.com/office/drawing/2014/main" id="{B578E06D-4698-4BAE-9A98-9EF5EA1B7AB5}"/>
                  </a:ext>
                </a:extLst>
              </p:cNvPr>
              <p:cNvSpPr/>
              <p:nvPr/>
            </p:nvSpPr>
            <p:spPr>
              <a:xfrm>
                <a:off x="2809795" y="6420622"/>
                <a:ext cx="3576492" cy="50165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a:r>
                  <a:rPr lang="ja-JP" altLang="en-US" sz="1050" dirty="0">
                    <a:solidFill>
                      <a:schemeClr val="tx1"/>
                    </a:solidFill>
                    <a:latin typeface="メイリオ" panose="020B0604030504040204" pitchFamily="50" charset="-128"/>
                    <a:ea typeface="メイリオ" panose="020B0604030504040204" pitchFamily="50" charset="-128"/>
                  </a:rPr>
                  <a:t>世界の動きや日本の計画等を説明し、一丸となって適応に取り組む必要があることを認識してもらいます</a:t>
                </a:r>
              </a:p>
            </p:txBody>
          </p:sp>
          <p:sp>
            <p:nvSpPr>
              <p:cNvPr id="52" name="四角形: 角を丸くする 39">
                <a:extLst>
                  <a:ext uri="{FF2B5EF4-FFF2-40B4-BE49-F238E27FC236}">
                    <a16:creationId xmlns:a16="http://schemas.microsoft.com/office/drawing/2014/main" id="{BA538ADD-0B3E-451F-ADC3-0A51AF056B00}"/>
                  </a:ext>
                </a:extLst>
              </p:cNvPr>
              <p:cNvSpPr/>
              <p:nvPr/>
            </p:nvSpPr>
            <p:spPr>
              <a:xfrm>
                <a:off x="508000" y="6420622"/>
                <a:ext cx="2435226" cy="50165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b="1" dirty="0">
                  <a:latin typeface="メイリオ" panose="020B0604030504040204" pitchFamily="50" charset="-128"/>
                  <a:ea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rPr>
                  <a:t>適応に関する世界と日本の動き</a:t>
                </a:r>
              </a:p>
            </p:txBody>
          </p:sp>
          <p:sp>
            <p:nvSpPr>
              <p:cNvPr id="53" name="四角形: 角を丸くする 42">
                <a:extLst>
                  <a:ext uri="{FF2B5EF4-FFF2-40B4-BE49-F238E27FC236}">
                    <a16:creationId xmlns:a16="http://schemas.microsoft.com/office/drawing/2014/main" id="{728C0E0F-25F2-4255-A8D9-70ED4DC6A1CF}"/>
                  </a:ext>
                </a:extLst>
              </p:cNvPr>
              <p:cNvSpPr/>
              <p:nvPr/>
            </p:nvSpPr>
            <p:spPr>
              <a:xfrm>
                <a:off x="546100" y="6464918"/>
                <a:ext cx="442118" cy="175731"/>
              </a:xfrm>
              <a:prstGeom prst="roundRect">
                <a:avLst>
                  <a:gd name="adj" fmla="val 3233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ja-JP" altLang="en-US" sz="800" dirty="0">
                    <a:solidFill>
                      <a:schemeClr val="tx1"/>
                    </a:solidFill>
                    <a:latin typeface="メイリオ" panose="020B0604030504040204" pitchFamily="50" charset="-128"/>
                    <a:ea typeface="メイリオ" panose="020B0604030504040204" pitchFamily="50" charset="-128"/>
                  </a:rPr>
                  <a:t>第</a:t>
                </a:r>
                <a:r>
                  <a:rPr lang="en-US" altLang="ja-JP" sz="800" dirty="0">
                    <a:solidFill>
                      <a:schemeClr val="tx1"/>
                    </a:solidFill>
                    <a:latin typeface="メイリオ" panose="020B0604030504040204" pitchFamily="50" charset="-128"/>
                    <a:ea typeface="メイリオ" panose="020B0604030504040204" pitchFamily="50" charset="-128"/>
                  </a:rPr>
                  <a:t>7</a:t>
                </a:r>
                <a:r>
                  <a:rPr lang="ja-JP" altLang="en-US" sz="800" dirty="0">
                    <a:solidFill>
                      <a:schemeClr val="tx1"/>
                    </a:solidFill>
                    <a:latin typeface="メイリオ" panose="020B0604030504040204" pitchFamily="50" charset="-128"/>
                    <a:ea typeface="メイリオ" panose="020B0604030504040204" pitchFamily="50" charset="-128"/>
                  </a:rPr>
                  <a:t>章</a:t>
                </a:r>
              </a:p>
            </p:txBody>
          </p:sp>
        </p:grpSp>
      </p:grpSp>
      <p:sp>
        <p:nvSpPr>
          <p:cNvPr id="55" name="タイトル 1">
            <a:extLst>
              <a:ext uri="{FF2B5EF4-FFF2-40B4-BE49-F238E27FC236}">
                <a16:creationId xmlns:a16="http://schemas.microsoft.com/office/drawing/2014/main" id="{E4774635-9BED-4A8A-A8DE-60E49056E892}"/>
              </a:ext>
            </a:extLst>
          </p:cNvPr>
          <p:cNvSpPr txBox="1">
            <a:spLocks/>
          </p:cNvSpPr>
          <p:nvPr/>
        </p:nvSpPr>
        <p:spPr>
          <a:xfrm>
            <a:off x="154751" y="2361188"/>
            <a:ext cx="6584781" cy="66452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2000" b="1" kern="1200">
                <a:solidFill>
                  <a:srgbClr val="0070C0"/>
                </a:solidFill>
                <a:latin typeface="Meiryo UI" panose="020B0604030504040204" pitchFamily="50" charset="-128"/>
                <a:ea typeface="Meiryo UI" panose="020B0604030504040204" pitchFamily="50" charset="-128"/>
                <a:cs typeface="+mj-cs"/>
              </a:defRPr>
            </a:lvl1pPr>
          </a:lstStyle>
          <a:p>
            <a:pPr>
              <a:lnSpc>
                <a:spcPts val="3500"/>
              </a:lnSpc>
              <a:spcBef>
                <a:spcPts val="0"/>
              </a:spcBef>
            </a:pPr>
            <a:r>
              <a:rPr lang="ja-JP" altLang="en-US" dirty="0"/>
              <a:t>①一般向け資料</a:t>
            </a:r>
          </a:p>
        </p:txBody>
      </p:sp>
    </p:spTree>
    <p:extLst>
      <p:ext uri="{BB962C8B-B14F-4D97-AF65-F5344CB8AC3E}">
        <p14:creationId xmlns:p14="http://schemas.microsoft.com/office/powerpoint/2010/main" val="4173308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3EADD70-6573-4510-9E53-33F62901F3A0}" type="slidenum">
              <a:rPr lang="ja-JP" altLang="en-US" smtClean="0"/>
              <a:pPr/>
              <a:t>5</a:t>
            </a:fld>
            <a:endParaRPr lang="ja-JP" altLang="en-US"/>
          </a:p>
        </p:txBody>
      </p:sp>
      <p:sp>
        <p:nvSpPr>
          <p:cNvPr id="4" name="コンテンツ プレースホルダー 3"/>
          <p:cNvSpPr>
            <a:spLocks noGrp="1"/>
          </p:cNvSpPr>
          <p:nvPr>
            <p:ph sz="quarter" idx="13"/>
          </p:nvPr>
        </p:nvSpPr>
        <p:spPr>
          <a:xfrm>
            <a:off x="130175" y="678180"/>
            <a:ext cx="6584950" cy="686951"/>
          </a:xfrm>
        </p:spPr>
        <p:txBody>
          <a:bodyPr/>
          <a:lstStyle/>
          <a:p>
            <a:r>
              <a:rPr lang="ja-JP" altLang="en-US" b="1" dirty="0"/>
              <a:t>①</a:t>
            </a:r>
            <a:r>
              <a:rPr kumimoji="1" lang="ja-JP" altLang="en-US" b="1" dirty="0"/>
              <a:t>一般向け資料</a:t>
            </a:r>
            <a:endParaRPr kumimoji="1" lang="en-US" altLang="ja-JP" b="1" dirty="0"/>
          </a:p>
          <a:p>
            <a:r>
              <a:rPr kumimoji="1" lang="ja-JP" altLang="en-US" dirty="0"/>
              <a:t>各章の主な内容とポイントは以下の通りです。</a:t>
            </a:r>
          </a:p>
        </p:txBody>
      </p:sp>
      <p:graphicFrame>
        <p:nvGraphicFramePr>
          <p:cNvPr id="42" name="表 1">
            <a:extLst>
              <a:ext uri="{FF2B5EF4-FFF2-40B4-BE49-F238E27FC236}">
                <a16:creationId xmlns:a16="http://schemas.microsoft.com/office/drawing/2014/main" id="{45840C91-A172-4985-9CB4-4DC233680BF3}"/>
              </a:ext>
            </a:extLst>
          </p:cNvPr>
          <p:cNvGraphicFramePr>
            <a:graphicFrameLocks noGrp="1"/>
          </p:cNvGraphicFramePr>
          <p:nvPr>
            <p:extLst>
              <p:ext uri="{D42A27DB-BD31-4B8C-83A1-F6EECF244321}">
                <p14:modId xmlns:p14="http://schemas.microsoft.com/office/powerpoint/2010/main" val="3986260900"/>
              </p:ext>
            </p:extLst>
          </p:nvPr>
        </p:nvGraphicFramePr>
        <p:xfrm>
          <a:off x="171450" y="1371602"/>
          <a:ext cx="6543674" cy="7804876"/>
        </p:xfrm>
        <a:graphic>
          <a:graphicData uri="http://schemas.openxmlformats.org/drawingml/2006/table">
            <a:tbl>
              <a:tblPr firstRow="1">
                <a:tableStyleId>{5FD0F851-EC5A-4D38-B0AD-8093EC10F338}</a:tableStyleId>
              </a:tblPr>
              <a:tblGrid>
                <a:gridCol w="1930400">
                  <a:extLst>
                    <a:ext uri="{9D8B030D-6E8A-4147-A177-3AD203B41FA5}">
                      <a16:colId xmlns:a16="http://schemas.microsoft.com/office/drawing/2014/main" val="20000"/>
                    </a:ext>
                  </a:extLst>
                </a:gridCol>
                <a:gridCol w="2197100">
                  <a:extLst>
                    <a:ext uri="{9D8B030D-6E8A-4147-A177-3AD203B41FA5}">
                      <a16:colId xmlns:a16="http://schemas.microsoft.com/office/drawing/2014/main" val="20001"/>
                    </a:ext>
                  </a:extLst>
                </a:gridCol>
                <a:gridCol w="2416174">
                  <a:extLst>
                    <a:ext uri="{9D8B030D-6E8A-4147-A177-3AD203B41FA5}">
                      <a16:colId xmlns:a16="http://schemas.microsoft.com/office/drawing/2014/main" val="20002"/>
                    </a:ext>
                  </a:extLst>
                </a:gridCol>
              </a:tblGrid>
              <a:tr h="616262">
                <a:tc>
                  <a:txBody>
                    <a:bodyPr/>
                    <a:lstStyle/>
                    <a:p>
                      <a:pPr algn="ctr"/>
                      <a:r>
                        <a:rPr kumimoji="1" lang="ja-JP" altLang="en-US" sz="1050" dirty="0">
                          <a:solidFill>
                            <a:schemeClr val="tx1"/>
                          </a:solidFill>
                          <a:latin typeface="メイリオ" panose="020B0604030504040204" pitchFamily="50" charset="-128"/>
                          <a:ea typeface="メイリオ" panose="020B0604030504040204" pitchFamily="50" charset="-128"/>
                        </a:rPr>
                        <a:t>章</a:t>
                      </a:r>
                      <a:endPar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accent5"/>
                      </a:solidFill>
                      <a:prstDash val="solid"/>
                      <a:round/>
                      <a:headEnd type="none" w="med" len="med"/>
                      <a:tailEnd type="none" w="med" len="med"/>
                    </a:lnR>
                    <a:solidFill>
                      <a:schemeClr val="accent5">
                        <a:lumMod val="20000"/>
                        <a:lumOff val="80000"/>
                      </a:schemeClr>
                    </a:solidFill>
                  </a:tcPr>
                </a:tc>
                <a:tc>
                  <a:txBody>
                    <a:bodyPr/>
                    <a:lstStyle/>
                    <a:p>
                      <a:pPr algn="ctr"/>
                      <a:r>
                        <a:rPr kumimoji="1" lang="ja-JP" altLang="en-US" sz="1050" dirty="0">
                          <a:solidFill>
                            <a:schemeClr val="tx1"/>
                          </a:solidFill>
                          <a:latin typeface="メイリオ" panose="020B0604030504040204" pitchFamily="50" charset="-128"/>
                          <a:ea typeface="メイリオ" panose="020B0604030504040204" pitchFamily="50" charset="-128"/>
                        </a:rPr>
                        <a:t>主な内容</a:t>
                      </a:r>
                      <a:endParaRPr kumimoji="1" lang="en-US" altLang="ja-JP" sz="105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accent5">
                        <a:lumMod val="20000"/>
                        <a:lumOff val="80000"/>
                      </a:schemeClr>
                    </a:solidFill>
                  </a:tcPr>
                </a:tc>
                <a:tc>
                  <a:txBody>
                    <a:bodyPr/>
                    <a:lstStyle/>
                    <a:p>
                      <a:pPr algn="ctr"/>
                      <a:r>
                        <a:rPr kumimoji="1" lang="ja-JP" altLang="en-US" sz="1050" dirty="0">
                          <a:solidFill>
                            <a:schemeClr val="tx1"/>
                          </a:solidFill>
                          <a:latin typeface="メイリオ" panose="020B0604030504040204" pitchFamily="50" charset="-128"/>
                          <a:ea typeface="メイリオ" panose="020B0604030504040204" pitchFamily="50" charset="-128"/>
                        </a:rPr>
                        <a:t>ポイント</a:t>
                      </a:r>
                      <a:endPar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lnL w="12700" cap="flat" cmpd="sng" algn="ctr">
                      <a:solidFill>
                        <a:schemeClr val="accent5"/>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10000"/>
                  </a:ext>
                </a:extLst>
              </a:tr>
              <a:tr h="1131932">
                <a:tc>
                  <a:txBody>
                    <a:bodyPr/>
                    <a:lstStyle/>
                    <a:p>
                      <a:r>
                        <a:rPr kumimoji="1" lang="ja-JP" altLang="en-US" sz="1050" dirty="0">
                          <a:solidFill>
                            <a:schemeClr val="tx1"/>
                          </a:solidFill>
                          <a:latin typeface="メイリオ" panose="020B0604030504040204" pitchFamily="50" charset="-128"/>
                          <a:ea typeface="メイリオ" panose="020B0604030504040204" pitchFamily="50" charset="-128"/>
                        </a:rPr>
                        <a:t>トピックス：</a:t>
                      </a:r>
                      <a:r>
                        <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気候変動は他人事ではない！</a:t>
                      </a:r>
                    </a:p>
                  </a:txBody>
                  <a:tcP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noFill/>
                  </a:tcPr>
                </a:tc>
                <a:tc>
                  <a:txBody>
                    <a:bodyPr/>
                    <a:lstStyle/>
                    <a:p>
                      <a:pPr marL="228600" marR="0" indent="-228600" algn="l" defTabSz="6858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気候変動に関する最近の身近なニュース</a:t>
                      </a:r>
                      <a:endParaRPr kumimoji="1" lang="en-US" altLang="ja-JP"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228600" indent="-228600">
                        <a:spcBef>
                          <a:spcPts val="0"/>
                        </a:spcBef>
                        <a:spcAft>
                          <a:spcPts val="0"/>
                        </a:spcAft>
                        <a:buFont typeface="Wingdings" panose="05000000000000000000" pitchFamily="2" charset="2"/>
                        <a:buChar char="l"/>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国内及び地域で起きた気候変動影響に関する出来事</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noFill/>
                  </a:tcPr>
                </a:tc>
                <a:tc>
                  <a:txBody>
                    <a:bodyPr/>
                    <a:lstStyle/>
                    <a:p>
                      <a:pPr marL="171450" indent="-171450">
                        <a:spcBef>
                          <a:spcPts val="0"/>
                        </a:spcBef>
                        <a:spcAft>
                          <a:spcPts val="0"/>
                        </a:spcAft>
                        <a:buFont typeface="Wingdings" panose="05000000000000000000" pitchFamily="2" charset="2"/>
                        <a:buChar char="l"/>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最近の動向や身近な事例をもとに、気候変動に対する危機感や自分ごととしての関心を引き出す</a:t>
                      </a:r>
                      <a:endParaRPr kumimoji="1" lang="en-US" altLang="ja-JP"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171450" indent="-171450">
                        <a:spcBef>
                          <a:spcPts val="0"/>
                        </a:spcBef>
                        <a:spcAft>
                          <a:spcPts val="0"/>
                        </a:spcAft>
                        <a:buFont typeface="Wingdings" panose="05000000000000000000" pitchFamily="2" charset="2"/>
                        <a:buChar char="l"/>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身近な例は地域や対象者に合わせたものを選んだり、新たに追加することが望ましい</a:t>
                      </a:r>
                    </a:p>
                  </a:txBody>
                  <a:tcP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01"/>
                  </a:ext>
                </a:extLst>
              </a:tr>
              <a:tr h="959682">
                <a:tc>
                  <a:txBody>
                    <a:bodyPr/>
                    <a:lstStyle/>
                    <a:p>
                      <a:r>
                        <a:rPr kumimoji="1" lang="en-US" altLang="ja-JP" sz="1050" dirty="0">
                          <a:solidFill>
                            <a:schemeClr val="tx1"/>
                          </a:solidFill>
                          <a:latin typeface="メイリオ" panose="020B0604030504040204" pitchFamily="50" charset="-128"/>
                          <a:ea typeface="メイリオ" panose="020B0604030504040204" pitchFamily="50" charset="-128"/>
                        </a:rPr>
                        <a:t>1.</a:t>
                      </a:r>
                      <a:r>
                        <a:rPr kumimoji="1" lang="ja-JP" altLang="en-US" sz="1050" dirty="0">
                          <a:solidFill>
                            <a:schemeClr val="tx1"/>
                          </a:solidFill>
                          <a:latin typeface="メイリオ" panose="020B0604030504040204" pitchFamily="50" charset="-128"/>
                          <a:ea typeface="メイリオ" panose="020B0604030504040204" pitchFamily="50" charset="-128"/>
                        </a:rPr>
                        <a:t>気候変動と人間の関係</a:t>
                      </a:r>
                    </a:p>
                  </a:txBody>
                  <a:tcP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228600" indent="-228600">
                        <a:spcBef>
                          <a:spcPts val="0"/>
                        </a:spcBef>
                        <a:spcAft>
                          <a:spcPts val="0"/>
                        </a:spcAft>
                        <a:buFont typeface="Wingdings" panose="05000000000000000000" pitchFamily="2" charset="2"/>
                        <a:buChar char="l"/>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気候変動の仕組み</a:t>
                      </a:r>
                      <a:endParaRPr kumimoji="1" lang="en-US" altLang="ja-JP"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228600" indent="-228600">
                        <a:spcBef>
                          <a:spcPts val="0"/>
                        </a:spcBef>
                        <a:spcAft>
                          <a:spcPts val="0"/>
                        </a:spcAft>
                        <a:buFont typeface="Wingdings" panose="05000000000000000000" pitchFamily="2" charset="2"/>
                        <a:buChar char="l"/>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温室効果ガス排出の現状</a:t>
                      </a:r>
                      <a:br>
                        <a:rPr kumimoji="1" lang="en-US" altLang="ja-JP"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b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（世界・日本・家庭）</a:t>
                      </a:r>
                      <a:endParaRPr kumimoji="1" lang="en-US" altLang="ja-JP"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indent="-171450">
                        <a:spcBef>
                          <a:spcPts val="0"/>
                        </a:spcBef>
                        <a:spcAft>
                          <a:spcPts val="0"/>
                        </a:spcAft>
                        <a:buFont typeface="Wingdings" panose="05000000000000000000" pitchFamily="2" charset="2"/>
                        <a:buChar char="l"/>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気候変動メカニズムとその要因について理解を得るようにする</a:t>
                      </a:r>
                      <a:endParaRPr kumimoji="1" lang="en-US" altLang="ja-JP"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171450" indent="-171450">
                        <a:spcBef>
                          <a:spcPts val="0"/>
                        </a:spcBef>
                        <a:spcAft>
                          <a:spcPts val="0"/>
                        </a:spcAft>
                        <a:buFont typeface="Wingdings" panose="05000000000000000000" pitchFamily="2" charset="2"/>
                        <a:buChar char="l"/>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家庭からの二酸化炭素排出量や電化製品の消費電力など普段の生活と気候変動の関わりを伝える</a:t>
                      </a:r>
                      <a:endParaRPr kumimoji="1" lang="en-US" altLang="ja-JP"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02"/>
                  </a:ext>
                </a:extLst>
              </a:tr>
              <a:tr h="686841">
                <a:tc>
                  <a:txBody>
                    <a:bodyPr/>
                    <a:lstStyle/>
                    <a:p>
                      <a:r>
                        <a:rPr kumimoji="1" lang="en-US" altLang="ja-JP" sz="1050" dirty="0">
                          <a:solidFill>
                            <a:schemeClr val="tx1"/>
                          </a:solidFill>
                          <a:latin typeface="メイリオ" panose="020B0604030504040204" pitchFamily="50" charset="-128"/>
                          <a:ea typeface="メイリオ" panose="020B0604030504040204" pitchFamily="50" charset="-128"/>
                        </a:rPr>
                        <a:t>2.</a:t>
                      </a:r>
                      <a:r>
                        <a:rPr kumimoji="1" lang="ja-JP" altLang="en-US" sz="1050" dirty="0">
                          <a:solidFill>
                            <a:schemeClr val="tx1"/>
                          </a:solidFill>
                          <a:latin typeface="メイリオ" panose="020B0604030504040204" pitchFamily="50" charset="-128"/>
                          <a:ea typeface="メイリオ" panose="020B0604030504040204" pitchFamily="50" charset="-128"/>
                        </a:rPr>
                        <a:t>これまでの気候の変化</a:t>
                      </a:r>
                    </a:p>
                  </a:txBody>
                  <a:tcP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228600" indent="-228600">
                        <a:spcBef>
                          <a:spcPts val="0"/>
                        </a:spcBef>
                        <a:spcAft>
                          <a:spcPts val="0"/>
                        </a:spcAft>
                        <a:buFont typeface="Wingdings" panose="05000000000000000000" pitchFamily="2" charset="2"/>
                        <a:buChar char="l"/>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世界の気候変動観測結果</a:t>
                      </a:r>
                      <a:endParaRPr kumimoji="1" lang="en-US" altLang="ja-JP"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228600" indent="-228600">
                        <a:spcBef>
                          <a:spcPts val="0"/>
                        </a:spcBef>
                        <a:spcAft>
                          <a:spcPts val="0"/>
                        </a:spcAft>
                        <a:buFont typeface="Wingdings" panose="05000000000000000000" pitchFamily="2" charset="2"/>
                        <a:buChar char="l"/>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日本の気候変動観測結果</a:t>
                      </a:r>
                      <a:endParaRPr kumimoji="1" lang="en-US" altLang="ja-JP"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228600" indent="-228600">
                        <a:spcBef>
                          <a:spcPts val="0"/>
                        </a:spcBef>
                        <a:spcAft>
                          <a:spcPts val="0"/>
                        </a:spcAft>
                        <a:buFont typeface="Wingdings" panose="05000000000000000000" pitchFamily="2" charset="2"/>
                        <a:buChar char="l"/>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地域の気候変動観測結果</a:t>
                      </a:r>
                      <a:endParaRPr kumimoji="1" lang="en-US" altLang="ja-JP"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日頃の実感をデータで再確認してもらうため、身近な出来事と関連付けて紹介するとよい</a:t>
                      </a:r>
                      <a:endParaRPr kumimoji="1" lang="en-US" altLang="ja-JP"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身近な例だけでなく、世界で起きている状況の深刻さを伝えることも重要</a:t>
                      </a:r>
                      <a:endParaRPr kumimoji="1" lang="en-US" altLang="ja-JP"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884771021"/>
                  </a:ext>
                </a:extLst>
              </a:tr>
              <a:tr h="6151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メイリオ" panose="020B0604030504040204" pitchFamily="50" charset="-128"/>
                          <a:ea typeface="メイリオ" panose="020B0604030504040204" pitchFamily="50" charset="-128"/>
                        </a:rPr>
                        <a:t>3.</a:t>
                      </a:r>
                      <a:r>
                        <a:rPr kumimoji="1" lang="ja-JP" altLang="en-US" sz="1050" dirty="0">
                          <a:solidFill>
                            <a:schemeClr val="tx1"/>
                          </a:solidFill>
                          <a:latin typeface="メイリオ" panose="020B0604030504040204" pitchFamily="50" charset="-128"/>
                          <a:ea typeface="メイリオ" panose="020B0604030504040204" pitchFamily="50" charset="-128"/>
                        </a:rPr>
                        <a:t>将来の気候はどうなる？</a:t>
                      </a:r>
                      <a:endPar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228600" indent="-228600">
                        <a:spcBef>
                          <a:spcPts val="0"/>
                        </a:spcBef>
                        <a:spcAft>
                          <a:spcPts val="0"/>
                        </a:spcAft>
                        <a:buFont typeface="Wingdings" panose="05000000000000000000" pitchFamily="2" charset="2"/>
                        <a:buChar char="l"/>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世界の気候変動将来予測</a:t>
                      </a:r>
                      <a:endParaRPr kumimoji="1" lang="en-US" altLang="ja-JP"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228600" indent="-228600">
                        <a:spcBef>
                          <a:spcPts val="0"/>
                        </a:spcBef>
                        <a:spcAft>
                          <a:spcPts val="0"/>
                        </a:spcAft>
                        <a:buFont typeface="Wingdings" panose="05000000000000000000" pitchFamily="2" charset="2"/>
                        <a:buChar char="l"/>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日本の気候変動将来予測</a:t>
                      </a:r>
                      <a:endParaRPr kumimoji="1" lang="en-US" altLang="ja-JP"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228600" indent="-228600">
                        <a:spcBef>
                          <a:spcPts val="0"/>
                        </a:spcBef>
                        <a:spcAft>
                          <a:spcPts val="0"/>
                        </a:spcAft>
                        <a:buFont typeface="Wingdings" panose="05000000000000000000" pitchFamily="2" charset="2"/>
                        <a:buChar char="l"/>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地域の気候変動将来予測</a:t>
                      </a:r>
                      <a:endParaRPr kumimoji="1" lang="en-US" altLang="ja-JP"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pPr marL="171450" marR="0" lvl="0" indent="-171450" algn="l" defTabSz="685800" rtl="0" eaLnBrk="1" fontAlgn="auto" latinLnBrk="0" hangingPunct="1">
                        <a:lnSpc>
                          <a:spcPct val="100000"/>
                        </a:lnSpc>
                        <a:spcBef>
                          <a:spcPts val="0"/>
                        </a:spcBef>
                        <a:spcAft>
                          <a:spcPts val="600"/>
                        </a:spcAft>
                        <a:buClrTx/>
                        <a:buSzTx/>
                        <a:buFont typeface="Wingdings" panose="05000000000000000000" pitchFamily="2" charset="2"/>
                        <a:buChar char="l"/>
                        <a:tabLst/>
                        <a:defRPr/>
                      </a:pPr>
                      <a:endPar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2765632247"/>
                  </a:ext>
                </a:extLst>
              </a:tr>
              <a:tr h="923611">
                <a:tc>
                  <a:txBody>
                    <a:bodyPr/>
                    <a:lstStyle/>
                    <a:p>
                      <a:r>
                        <a:rPr kumimoji="1" lang="en-US" altLang="ja-JP" sz="1050" dirty="0">
                          <a:solidFill>
                            <a:schemeClr val="tx1"/>
                          </a:solidFill>
                          <a:latin typeface="メイリオ" panose="020B0604030504040204" pitchFamily="50" charset="-128"/>
                          <a:ea typeface="メイリオ" panose="020B0604030504040204" pitchFamily="50" charset="-128"/>
                        </a:rPr>
                        <a:t>4.</a:t>
                      </a:r>
                      <a:r>
                        <a:rPr kumimoji="1" lang="ja-JP" altLang="en-US" sz="1050" dirty="0">
                          <a:solidFill>
                            <a:schemeClr val="tx1"/>
                          </a:solidFill>
                          <a:latin typeface="メイリオ" panose="020B0604030504040204" pitchFamily="50" charset="-128"/>
                          <a:ea typeface="メイリオ" panose="020B0604030504040204" pitchFamily="50" charset="-128"/>
                        </a:rPr>
                        <a:t>既に起きている影響、</a:t>
                      </a:r>
                      <a:endParaRPr kumimoji="1" lang="en-US" altLang="ja-JP" sz="1050" dirty="0">
                        <a:solidFill>
                          <a:schemeClr val="tx1"/>
                        </a:solidFill>
                        <a:latin typeface="メイリオ" panose="020B0604030504040204" pitchFamily="50" charset="-128"/>
                        <a:ea typeface="メイリオ" panose="020B0604030504040204" pitchFamily="50" charset="-128"/>
                      </a:endParaRPr>
                    </a:p>
                    <a:p>
                      <a:r>
                        <a:rPr kumimoji="1" lang="ja-JP" altLang="en-US" sz="1050" dirty="0">
                          <a:solidFill>
                            <a:schemeClr val="tx1"/>
                          </a:solidFill>
                          <a:latin typeface="メイリオ" panose="020B0604030504040204" pitchFamily="50" charset="-128"/>
                          <a:ea typeface="メイリオ" panose="020B0604030504040204" pitchFamily="50" charset="-128"/>
                        </a:rPr>
                        <a:t>　これから起きる影響</a:t>
                      </a:r>
                      <a:endPar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228600" indent="-228600">
                        <a:spcBef>
                          <a:spcPts val="0"/>
                        </a:spcBef>
                        <a:spcAft>
                          <a:spcPts val="0"/>
                        </a:spcAft>
                        <a:buFont typeface="Wingdings" panose="05000000000000000000" pitchFamily="2" charset="2"/>
                        <a:buChar char="l"/>
                      </a:pPr>
                      <a:r>
                        <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身の回りで既に起きている影響と将来予測される影響</a:t>
                      </a:r>
                      <a:endParaRPr kumimoji="1" lang="en-US" altLang="ja-JP"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228600" indent="-228600">
                        <a:spcBef>
                          <a:spcPts val="0"/>
                        </a:spcBef>
                        <a:spcAft>
                          <a:spcPts val="0"/>
                        </a:spcAft>
                        <a:buFont typeface="Wingdings" panose="05000000000000000000" pitchFamily="2" charset="2"/>
                        <a:buChar char="l"/>
                      </a:pPr>
                      <a:r>
                        <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各分野の気候変動影響の事例</a:t>
                      </a:r>
                      <a:endParaRPr kumimoji="1" lang="en-US" altLang="ja-JP"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気候変動が普段の生活や社会全体にどのような影響を及ぼすのかを実感してもらう</a:t>
                      </a:r>
                      <a:endParaRPr kumimoji="1" lang="en-US" altLang="ja-JP"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171450" indent="-171450">
                        <a:spcBef>
                          <a:spcPts val="0"/>
                        </a:spcBef>
                        <a:spcAft>
                          <a:spcPts val="0"/>
                        </a:spcAft>
                        <a:buFont typeface="Wingdings" panose="05000000000000000000" pitchFamily="2" charset="2"/>
                        <a:buChar char="l"/>
                      </a:pPr>
                      <a:r>
                        <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影響やその適応策が広範囲にわたるため、地域特性や参加者属性で、分野ごとに緩急をつける</a:t>
                      </a:r>
                      <a:endParaRPr kumimoji="1" lang="en-US" altLang="ja-JP"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171450" indent="-171450">
                        <a:spcBef>
                          <a:spcPts val="0"/>
                        </a:spcBef>
                        <a:spcAft>
                          <a:spcPts val="0"/>
                        </a:spcAft>
                        <a:buFont typeface="Wingdings" panose="05000000000000000000" pitchFamily="2" charset="2"/>
                        <a:buChar char="l"/>
                      </a:pPr>
                      <a:r>
                        <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一般向け資料では、食や自然災害、健康など</a:t>
                      </a:r>
                      <a:r>
                        <a:rPr lang="ja-JP" altLang="en-US" sz="1050" b="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身近な事例</a:t>
                      </a:r>
                      <a:r>
                        <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を選択するとよい</a:t>
                      </a:r>
                      <a:endParaRPr kumimoji="1" lang="en-US" altLang="ja-JP"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949274258"/>
                  </a:ext>
                </a:extLst>
              </a:tr>
              <a:tr h="725072">
                <a:tc>
                  <a:txBody>
                    <a:bodyPr/>
                    <a:lstStyle/>
                    <a:p>
                      <a:r>
                        <a:rPr kumimoji="1" lang="en-US" altLang="ja-JP" sz="1050" dirty="0">
                          <a:solidFill>
                            <a:schemeClr val="tx1"/>
                          </a:solidFill>
                          <a:latin typeface="メイリオ" panose="020B0604030504040204" pitchFamily="50" charset="-128"/>
                          <a:ea typeface="メイリオ" panose="020B0604030504040204" pitchFamily="50" charset="-128"/>
                        </a:rPr>
                        <a:t>5.</a:t>
                      </a:r>
                      <a:r>
                        <a:rPr kumimoji="1" lang="ja-JP" altLang="en-US" sz="1050" dirty="0">
                          <a:solidFill>
                            <a:schemeClr val="tx1"/>
                          </a:solidFill>
                          <a:latin typeface="メイリオ" panose="020B0604030504040204" pitchFamily="50" charset="-128"/>
                          <a:ea typeface="メイリオ" panose="020B0604030504040204" pitchFamily="50" charset="-128"/>
                        </a:rPr>
                        <a:t>影響に適応しよう</a:t>
                      </a:r>
                    </a:p>
                    <a:p>
                      <a:endParaRPr kumimoji="1" lang="ja-JP" altLang="en-US" sz="105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228600" indent="-228600">
                        <a:spcBef>
                          <a:spcPts val="0"/>
                        </a:spcBef>
                        <a:spcAft>
                          <a:spcPts val="0"/>
                        </a:spcAft>
                        <a:buFont typeface="Wingdings" panose="05000000000000000000" pitchFamily="2" charset="2"/>
                        <a:buChar char="l"/>
                      </a:pPr>
                      <a:r>
                        <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適応策の考え方</a:t>
                      </a:r>
                      <a:endParaRPr kumimoji="1" lang="en-US" altLang="ja-JP"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228600" indent="-228600">
                        <a:spcBef>
                          <a:spcPts val="0"/>
                        </a:spcBef>
                        <a:spcAft>
                          <a:spcPts val="0"/>
                        </a:spcAft>
                        <a:buFont typeface="Wingdings" panose="05000000000000000000" pitchFamily="2" charset="2"/>
                        <a:buChar char="l"/>
                      </a:pPr>
                      <a:r>
                        <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身の回りの適応策</a:t>
                      </a:r>
                      <a:endParaRPr kumimoji="1" lang="en-US" altLang="ja-JP"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228600" marR="0" lvl="0" indent="-228600" algn="l" defTabSz="6858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各分野の適応策の事例</a:t>
                      </a:r>
                      <a:endParaRPr kumimoji="1" lang="en-US" altLang="ja-JP"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pPr marL="171450" marR="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1" lang="ja-JP" altLang="en-US" sz="1050" dirty="0">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3"/>
                  </a:ext>
                </a:extLst>
              </a:tr>
              <a:tr h="1131932">
                <a:tc>
                  <a:txBody>
                    <a:bodyPr/>
                    <a:lstStyle/>
                    <a:p>
                      <a:r>
                        <a:rPr kumimoji="1" lang="en-US" altLang="ja-JP" sz="1050" dirty="0">
                          <a:solidFill>
                            <a:schemeClr val="tx1"/>
                          </a:solidFill>
                          <a:latin typeface="メイリオ" panose="020B0604030504040204" pitchFamily="50" charset="-128"/>
                          <a:ea typeface="メイリオ" panose="020B0604030504040204" pitchFamily="50" charset="-128"/>
                        </a:rPr>
                        <a:t>6.</a:t>
                      </a:r>
                      <a:r>
                        <a:rPr kumimoji="1" lang="ja-JP" altLang="en-US" sz="1050" dirty="0">
                          <a:solidFill>
                            <a:schemeClr val="tx1"/>
                          </a:solidFill>
                          <a:latin typeface="メイリオ" panose="020B0604030504040204" pitchFamily="50" charset="-128"/>
                          <a:ea typeface="メイリオ" panose="020B0604030504040204" pitchFamily="50" charset="-128"/>
                        </a:rPr>
                        <a:t>私たちにできること</a:t>
                      </a:r>
                    </a:p>
                    <a:p>
                      <a:endPar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228600" indent="-228600">
                        <a:spcBef>
                          <a:spcPts val="0"/>
                        </a:spcBef>
                        <a:spcAft>
                          <a:spcPts val="0"/>
                        </a:spcAft>
                        <a:buFont typeface="Wingdings" panose="05000000000000000000" pitchFamily="2" charset="2"/>
                        <a:buChar char="l"/>
                      </a:pPr>
                      <a:r>
                        <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気候変動適応情報プラットフォーム（</a:t>
                      </a:r>
                      <a:r>
                        <a:rPr kumimoji="1" lang="en-US" altLang="ja-JP"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A-PLAT</a:t>
                      </a:r>
                      <a:r>
                        <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）の紹介</a:t>
                      </a:r>
                      <a:endParaRPr kumimoji="1" lang="en-US" altLang="ja-JP"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228600" indent="-228600">
                        <a:spcBef>
                          <a:spcPts val="0"/>
                        </a:spcBef>
                        <a:spcAft>
                          <a:spcPts val="0"/>
                        </a:spcAft>
                        <a:buFont typeface="Wingdings" panose="05000000000000000000" pitchFamily="2" charset="2"/>
                        <a:buChar char="l"/>
                      </a:pPr>
                      <a:r>
                        <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「知ろう」「行動しよう」「参加しよう」の</a:t>
                      </a:r>
                      <a:r>
                        <a:rPr kumimoji="1" lang="en-US" altLang="ja-JP"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3</a:t>
                      </a:r>
                      <a:r>
                        <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つのアクション別に</a:t>
                      </a:r>
                      <a:r>
                        <a:rPr lang="ja-JP" altLang="en-US" sz="1050" dirty="0">
                          <a:solidFill>
                            <a:schemeClr val="tx1"/>
                          </a:solidFill>
                          <a:latin typeface="メイリオ" panose="020B0604030504040204" pitchFamily="50" charset="-128"/>
                          <a:ea typeface="メイリオ" panose="020B0604030504040204" pitchFamily="50" charset="-128"/>
                        </a:rPr>
                        <a:t>個人でできる適応策を紹介</a:t>
                      </a:r>
                      <a:endParaRPr kumimoji="1" lang="en-US" altLang="ja-JP"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marR="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個人の関わり方を知ってもらう</a:t>
                      </a:r>
                      <a:endParaRPr kumimoji="1" lang="en-US" altLang="ja-JP"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171450" marR="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すぐに実践できる身近な取組をできるだけ具体的に紹介する</a:t>
                      </a:r>
                      <a:endParaRPr kumimoji="1" lang="en-US" altLang="ja-JP"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171450" marR="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その際、</a:t>
                      </a:r>
                      <a:r>
                        <a:rPr kumimoji="1" lang="en-US" altLang="ja-JP"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A-PLAT</a:t>
                      </a:r>
                      <a:r>
                        <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や府省庁の情報サイトなど活用できる情報をあわせて紹介するとよい</a:t>
                      </a:r>
                      <a:endParaRPr kumimoji="1" lang="en-US" altLang="ja-JP"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117905006"/>
                  </a:ext>
                </a:extLst>
              </a:tr>
              <a:tr h="1014364">
                <a:tc>
                  <a:txBody>
                    <a:bodyPr/>
                    <a:lstStyle/>
                    <a:p>
                      <a:r>
                        <a:rPr kumimoji="1" lang="en-US" altLang="ja-JP" sz="1050" dirty="0">
                          <a:solidFill>
                            <a:schemeClr val="tx1"/>
                          </a:solidFill>
                          <a:latin typeface="メイリオ" panose="020B0604030504040204" pitchFamily="50" charset="-128"/>
                          <a:ea typeface="メイリオ" panose="020B0604030504040204" pitchFamily="50" charset="-128"/>
                        </a:rPr>
                        <a:t>7.</a:t>
                      </a:r>
                      <a:r>
                        <a:rPr kumimoji="1" lang="ja-JP" altLang="en-US" sz="1050" dirty="0">
                          <a:solidFill>
                            <a:schemeClr val="tx1"/>
                          </a:solidFill>
                          <a:latin typeface="メイリオ" panose="020B0604030504040204" pitchFamily="50" charset="-128"/>
                          <a:ea typeface="メイリオ" panose="020B0604030504040204" pitchFamily="50" charset="-128"/>
                        </a:rPr>
                        <a:t>適応に関する世界と日本の動き</a:t>
                      </a:r>
                    </a:p>
                    <a:p>
                      <a:endParaRPr kumimoji="1" lang="ja-JP" altLang="en-US" sz="105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228600" indent="-228600">
                        <a:buFont typeface="Wingdings" panose="05000000000000000000" pitchFamily="2" charset="2"/>
                        <a:buChar char="l"/>
                      </a:pPr>
                      <a:r>
                        <a:rPr kumimoji="1" lang="ja-JP" altLang="en-US" sz="1050" b="0" u="non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気候変動適応に対する政府の取組</a:t>
                      </a:r>
                      <a:endParaRPr kumimoji="1" lang="en-US" altLang="ja-JP" sz="1050" b="0" u="non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228600" indent="-228600">
                        <a:buFont typeface="Wingdings" panose="05000000000000000000" pitchFamily="2" charset="2"/>
                        <a:buChar char="l"/>
                      </a:pPr>
                      <a:r>
                        <a:rPr kumimoji="1" lang="ja-JP" altLang="en-US" sz="1050" b="0" u="non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地域の気候変動適応に向けた支援の枠組み</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indent="-171450">
                        <a:spcAft>
                          <a:spcPts val="400"/>
                        </a:spcAft>
                        <a:buFont typeface="Wingdings" panose="05000000000000000000" pitchFamily="2" charset="2"/>
                        <a:buChar char="l"/>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より詳しく知りたい人のために世界の動きや適応に関する日本の計画・法律などについて紹介する</a:t>
                      </a:r>
                      <a:endParaRPr kumimoji="1" lang="en-US" altLang="ja-JP"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171450" marR="0" indent="-171450" algn="l" defTabSz="685800" rtl="0" eaLnBrk="1" fontAlgn="auto" latinLnBrk="0" hangingPunct="1">
                        <a:lnSpc>
                          <a:spcPct val="100000"/>
                        </a:lnSpc>
                        <a:spcBef>
                          <a:spcPts val="0"/>
                        </a:spcBef>
                        <a:spcAft>
                          <a:spcPts val="400"/>
                        </a:spcAft>
                        <a:buClrTx/>
                        <a:buSzTx/>
                        <a:buFont typeface="Wingdings" panose="05000000000000000000" pitchFamily="2" charset="2"/>
                        <a:buChar char="l"/>
                        <a:tabLst/>
                        <a:defRPr/>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地域で適応に取り組む際に活用できる様々な支援を知ってもらう</a:t>
                      </a:r>
                    </a:p>
                  </a:txBody>
                  <a:tcP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489370637"/>
                  </a:ext>
                </a:extLst>
              </a:tr>
            </a:tbl>
          </a:graphicData>
        </a:graphic>
      </p:graphicFrame>
      <p:sp>
        <p:nvSpPr>
          <p:cNvPr id="8" name="テキスト プレースホルダー 6">
            <a:extLst>
              <a:ext uri="{FF2B5EF4-FFF2-40B4-BE49-F238E27FC236}">
                <a16:creationId xmlns:a16="http://schemas.microsoft.com/office/drawing/2014/main" id="{E821CD8B-1236-4082-A2BD-909D4E28FAF5}"/>
              </a:ext>
            </a:extLst>
          </p:cNvPr>
          <p:cNvSpPr txBox="1">
            <a:spLocks/>
          </p:cNvSpPr>
          <p:nvPr/>
        </p:nvSpPr>
        <p:spPr>
          <a:xfrm>
            <a:off x="3632200" y="295333"/>
            <a:ext cx="3225800" cy="3142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１</a:t>
            </a:r>
            <a:r>
              <a:rPr lang="en-US" altLang="ja-JP"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a:t>
            </a: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スライド集の概要について</a:t>
            </a:r>
            <a:endParaRPr lang="ja-JP" altLang="en-US" sz="1400" dirty="0">
              <a:solidFill>
                <a:schemeClr val="tx1">
                  <a:lumMod val="50000"/>
                  <a:lumOff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5525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3EADD70-6573-4510-9E53-33F62901F3A0}" type="slidenum">
              <a:rPr lang="ja-JP" altLang="en-US" smtClean="0"/>
              <a:pPr/>
              <a:t>6</a:t>
            </a:fld>
            <a:endParaRPr lang="ja-JP" altLang="en-US"/>
          </a:p>
        </p:txBody>
      </p:sp>
      <p:grpSp>
        <p:nvGrpSpPr>
          <p:cNvPr id="39" name="グループ化 38">
            <a:extLst>
              <a:ext uri="{FF2B5EF4-FFF2-40B4-BE49-F238E27FC236}">
                <a16:creationId xmlns:a16="http://schemas.microsoft.com/office/drawing/2014/main" id="{5ED35762-A089-4717-B698-22C8B36B70FF}"/>
              </a:ext>
            </a:extLst>
          </p:cNvPr>
          <p:cNvGrpSpPr/>
          <p:nvPr/>
        </p:nvGrpSpPr>
        <p:grpSpPr>
          <a:xfrm>
            <a:off x="507999" y="3371878"/>
            <a:ext cx="5878288" cy="5673734"/>
            <a:chOff x="507999" y="3547242"/>
            <a:chExt cx="5878288" cy="5673734"/>
          </a:xfrm>
        </p:grpSpPr>
        <p:sp>
          <p:nvSpPr>
            <p:cNvPr id="31" name="四角形: 角を丸くする 30">
              <a:extLst>
                <a:ext uri="{FF2B5EF4-FFF2-40B4-BE49-F238E27FC236}">
                  <a16:creationId xmlns:a16="http://schemas.microsoft.com/office/drawing/2014/main" id="{9CC28E14-5538-4EA7-8FE8-16D0958A41FB}"/>
                </a:ext>
              </a:extLst>
            </p:cNvPr>
            <p:cNvSpPr/>
            <p:nvPr/>
          </p:nvSpPr>
          <p:spPr>
            <a:xfrm>
              <a:off x="2809794" y="3547242"/>
              <a:ext cx="3576492" cy="50165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ja-JP" altLang="en-US" sz="1050" dirty="0">
                  <a:solidFill>
                    <a:schemeClr val="tx1"/>
                  </a:solidFill>
                  <a:latin typeface="メイリオ" panose="020B0604030504040204" pitchFamily="50" charset="-128"/>
                  <a:ea typeface="メイリオ" panose="020B0604030504040204" pitchFamily="50" charset="-128"/>
                </a:rPr>
                <a:t>気候変動に関する最近の動向や身近な出来事を紹介し、気候変動に対する興味を持ってもらいます</a:t>
              </a:r>
            </a:p>
          </p:txBody>
        </p:sp>
        <p:sp>
          <p:nvSpPr>
            <p:cNvPr id="11" name="四角形: 角を丸くする 10">
              <a:extLst>
                <a:ext uri="{FF2B5EF4-FFF2-40B4-BE49-F238E27FC236}">
                  <a16:creationId xmlns:a16="http://schemas.microsoft.com/office/drawing/2014/main" id="{84DB4323-7868-44ED-A7D6-62EC7A9813FA}"/>
                </a:ext>
              </a:extLst>
            </p:cNvPr>
            <p:cNvSpPr/>
            <p:nvPr/>
          </p:nvSpPr>
          <p:spPr>
            <a:xfrm>
              <a:off x="507999" y="3547242"/>
              <a:ext cx="2435226" cy="50165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メイリオ" panose="020B0604030504040204" pitchFamily="50" charset="-128"/>
                  <a:ea typeface="メイリオ" panose="020B0604030504040204" pitchFamily="50" charset="-128"/>
                </a:rPr>
                <a:t>トピックス</a:t>
              </a:r>
            </a:p>
          </p:txBody>
        </p:sp>
        <p:grpSp>
          <p:nvGrpSpPr>
            <p:cNvPr id="6" name="グループ化 5">
              <a:extLst>
                <a:ext uri="{FF2B5EF4-FFF2-40B4-BE49-F238E27FC236}">
                  <a16:creationId xmlns:a16="http://schemas.microsoft.com/office/drawing/2014/main" id="{87AA9AC9-2998-4449-BEEC-8E3884F65BC0}"/>
                </a:ext>
              </a:extLst>
            </p:cNvPr>
            <p:cNvGrpSpPr/>
            <p:nvPr/>
          </p:nvGrpSpPr>
          <p:grpSpPr>
            <a:xfrm>
              <a:off x="508000" y="4193753"/>
              <a:ext cx="5878287" cy="501650"/>
              <a:chOff x="508000" y="4121918"/>
              <a:chExt cx="5878287" cy="501650"/>
            </a:xfrm>
          </p:grpSpPr>
          <p:grpSp>
            <p:nvGrpSpPr>
              <p:cNvPr id="5" name="グループ化 4">
                <a:extLst>
                  <a:ext uri="{FF2B5EF4-FFF2-40B4-BE49-F238E27FC236}">
                    <a16:creationId xmlns:a16="http://schemas.microsoft.com/office/drawing/2014/main" id="{34AD9663-C5A3-4409-B01A-636992EDCFB6}"/>
                  </a:ext>
                </a:extLst>
              </p:cNvPr>
              <p:cNvGrpSpPr/>
              <p:nvPr/>
            </p:nvGrpSpPr>
            <p:grpSpPr>
              <a:xfrm>
                <a:off x="508000" y="4121918"/>
                <a:ext cx="5878287" cy="501650"/>
                <a:chOff x="508000" y="4121918"/>
                <a:chExt cx="5878287" cy="501650"/>
              </a:xfrm>
            </p:grpSpPr>
            <p:sp>
              <p:nvSpPr>
                <p:cNvPr id="32" name="四角形: 角を丸くする 31">
                  <a:extLst>
                    <a:ext uri="{FF2B5EF4-FFF2-40B4-BE49-F238E27FC236}">
                      <a16:creationId xmlns:a16="http://schemas.microsoft.com/office/drawing/2014/main" id="{6DF7FA55-F43E-4C71-9D54-9A9A06DE06A3}"/>
                    </a:ext>
                  </a:extLst>
                </p:cNvPr>
                <p:cNvSpPr/>
                <p:nvPr/>
              </p:nvSpPr>
              <p:spPr>
                <a:xfrm>
                  <a:off x="2809795" y="4121918"/>
                  <a:ext cx="3576492" cy="50165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ja-JP" altLang="en-US" sz="1050" dirty="0">
                      <a:solidFill>
                        <a:schemeClr val="tx1"/>
                      </a:solidFill>
                      <a:latin typeface="メイリオ" panose="020B0604030504040204" pitchFamily="50" charset="-128"/>
                      <a:ea typeface="メイリオ" panose="020B0604030504040204" pitchFamily="50" charset="-128"/>
                    </a:rPr>
                    <a:t>気候変動とは何を指すのか、なぜ気候変動が起きているのかを簡単に伝えます</a:t>
                  </a:r>
                </a:p>
              </p:txBody>
            </p:sp>
            <p:sp>
              <p:nvSpPr>
                <p:cNvPr id="12" name="四角形: 角を丸くする 11">
                  <a:extLst>
                    <a:ext uri="{FF2B5EF4-FFF2-40B4-BE49-F238E27FC236}">
                      <a16:creationId xmlns:a16="http://schemas.microsoft.com/office/drawing/2014/main" id="{78B196B9-F2D7-4068-A119-3DEE94F8AC11}"/>
                    </a:ext>
                  </a:extLst>
                </p:cNvPr>
                <p:cNvSpPr/>
                <p:nvPr/>
              </p:nvSpPr>
              <p:spPr>
                <a:xfrm>
                  <a:off x="508000" y="4121918"/>
                  <a:ext cx="2435226" cy="5016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latin typeface="メイリオ" panose="020B0604030504040204" pitchFamily="50" charset="-128"/>
                    <a:ea typeface="メイリオ" panose="020B0604030504040204" pitchFamily="50" charset="-128"/>
                  </a:endParaRPr>
                </a:p>
                <a:p>
                  <a:pPr algn="ctr"/>
                  <a:r>
                    <a:rPr kumimoji="1" lang="ja-JP" altLang="en-US" sz="1200" b="1" dirty="0">
                      <a:latin typeface="メイリオ" panose="020B0604030504040204" pitchFamily="50" charset="-128"/>
                      <a:ea typeface="メイリオ" panose="020B0604030504040204" pitchFamily="50" charset="-128"/>
                    </a:rPr>
                    <a:t>気候変動と人間の関係</a:t>
                  </a:r>
                </a:p>
              </p:txBody>
            </p:sp>
          </p:grpSp>
          <p:sp>
            <p:nvSpPr>
              <p:cNvPr id="22" name="四角形: 角を丸くする 21">
                <a:extLst>
                  <a:ext uri="{FF2B5EF4-FFF2-40B4-BE49-F238E27FC236}">
                    <a16:creationId xmlns:a16="http://schemas.microsoft.com/office/drawing/2014/main" id="{BA74E681-22F9-402A-A832-4D1DA35DCE59}"/>
                  </a:ext>
                </a:extLst>
              </p:cNvPr>
              <p:cNvSpPr/>
              <p:nvPr/>
            </p:nvSpPr>
            <p:spPr>
              <a:xfrm>
                <a:off x="546100" y="4155105"/>
                <a:ext cx="442118" cy="175731"/>
              </a:xfrm>
              <a:prstGeom prst="roundRect">
                <a:avLst>
                  <a:gd name="adj" fmla="val 3233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kumimoji="1" lang="ja-JP" altLang="en-US" sz="800" dirty="0">
                    <a:solidFill>
                      <a:schemeClr val="tx1"/>
                    </a:solidFill>
                    <a:latin typeface="メイリオ" panose="020B0604030504040204" pitchFamily="50" charset="-128"/>
                    <a:ea typeface="メイリオ" panose="020B0604030504040204" pitchFamily="50" charset="-128"/>
                  </a:rPr>
                  <a:t>第</a:t>
                </a:r>
                <a:r>
                  <a:rPr kumimoji="1" lang="en-US" altLang="ja-JP" sz="800" dirty="0">
                    <a:solidFill>
                      <a:schemeClr val="tx1"/>
                    </a:solidFill>
                    <a:latin typeface="メイリオ" panose="020B0604030504040204" pitchFamily="50" charset="-128"/>
                    <a:ea typeface="メイリオ" panose="020B0604030504040204" pitchFamily="50" charset="-128"/>
                  </a:rPr>
                  <a:t>1</a:t>
                </a:r>
                <a:r>
                  <a:rPr kumimoji="1" lang="ja-JP" altLang="en-US" sz="800" dirty="0">
                    <a:solidFill>
                      <a:schemeClr val="tx1"/>
                    </a:solidFill>
                    <a:latin typeface="メイリオ" panose="020B0604030504040204" pitchFamily="50" charset="-128"/>
                    <a:ea typeface="メイリオ" panose="020B0604030504040204" pitchFamily="50" charset="-128"/>
                  </a:rPr>
                  <a:t>章</a:t>
                </a:r>
              </a:p>
            </p:txBody>
          </p:sp>
        </p:grpSp>
        <p:grpSp>
          <p:nvGrpSpPr>
            <p:cNvPr id="7" name="グループ化 6">
              <a:extLst>
                <a:ext uri="{FF2B5EF4-FFF2-40B4-BE49-F238E27FC236}">
                  <a16:creationId xmlns:a16="http://schemas.microsoft.com/office/drawing/2014/main" id="{99E41D1D-7539-48D3-A7A0-1E2F07C4BD0E}"/>
                </a:ext>
              </a:extLst>
            </p:cNvPr>
            <p:cNvGrpSpPr/>
            <p:nvPr/>
          </p:nvGrpSpPr>
          <p:grpSpPr>
            <a:xfrm>
              <a:off x="508000" y="4840264"/>
              <a:ext cx="5878287" cy="501650"/>
              <a:chOff x="508000" y="4696594"/>
              <a:chExt cx="5878287" cy="501650"/>
            </a:xfrm>
          </p:grpSpPr>
          <p:sp>
            <p:nvSpPr>
              <p:cNvPr id="33" name="四角形: 角を丸くする 32">
                <a:extLst>
                  <a:ext uri="{FF2B5EF4-FFF2-40B4-BE49-F238E27FC236}">
                    <a16:creationId xmlns:a16="http://schemas.microsoft.com/office/drawing/2014/main" id="{AC26CE68-6E21-47CE-8473-CD89FAD2E403}"/>
                  </a:ext>
                </a:extLst>
              </p:cNvPr>
              <p:cNvSpPr/>
              <p:nvPr/>
            </p:nvSpPr>
            <p:spPr>
              <a:xfrm>
                <a:off x="2809795" y="4696594"/>
                <a:ext cx="3576492" cy="50165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ja-JP" altLang="en-US" sz="1050" dirty="0">
                    <a:solidFill>
                      <a:schemeClr val="tx1"/>
                    </a:solidFill>
                    <a:latin typeface="メイリオ" panose="020B0604030504040204" pitchFamily="50" charset="-128"/>
                    <a:ea typeface="メイリオ" panose="020B0604030504040204" pitchFamily="50" charset="-128"/>
                  </a:rPr>
                  <a:t>これまで世界や日本、地域で、気温や降水量などの気候条件がどのように変わったのかを説明します</a:t>
                </a:r>
              </a:p>
            </p:txBody>
          </p:sp>
          <p:sp>
            <p:nvSpPr>
              <p:cNvPr id="13" name="四角形: 角を丸くする 12">
                <a:extLst>
                  <a:ext uri="{FF2B5EF4-FFF2-40B4-BE49-F238E27FC236}">
                    <a16:creationId xmlns:a16="http://schemas.microsoft.com/office/drawing/2014/main" id="{DA52C3C6-026D-4704-99FA-82972EEF17E2}"/>
                  </a:ext>
                </a:extLst>
              </p:cNvPr>
              <p:cNvSpPr/>
              <p:nvPr/>
            </p:nvSpPr>
            <p:spPr>
              <a:xfrm>
                <a:off x="508000" y="4696594"/>
                <a:ext cx="2435226" cy="5016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latin typeface="メイリオ" panose="020B0604030504040204" pitchFamily="50" charset="-128"/>
                  <a:ea typeface="メイリオ" panose="020B0604030504040204" pitchFamily="50" charset="-128"/>
                </a:endParaRPr>
              </a:p>
              <a:p>
                <a:pPr algn="ctr"/>
                <a:r>
                  <a:rPr kumimoji="1" lang="ja-JP" altLang="en-US" sz="1200" b="1" dirty="0">
                    <a:latin typeface="メイリオ" panose="020B0604030504040204" pitchFamily="50" charset="-128"/>
                    <a:ea typeface="メイリオ" panose="020B0604030504040204" pitchFamily="50" charset="-128"/>
                  </a:rPr>
                  <a:t>これまでの</a:t>
                </a:r>
                <a:r>
                  <a:rPr lang="ja-JP" altLang="en-US" sz="1200" b="1" dirty="0">
                    <a:latin typeface="メイリオ" panose="020B0604030504040204" pitchFamily="50" charset="-128"/>
                    <a:ea typeface="メイリオ" panose="020B0604030504040204" pitchFamily="50" charset="-128"/>
                  </a:rPr>
                  <a:t>気候の変化</a:t>
                </a:r>
                <a:endParaRPr kumimoji="1" lang="ja-JP" altLang="en-US" sz="1200" b="1" dirty="0">
                  <a:latin typeface="メイリオ" panose="020B0604030504040204" pitchFamily="50" charset="-128"/>
                  <a:ea typeface="メイリオ" panose="020B0604030504040204" pitchFamily="50" charset="-128"/>
                </a:endParaRPr>
              </a:p>
            </p:txBody>
          </p:sp>
          <p:sp>
            <p:nvSpPr>
              <p:cNvPr id="23" name="四角形: 角を丸くする 22">
                <a:extLst>
                  <a:ext uri="{FF2B5EF4-FFF2-40B4-BE49-F238E27FC236}">
                    <a16:creationId xmlns:a16="http://schemas.microsoft.com/office/drawing/2014/main" id="{838064A3-9B49-42D9-B365-C4A522EA0721}"/>
                  </a:ext>
                </a:extLst>
              </p:cNvPr>
              <p:cNvSpPr/>
              <p:nvPr/>
            </p:nvSpPr>
            <p:spPr>
              <a:xfrm>
                <a:off x="546100" y="4727561"/>
                <a:ext cx="442118" cy="175731"/>
              </a:xfrm>
              <a:prstGeom prst="roundRect">
                <a:avLst>
                  <a:gd name="adj" fmla="val 3233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kumimoji="1" lang="ja-JP" altLang="en-US" sz="800" dirty="0">
                    <a:solidFill>
                      <a:schemeClr val="tx1"/>
                    </a:solidFill>
                    <a:latin typeface="メイリオ" panose="020B0604030504040204" pitchFamily="50" charset="-128"/>
                    <a:ea typeface="メイリオ" panose="020B0604030504040204" pitchFamily="50" charset="-128"/>
                  </a:rPr>
                  <a:t>第</a:t>
                </a:r>
                <a:r>
                  <a:rPr kumimoji="1" lang="en-US" altLang="ja-JP" sz="800" dirty="0">
                    <a:solidFill>
                      <a:schemeClr val="tx1"/>
                    </a:solidFill>
                    <a:latin typeface="メイリオ" panose="020B0604030504040204" pitchFamily="50" charset="-128"/>
                    <a:ea typeface="メイリオ" panose="020B0604030504040204" pitchFamily="50" charset="-128"/>
                  </a:rPr>
                  <a:t>2</a:t>
                </a:r>
                <a:r>
                  <a:rPr kumimoji="1" lang="ja-JP" altLang="en-US" sz="800" dirty="0">
                    <a:solidFill>
                      <a:schemeClr val="tx1"/>
                    </a:solidFill>
                    <a:latin typeface="メイリオ" panose="020B0604030504040204" pitchFamily="50" charset="-128"/>
                    <a:ea typeface="メイリオ" panose="020B0604030504040204" pitchFamily="50" charset="-128"/>
                  </a:rPr>
                  <a:t>章</a:t>
                </a:r>
              </a:p>
            </p:txBody>
          </p:sp>
        </p:grpSp>
        <p:grpSp>
          <p:nvGrpSpPr>
            <p:cNvPr id="9" name="グループ化 8">
              <a:extLst>
                <a:ext uri="{FF2B5EF4-FFF2-40B4-BE49-F238E27FC236}">
                  <a16:creationId xmlns:a16="http://schemas.microsoft.com/office/drawing/2014/main" id="{133F7075-DC1A-4963-92F1-D16517EBB325}"/>
                </a:ext>
              </a:extLst>
            </p:cNvPr>
            <p:cNvGrpSpPr/>
            <p:nvPr/>
          </p:nvGrpSpPr>
          <p:grpSpPr>
            <a:xfrm>
              <a:off x="507999" y="5486775"/>
              <a:ext cx="5878287" cy="501650"/>
              <a:chOff x="507999" y="5271270"/>
              <a:chExt cx="5878287" cy="501650"/>
            </a:xfrm>
          </p:grpSpPr>
          <p:sp>
            <p:nvSpPr>
              <p:cNvPr id="34" name="四角形: 角を丸くする 33">
                <a:extLst>
                  <a:ext uri="{FF2B5EF4-FFF2-40B4-BE49-F238E27FC236}">
                    <a16:creationId xmlns:a16="http://schemas.microsoft.com/office/drawing/2014/main" id="{B593D27A-7E62-4141-B091-91445E4650DD}"/>
                  </a:ext>
                </a:extLst>
              </p:cNvPr>
              <p:cNvSpPr/>
              <p:nvPr/>
            </p:nvSpPr>
            <p:spPr>
              <a:xfrm>
                <a:off x="2809794" y="5271270"/>
                <a:ext cx="3576492" cy="50165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a:r>
                  <a:rPr kumimoji="1" lang="ja-JP" altLang="en-US" sz="1050" dirty="0">
                    <a:solidFill>
                      <a:schemeClr val="tx1"/>
                    </a:solidFill>
                    <a:latin typeface="メイリオ" panose="020B0604030504040204" pitchFamily="50" charset="-128"/>
                    <a:ea typeface="メイリオ" panose="020B0604030504040204" pitchFamily="50" charset="-128"/>
                  </a:rPr>
                  <a:t>将来において世界や日本、お住まいの地域でどのように気候変動が予測されているかを伝えます</a:t>
                </a:r>
              </a:p>
            </p:txBody>
          </p:sp>
          <p:sp>
            <p:nvSpPr>
              <p:cNvPr id="15" name="四角形: 角を丸くする 14">
                <a:extLst>
                  <a:ext uri="{FF2B5EF4-FFF2-40B4-BE49-F238E27FC236}">
                    <a16:creationId xmlns:a16="http://schemas.microsoft.com/office/drawing/2014/main" id="{394D34BA-1FD4-44C5-903F-BF97868D82C0}"/>
                  </a:ext>
                </a:extLst>
              </p:cNvPr>
              <p:cNvSpPr/>
              <p:nvPr/>
            </p:nvSpPr>
            <p:spPr>
              <a:xfrm>
                <a:off x="507999" y="5271270"/>
                <a:ext cx="2435226" cy="5016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latin typeface="メイリオ" panose="020B0604030504040204" pitchFamily="50" charset="-128"/>
                  <a:ea typeface="メイリオ" panose="020B0604030504040204" pitchFamily="50" charset="-128"/>
                </a:endParaRPr>
              </a:p>
              <a:p>
                <a:pPr algn="ctr"/>
                <a:r>
                  <a:rPr kumimoji="1" lang="ja-JP" altLang="en-US" sz="1200" b="1" dirty="0">
                    <a:latin typeface="メイリオ" panose="020B0604030504040204" pitchFamily="50" charset="-128"/>
                    <a:ea typeface="メイリオ" panose="020B0604030504040204" pitchFamily="50" charset="-128"/>
                  </a:rPr>
                  <a:t>将来の気候に関する予測</a:t>
                </a:r>
              </a:p>
            </p:txBody>
          </p:sp>
          <p:sp>
            <p:nvSpPr>
              <p:cNvPr id="24" name="四角形: 角を丸くする 23">
                <a:extLst>
                  <a:ext uri="{FF2B5EF4-FFF2-40B4-BE49-F238E27FC236}">
                    <a16:creationId xmlns:a16="http://schemas.microsoft.com/office/drawing/2014/main" id="{D09EEF94-82A8-424B-BAB5-8591FA59B282}"/>
                  </a:ext>
                </a:extLst>
              </p:cNvPr>
              <p:cNvSpPr/>
              <p:nvPr/>
            </p:nvSpPr>
            <p:spPr>
              <a:xfrm>
                <a:off x="546100" y="5304612"/>
                <a:ext cx="442118" cy="175731"/>
              </a:xfrm>
              <a:prstGeom prst="roundRect">
                <a:avLst>
                  <a:gd name="adj" fmla="val 3233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kumimoji="1" lang="ja-JP" altLang="en-US" sz="800" dirty="0">
                    <a:solidFill>
                      <a:schemeClr val="tx1"/>
                    </a:solidFill>
                    <a:latin typeface="メイリオ" panose="020B0604030504040204" pitchFamily="50" charset="-128"/>
                    <a:ea typeface="メイリオ" panose="020B0604030504040204" pitchFamily="50" charset="-128"/>
                  </a:rPr>
                  <a:t>第</a:t>
                </a:r>
                <a:r>
                  <a:rPr kumimoji="1" lang="en-US" altLang="ja-JP" sz="800" dirty="0">
                    <a:solidFill>
                      <a:schemeClr val="tx1"/>
                    </a:solidFill>
                    <a:latin typeface="メイリオ" panose="020B0604030504040204" pitchFamily="50" charset="-128"/>
                    <a:ea typeface="メイリオ" panose="020B0604030504040204" pitchFamily="50" charset="-128"/>
                  </a:rPr>
                  <a:t>3</a:t>
                </a:r>
                <a:r>
                  <a:rPr kumimoji="1" lang="ja-JP" altLang="en-US" sz="800" dirty="0">
                    <a:solidFill>
                      <a:schemeClr val="tx1"/>
                    </a:solidFill>
                    <a:latin typeface="メイリオ" panose="020B0604030504040204" pitchFamily="50" charset="-128"/>
                    <a:ea typeface="メイリオ" panose="020B0604030504040204" pitchFamily="50" charset="-128"/>
                  </a:rPr>
                  <a:t>章</a:t>
                </a:r>
              </a:p>
            </p:txBody>
          </p:sp>
        </p:grpSp>
        <p:grpSp>
          <p:nvGrpSpPr>
            <p:cNvPr id="10" name="グループ化 9">
              <a:extLst>
                <a:ext uri="{FF2B5EF4-FFF2-40B4-BE49-F238E27FC236}">
                  <a16:creationId xmlns:a16="http://schemas.microsoft.com/office/drawing/2014/main" id="{49E0C6A8-8279-4A98-A972-B75E1D1AFE37}"/>
                </a:ext>
              </a:extLst>
            </p:cNvPr>
            <p:cNvGrpSpPr/>
            <p:nvPr/>
          </p:nvGrpSpPr>
          <p:grpSpPr>
            <a:xfrm>
              <a:off x="508000" y="6133286"/>
              <a:ext cx="5878287" cy="501650"/>
              <a:chOff x="508000" y="5845946"/>
              <a:chExt cx="5878287" cy="501650"/>
            </a:xfrm>
          </p:grpSpPr>
          <p:sp>
            <p:nvSpPr>
              <p:cNvPr id="35" name="四角形: 角を丸くする 34">
                <a:extLst>
                  <a:ext uri="{FF2B5EF4-FFF2-40B4-BE49-F238E27FC236}">
                    <a16:creationId xmlns:a16="http://schemas.microsoft.com/office/drawing/2014/main" id="{D9DF163B-95E3-4556-817A-C757E652B188}"/>
                  </a:ext>
                </a:extLst>
              </p:cNvPr>
              <p:cNvSpPr/>
              <p:nvPr/>
            </p:nvSpPr>
            <p:spPr>
              <a:xfrm>
                <a:off x="2809795" y="5845946"/>
                <a:ext cx="3576492" cy="50165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90488"/>
                <a:r>
                  <a:rPr lang="ja-JP" altLang="en-US" sz="1050" dirty="0">
                    <a:solidFill>
                      <a:schemeClr val="tx1"/>
                    </a:solidFill>
                    <a:latin typeface="メイリオ" panose="020B0604030504040204" pitchFamily="50" charset="-128"/>
                    <a:ea typeface="メイリオ" panose="020B0604030504040204" pitchFamily="50" charset="-128"/>
                  </a:rPr>
                  <a:t>気候の変化が私たちを取り巻く自然や産業、生活にどのような影響を及ぼすのかを解説します</a:t>
                </a:r>
                <a:endParaRPr kumimoji="1" lang="ja-JP" altLang="en-US" sz="1050" b="1" dirty="0">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EC0E2107-9D9E-49E8-85F5-52A5FAF0C876}"/>
                  </a:ext>
                </a:extLst>
              </p:cNvPr>
              <p:cNvSpPr/>
              <p:nvPr/>
            </p:nvSpPr>
            <p:spPr>
              <a:xfrm>
                <a:off x="508000" y="5845946"/>
                <a:ext cx="2435226" cy="5016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200" b="1" dirty="0">
                    <a:latin typeface="メイリオ" panose="020B0604030504040204" pitchFamily="50" charset="-128"/>
                    <a:ea typeface="メイリオ" panose="020B0604030504040204" pitchFamily="50" charset="-128"/>
                  </a:rPr>
                  <a:t>気候変動影響</a:t>
                </a:r>
              </a:p>
            </p:txBody>
          </p:sp>
          <p:sp>
            <p:nvSpPr>
              <p:cNvPr id="25" name="四角形: 角を丸くする 24">
                <a:extLst>
                  <a:ext uri="{FF2B5EF4-FFF2-40B4-BE49-F238E27FC236}">
                    <a16:creationId xmlns:a16="http://schemas.microsoft.com/office/drawing/2014/main" id="{2DC5D92D-D8A7-4EFA-937A-A7E8628EF6A9}"/>
                  </a:ext>
                </a:extLst>
              </p:cNvPr>
              <p:cNvSpPr/>
              <p:nvPr/>
            </p:nvSpPr>
            <p:spPr>
              <a:xfrm>
                <a:off x="546100" y="5877068"/>
                <a:ext cx="442118" cy="175731"/>
              </a:xfrm>
              <a:prstGeom prst="roundRect">
                <a:avLst>
                  <a:gd name="adj" fmla="val 3233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kumimoji="1" lang="ja-JP" altLang="en-US" sz="800" dirty="0">
                    <a:solidFill>
                      <a:schemeClr val="tx1"/>
                    </a:solidFill>
                    <a:latin typeface="メイリオ" panose="020B0604030504040204" pitchFamily="50" charset="-128"/>
                    <a:ea typeface="メイリオ" panose="020B0604030504040204" pitchFamily="50" charset="-128"/>
                  </a:rPr>
                  <a:t>第</a:t>
                </a:r>
                <a:r>
                  <a:rPr kumimoji="1" lang="en-US" altLang="ja-JP" sz="800" dirty="0">
                    <a:solidFill>
                      <a:schemeClr val="tx1"/>
                    </a:solidFill>
                    <a:latin typeface="メイリオ" panose="020B0604030504040204" pitchFamily="50" charset="-128"/>
                    <a:ea typeface="メイリオ" panose="020B0604030504040204" pitchFamily="50" charset="-128"/>
                  </a:rPr>
                  <a:t>4</a:t>
                </a:r>
                <a:r>
                  <a:rPr kumimoji="1" lang="ja-JP" altLang="en-US" sz="800" dirty="0">
                    <a:solidFill>
                      <a:schemeClr val="tx1"/>
                    </a:solidFill>
                    <a:latin typeface="メイリオ" panose="020B0604030504040204" pitchFamily="50" charset="-128"/>
                    <a:ea typeface="メイリオ" panose="020B0604030504040204" pitchFamily="50" charset="-128"/>
                  </a:rPr>
                  <a:t>章</a:t>
                </a:r>
              </a:p>
            </p:txBody>
          </p:sp>
        </p:grpSp>
        <p:grpSp>
          <p:nvGrpSpPr>
            <p:cNvPr id="14" name="グループ化 13">
              <a:extLst>
                <a:ext uri="{FF2B5EF4-FFF2-40B4-BE49-F238E27FC236}">
                  <a16:creationId xmlns:a16="http://schemas.microsoft.com/office/drawing/2014/main" id="{55ED7D69-6B03-4E63-BD14-B4C9C2D34955}"/>
                </a:ext>
              </a:extLst>
            </p:cNvPr>
            <p:cNvGrpSpPr/>
            <p:nvPr/>
          </p:nvGrpSpPr>
          <p:grpSpPr>
            <a:xfrm>
              <a:off x="508000" y="6779797"/>
              <a:ext cx="5878287" cy="501650"/>
              <a:chOff x="508000" y="6420622"/>
              <a:chExt cx="5878287" cy="501650"/>
            </a:xfrm>
          </p:grpSpPr>
          <p:sp>
            <p:nvSpPr>
              <p:cNvPr id="36" name="四角形: 角を丸くする 35">
                <a:extLst>
                  <a:ext uri="{FF2B5EF4-FFF2-40B4-BE49-F238E27FC236}">
                    <a16:creationId xmlns:a16="http://schemas.microsoft.com/office/drawing/2014/main" id="{6DF8E5AE-8AC7-45F7-A213-2FE4889ED071}"/>
                  </a:ext>
                </a:extLst>
              </p:cNvPr>
              <p:cNvSpPr/>
              <p:nvPr/>
            </p:nvSpPr>
            <p:spPr>
              <a:xfrm>
                <a:off x="2809795" y="6420622"/>
                <a:ext cx="3576492" cy="50165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a:r>
                  <a:rPr kumimoji="1" lang="ja-JP" altLang="en-US" sz="1050" dirty="0">
                    <a:solidFill>
                      <a:schemeClr val="tx1"/>
                    </a:solidFill>
                    <a:latin typeface="メイリオ" panose="020B0604030504040204" pitchFamily="50" charset="-128"/>
                    <a:ea typeface="メイリオ" panose="020B0604030504040204" pitchFamily="50" charset="-128"/>
                  </a:rPr>
                  <a:t>気候変動影響への適応策の基本的な考え方と、各分野での取組事例について紹介します</a:t>
                </a:r>
                <a:endParaRPr kumimoji="1" lang="ja-JP" altLang="en-US" sz="1050" dirty="0">
                  <a:latin typeface="メイリオ" panose="020B0604030504040204" pitchFamily="50" charset="-128"/>
                  <a:ea typeface="メイリオ" panose="020B0604030504040204" pitchFamily="50" charset="-128"/>
                </a:endParaRPr>
              </a:p>
            </p:txBody>
          </p:sp>
          <p:sp>
            <p:nvSpPr>
              <p:cNvPr id="17" name="四角形: 角を丸くする 16">
                <a:extLst>
                  <a:ext uri="{FF2B5EF4-FFF2-40B4-BE49-F238E27FC236}">
                    <a16:creationId xmlns:a16="http://schemas.microsoft.com/office/drawing/2014/main" id="{9CAFFE80-7E67-42BE-89B9-CB401A81CE16}"/>
                  </a:ext>
                </a:extLst>
              </p:cNvPr>
              <p:cNvSpPr/>
              <p:nvPr/>
            </p:nvSpPr>
            <p:spPr>
              <a:xfrm>
                <a:off x="508000" y="6420622"/>
                <a:ext cx="2435226" cy="5016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latin typeface="メイリオ" panose="020B0604030504040204" pitchFamily="50" charset="-128"/>
                  <a:ea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rPr>
                  <a:t>気候変動への適応</a:t>
                </a:r>
              </a:p>
            </p:txBody>
          </p:sp>
          <p:sp>
            <p:nvSpPr>
              <p:cNvPr id="26" name="四角形: 角を丸くする 25">
                <a:extLst>
                  <a:ext uri="{FF2B5EF4-FFF2-40B4-BE49-F238E27FC236}">
                    <a16:creationId xmlns:a16="http://schemas.microsoft.com/office/drawing/2014/main" id="{EA3454A9-988D-43CD-B1E0-4902B7988852}"/>
                  </a:ext>
                </a:extLst>
              </p:cNvPr>
              <p:cNvSpPr/>
              <p:nvPr/>
            </p:nvSpPr>
            <p:spPr>
              <a:xfrm>
                <a:off x="546100" y="6464918"/>
                <a:ext cx="442118" cy="175731"/>
              </a:xfrm>
              <a:prstGeom prst="roundRect">
                <a:avLst>
                  <a:gd name="adj" fmla="val 3233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kumimoji="1" lang="ja-JP" altLang="en-US" sz="800" dirty="0">
                    <a:solidFill>
                      <a:schemeClr val="tx1"/>
                    </a:solidFill>
                    <a:latin typeface="メイリオ" panose="020B0604030504040204" pitchFamily="50" charset="-128"/>
                    <a:ea typeface="メイリオ" panose="020B0604030504040204" pitchFamily="50" charset="-128"/>
                  </a:rPr>
                  <a:t>第</a:t>
                </a:r>
                <a:r>
                  <a:rPr kumimoji="1" lang="en-US" altLang="ja-JP" sz="800" dirty="0">
                    <a:solidFill>
                      <a:schemeClr val="tx1"/>
                    </a:solidFill>
                    <a:latin typeface="メイリオ" panose="020B0604030504040204" pitchFamily="50" charset="-128"/>
                    <a:ea typeface="メイリオ" panose="020B0604030504040204" pitchFamily="50" charset="-128"/>
                  </a:rPr>
                  <a:t>5</a:t>
                </a:r>
                <a:r>
                  <a:rPr kumimoji="1" lang="ja-JP" altLang="en-US" sz="800" dirty="0">
                    <a:solidFill>
                      <a:schemeClr val="tx1"/>
                    </a:solidFill>
                    <a:latin typeface="メイリオ" panose="020B0604030504040204" pitchFamily="50" charset="-128"/>
                    <a:ea typeface="メイリオ" panose="020B0604030504040204" pitchFamily="50" charset="-128"/>
                  </a:rPr>
                  <a:t>章</a:t>
                </a:r>
              </a:p>
            </p:txBody>
          </p:sp>
        </p:grpSp>
        <p:grpSp>
          <p:nvGrpSpPr>
            <p:cNvPr id="43" name="グループ化 42">
              <a:extLst>
                <a:ext uri="{FF2B5EF4-FFF2-40B4-BE49-F238E27FC236}">
                  <a16:creationId xmlns:a16="http://schemas.microsoft.com/office/drawing/2014/main" id="{C3FE6FC0-92CD-4AFB-95B5-3570168DEFA2}"/>
                </a:ext>
              </a:extLst>
            </p:cNvPr>
            <p:cNvGrpSpPr/>
            <p:nvPr/>
          </p:nvGrpSpPr>
          <p:grpSpPr>
            <a:xfrm>
              <a:off x="507999" y="7426308"/>
              <a:ext cx="5878287" cy="501650"/>
              <a:chOff x="507999" y="6995298"/>
              <a:chExt cx="5878287" cy="501650"/>
            </a:xfrm>
          </p:grpSpPr>
          <p:sp>
            <p:nvSpPr>
              <p:cNvPr id="37" name="四角形: 角を丸くする 36">
                <a:extLst>
                  <a:ext uri="{FF2B5EF4-FFF2-40B4-BE49-F238E27FC236}">
                    <a16:creationId xmlns:a16="http://schemas.microsoft.com/office/drawing/2014/main" id="{D7A25BDF-D9CE-457D-A9EF-3A1D0E8DFDA8}"/>
                  </a:ext>
                </a:extLst>
              </p:cNvPr>
              <p:cNvSpPr/>
              <p:nvPr/>
            </p:nvSpPr>
            <p:spPr>
              <a:xfrm>
                <a:off x="2809794" y="6995298"/>
                <a:ext cx="3576492" cy="50165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a:r>
                  <a:rPr lang="ja-JP" altLang="en-US" sz="1050" dirty="0">
                    <a:solidFill>
                      <a:schemeClr val="tx1"/>
                    </a:solidFill>
                    <a:latin typeface="メイリオ" panose="020B0604030504040204" pitchFamily="50" charset="-128"/>
                    <a:ea typeface="メイリオ" panose="020B0604030504040204" pitchFamily="50" charset="-128"/>
                  </a:rPr>
                  <a:t>特に自治体職員を対象として、地方自治体としてどのような取組が可能か、制度や事例を紹介します</a:t>
                </a:r>
                <a:endParaRPr lang="ja-JP" altLang="en-US" sz="1050" dirty="0">
                  <a:latin typeface="メイリオ" panose="020B0604030504040204" pitchFamily="50" charset="-128"/>
                  <a:ea typeface="メイリオ" panose="020B0604030504040204" pitchFamily="50" charset="-128"/>
                </a:endParaRPr>
              </a:p>
            </p:txBody>
          </p:sp>
          <p:sp>
            <p:nvSpPr>
              <p:cNvPr id="18" name="四角形: 角を丸くする 17">
                <a:extLst>
                  <a:ext uri="{FF2B5EF4-FFF2-40B4-BE49-F238E27FC236}">
                    <a16:creationId xmlns:a16="http://schemas.microsoft.com/office/drawing/2014/main" id="{9596A7B9-2A8C-42E3-8F09-1CC21690EF69}"/>
                  </a:ext>
                </a:extLst>
              </p:cNvPr>
              <p:cNvSpPr/>
              <p:nvPr/>
            </p:nvSpPr>
            <p:spPr>
              <a:xfrm>
                <a:off x="507999" y="6995298"/>
                <a:ext cx="2435226" cy="50165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latin typeface="メイリオ" panose="020B0604030504040204" pitchFamily="50" charset="-128"/>
                  <a:ea typeface="メイリオ" panose="020B0604030504040204" pitchFamily="50" charset="-128"/>
                </a:endParaRPr>
              </a:p>
              <a:p>
                <a:pPr algn="ctr"/>
                <a:r>
                  <a:rPr kumimoji="1" lang="ja-JP" altLang="en-US" sz="1200" b="1" dirty="0">
                    <a:latin typeface="メイリオ" panose="020B0604030504040204" pitchFamily="50" charset="-128"/>
                    <a:ea typeface="メイリオ" panose="020B0604030504040204" pitchFamily="50" charset="-128"/>
                  </a:rPr>
                  <a:t>自治体の気候変動適応</a:t>
                </a:r>
              </a:p>
            </p:txBody>
          </p:sp>
          <p:sp>
            <p:nvSpPr>
              <p:cNvPr id="27" name="四角形: 角を丸くする 26">
                <a:extLst>
                  <a:ext uri="{FF2B5EF4-FFF2-40B4-BE49-F238E27FC236}">
                    <a16:creationId xmlns:a16="http://schemas.microsoft.com/office/drawing/2014/main" id="{2EB3AA94-3B7F-4D56-8344-E6A551DD2783}"/>
                  </a:ext>
                </a:extLst>
              </p:cNvPr>
              <p:cNvSpPr/>
              <p:nvPr/>
            </p:nvSpPr>
            <p:spPr>
              <a:xfrm>
                <a:off x="546100" y="7037374"/>
                <a:ext cx="442118" cy="175731"/>
              </a:xfrm>
              <a:prstGeom prst="roundRect">
                <a:avLst>
                  <a:gd name="adj" fmla="val 32338"/>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kumimoji="1" lang="ja-JP" altLang="en-US" sz="800" dirty="0">
                    <a:solidFill>
                      <a:schemeClr val="tx1"/>
                    </a:solidFill>
                    <a:latin typeface="メイリオ" panose="020B0604030504040204" pitchFamily="50" charset="-128"/>
                    <a:ea typeface="メイリオ" panose="020B0604030504040204" pitchFamily="50" charset="-128"/>
                  </a:rPr>
                  <a:t>第</a:t>
                </a:r>
                <a:r>
                  <a:rPr kumimoji="1" lang="en-US" altLang="ja-JP" sz="800" dirty="0">
                    <a:solidFill>
                      <a:schemeClr val="tx1"/>
                    </a:solidFill>
                    <a:latin typeface="メイリオ" panose="020B0604030504040204" pitchFamily="50" charset="-128"/>
                    <a:ea typeface="メイリオ" panose="020B0604030504040204" pitchFamily="50" charset="-128"/>
                  </a:rPr>
                  <a:t>6</a:t>
                </a:r>
                <a:r>
                  <a:rPr kumimoji="1" lang="ja-JP" altLang="en-US" sz="800" dirty="0">
                    <a:solidFill>
                      <a:schemeClr val="tx1"/>
                    </a:solidFill>
                    <a:latin typeface="メイリオ" panose="020B0604030504040204" pitchFamily="50" charset="-128"/>
                    <a:ea typeface="メイリオ" panose="020B0604030504040204" pitchFamily="50" charset="-128"/>
                  </a:rPr>
                  <a:t>章</a:t>
                </a:r>
              </a:p>
            </p:txBody>
          </p:sp>
        </p:grpSp>
        <p:grpSp>
          <p:nvGrpSpPr>
            <p:cNvPr id="44" name="グループ化 43">
              <a:extLst>
                <a:ext uri="{FF2B5EF4-FFF2-40B4-BE49-F238E27FC236}">
                  <a16:creationId xmlns:a16="http://schemas.microsoft.com/office/drawing/2014/main" id="{0451064A-2A29-4074-AC61-0BC04EDAF94D}"/>
                </a:ext>
              </a:extLst>
            </p:cNvPr>
            <p:cNvGrpSpPr/>
            <p:nvPr/>
          </p:nvGrpSpPr>
          <p:grpSpPr>
            <a:xfrm>
              <a:off x="508000" y="8072819"/>
              <a:ext cx="5878287" cy="501650"/>
              <a:chOff x="508000" y="7569974"/>
              <a:chExt cx="5878287" cy="501650"/>
            </a:xfrm>
          </p:grpSpPr>
          <p:sp>
            <p:nvSpPr>
              <p:cNvPr id="38" name="四角形: 角を丸くする 37">
                <a:extLst>
                  <a:ext uri="{FF2B5EF4-FFF2-40B4-BE49-F238E27FC236}">
                    <a16:creationId xmlns:a16="http://schemas.microsoft.com/office/drawing/2014/main" id="{99894BB0-FEF4-4AED-A1A6-7BA5D406CB6B}"/>
                  </a:ext>
                </a:extLst>
              </p:cNvPr>
              <p:cNvSpPr/>
              <p:nvPr/>
            </p:nvSpPr>
            <p:spPr>
              <a:xfrm>
                <a:off x="2809795" y="7569974"/>
                <a:ext cx="3576492" cy="50165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90488"/>
                <a:r>
                  <a:rPr lang="ja-JP" altLang="en-US" sz="1050" dirty="0">
                    <a:solidFill>
                      <a:schemeClr val="tx1"/>
                    </a:solidFill>
                    <a:latin typeface="メイリオ" panose="020B0604030504040204" pitchFamily="50" charset="-128"/>
                    <a:ea typeface="メイリオ" panose="020B0604030504040204" pitchFamily="50" charset="-128"/>
                  </a:rPr>
                  <a:t>特に企業を対象として、企業が気候変動に取り組む意義や効果、その事例を紹介します</a:t>
                </a:r>
                <a:endParaRPr lang="ja-JP" altLang="en-US" sz="1200" dirty="0">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821CF5C8-21A2-4AFD-828F-969C8FA67453}"/>
                  </a:ext>
                </a:extLst>
              </p:cNvPr>
              <p:cNvSpPr/>
              <p:nvPr/>
            </p:nvSpPr>
            <p:spPr>
              <a:xfrm>
                <a:off x="508000" y="7569974"/>
                <a:ext cx="2435226" cy="50165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200" b="1" dirty="0">
                    <a:latin typeface="メイリオ" panose="020B0604030504040204" pitchFamily="50" charset="-128"/>
                    <a:ea typeface="メイリオ" panose="020B0604030504040204" pitchFamily="50" charset="-128"/>
                  </a:rPr>
                  <a:t>企業の気候変動適応</a:t>
                </a:r>
                <a:endParaRPr kumimoji="1" lang="ja-JP" altLang="en-US" sz="1200" b="1" dirty="0">
                  <a:latin typeface="メイリオ" panose="020B0604030504040204" pitchFamily="50" charset="-128"/>
                  <a:ea typeface="メイリオ" panose="020B0604030504040204" pitchFamily="50" charset="-128"/>
                </a:endParaRPr>
              </a:p>
            </p:txBody>
          </p:sp>
          <p:sp>
            <p:nvSpPr>
              <p:cNvPr id="28" name="四角形: 角を丸くする 27">
                <a:extLst>
                  <a:ext uri="{FF2B5EF4-FFF2-40B4-BE49-F238E27FC236}">
                    <a16:creationId xmlns:a16="http://schemas.microsoft.com/office/drawing/2014/main" id="{52697765-1102-4BD0-B134-EBA6CDE0B8C6}"/>
                  </a:ext>
                </a:extLst>
              </p:cNvPr>
              <p:cNvSpPr/>
              <p:nvPr/>
            </p:nvSpPr>
            <p:spPr>
              <a:xfrm>
                <a:off x="546100" y="7614425"/>
                <a:ext cx="442118" cy="175731"/>
              </a:xfrm>
              <a:prstGeom prst="roundRect">
                <a:avLst>
                  <a:gd name="adj" fmla="val 32338"/>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kumimoji="1" lang="ja-JP" altLang="en-US" sz="800" dirty="0">
                    <a:solidFill>
                      <a:schemeClr val="tx1"/>
                    </a:solidFill>
                    <a:latin typeface="メイリオ" panose="020B0604030504040204" pitchFamily="50" charset="-128"/>
                    <a:ea typeface="メイリオ" panose="020B0604030504040204" pitchFamily="50" charset="-128"/>
                  </a:rPr>
                  <a:t>第</a:t>
                </a:r>
                <a:r>
                  <a:rPr kumimoji="1" lang="en-US" altLang="ja-JP" sz="800" dirty="0">
                    <a:solidFill>
                      <a:schemeClr val="tx1"/>
                    </a:solidFill>
                    <a:latin typeface="メイリオ" panose="020B0604030504040204" pitchFamily="50" charset="-128"/>
                    <a:ea typeface="メイリオ" panose="020B0604030504040204" pitchFamily="50" charset="-128"/>
                  </a:rPr>
                  <a:t>7</a:t>
                </a:r>
                <a:r>
                  <a:rPr kumimoji="1" lang="ja-JP" altLang="en-US" sz="800" dirty="0">
                    <a:solidFill>
                      <a:schemeClr val="tx1"/>
                    </a:solidFill>
                    <a:latin typeface="メイリオ" panose="020B0604030504040204" pitchFamily="50" charset="-128"/>
                    <a:ea typeface="メイリオ" panose="020B0604030504040204" pitchFamily="50" charset="-128"/>
                  </a:rPr>
                  <a:t>章</a:t>
                </a:r>
              </a:p>
            </p:txBody>
          </p:sp>
        </p:grpSp>
        <p:grpSp>
          <p:nvGrpSpPr>
            <p:cNvPr id="45" name="グループ化 44">
              <a:extLst>
                <a:ext uri="{FF2B5EF4-FFF2-40B4-BE49-F238E27FC236}">
                  <a16:creationId xmlns:a16="http://schemas.microsoft.com/office/drawing/2014/main" id="{A739D766-DBB6-4971-9106-40025044DE4E}"/>
                </a:ext>
              </a:extLst>
            </p:cNvPr>
            <p:cNvGrpSpPr/>
            <p:nvPr/>
          </p:nvGrpSpPr>
          <p:grpSpPr>
            <a:xfrm>
              <a:off x="507999" y="8719326"/>
              <a:ext cx="5878287" cy="501650"/>
              <a:chOff x="507999" y="8719326"/>
              <a:chExt cx="5878287" cy="501650"/>
            </a:xfrm>
          </p:grpSpPr>
          <p:sp>
            <p:nvSpPr>
              <p:cNvPr id="40" name="四角形: 角を丸くする 39">
                <a:extLst>
                  <a:ext uri="{FF2B5EF4-FFF2-40B4-BE49-F238E27FC236}">
                    <a16:creationId xmlns:a16="http://schemas.microsoft.com/office/drawing/2014/main" id="{AE947F00-D2E0-48E3-9EA7-119B65318BB5}"/>
                  </a:ext>
                </a:extLst>
              </p:cNvPr>
              <p:cNvSpPr/>
              <p:nvPr/>
            </p:nvSpPr>
            <p:spPr>
              <a:xfrm>
                <a:off x="2809794" y="8719326"/>
                <a:ext cx="3576492" cy="50165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a:r>
                  <a:rPr lang="ja-JP" altLang="en-US" sz="1050" dirty="0">
                    <a:solidFill>
                      <a:schemeClr val="tx1"/>
                    </a:solidFill>
                    <a:latin typeface="メイリオ" panose="020B0604030504040204" pitchFamily="50" charset="-128"/>
                    <a:ea typeface="メイリオ" panose="020B0604030504040204" pitchFamily="50" charset="-128"/>
                  </a:rPr>
                  <a:t>参考として、国際機関や国、国立環境研究所が取り組んでいる気候変動適応に関する取組を紹介します</a:t>
                </a:r>
              </a:p>
            </p:txBody>
          </p:sp>
          <p:sp>
            <p:nvSpPr>
              <p:cNvPr id="21" name="四角形: 角を丸くする 20">
                <a:extLst>
                  <a:ext uri="{FF2B5EF4-FFF2-40B4-BE49-F238E27FC236}">
                    <a16:creationId xmlns:a16="http://schemas.microsoft.com/office/drawing/2014/main" id="{BAAF8E61-5390-4302-908F-687601CD3D75}"/>
                  </a:ext>
                </a:extLst>
              </p:cNvPr>
              <p:cNvSpPr/>
              <p:nvPr/>
            </p:nvSpPr>
            <p:spPr>
              <a:xfrm>
                <a:off x="507999" y="8719326"/>
                <a:ext cx="2435226" cy="50165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latin typeface="メイリオ" panose="020B0604030504040204" pitchFamily="50" charset="-128"/>
                  <a:ea typeface="メイリオ" panose="020B0604030504040204" pitchFamily="50" charset="-128"/>
                </a:endParaRPr>
              </a:p>
              <a:p>
                <a:pPr algn="ctr"/>
                <a:r>
                  <a:rPr kumimoji="1" lang="ja-JP" altLang="en-US" sz="1100" b="1" dirty="0">
                    <a:latin typeface="メイリオ" panose="020B0604030504040204" pitchFamily="50" charset="-128"/>
                    <a:ea typeface="メイリオ" panose="020B0604030504040204" pitchFamily="50" charset="-128"/>
                  </a:rPr>
                  <a:t>気候変動適応に</a:t>
                </a:r>
                <a:r>
                  <a:rPr lang="ja-JP" altLang="en-US" sz="1100" b="1" dirty="0">
                    <a:latin typeface="メイリオ" panose="020B0604030504040204" pitchFamily="50" charset="-128"/>
                    <a:ea typeface="メイリオ" panose="020B0604030504040204" pitchFamily="50" charset="-128"/>
                  </a:rPr>
                  <a:t>関する政府の取組</a:t>
                </a:r>
                <a:endParaRPr kumimoji="1" lang="ja-JP" altLang="en-US" sz="1100" b="1" dirty="0">
                  <a:latin typeface="メイリオ" panose="020B0604030504040204" pitchFamily="50" charset="-128"/>
                  <a:ea typeface="メイリオ" panose="020B0604030504040204" pitchFamily="50" charset="-128"/>
                </a:endParaRPr>
              </a:p>
            </p:txBody>
          </p:sp>
          <p:sp>
            <p:nvSpPr>
              <p:cNvPr id="30" name="四角形: 角を丸くする 29">
                <a:extLst>
                  <a:ext uri="{FF2B5EF4-FFF2-40B4-BE49-F238E27FC236}">
                    <a16:creationId xmlns:a16="http://schemas.microsoft.com/office/drawing/2014/main" id="{E834B5F4-D057-47BE-9D8D-5F804E58F466}"/>
                  </a:ext>
                </a:extLst>
              </p:cNvPr>
              <p:cNvSpPr/>
              <p:nvPr/>
            </p:nvSpPr>
            <p:spPr>
              <a:xfrm>
                <a:off x="546100" y="8747891"/>
                <a:ext cx="442118" cy="175731"/>
              </a:xfrm>
              <a:prstGeom prst="roundRect">
                <a:avLst>
                  <a:gd name="adj" fmla="val 3233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kumimoji="1" lang="ja-JP" altLang="en-US" sz="800" dirty="0">
                    <a:solidFill>
                      <a:schemeClr val="tx1"/>
                    </a:solidFill>
                    <a:latin typeface="メイリオ" panose="020B0604030504040204" pitchFamily="50" charset="-128"/>
                    <a:ea typeface="メイリオ" panose="020B0604030504040204" pitchFamily="50" charset="-128"/>
                  </a:rPr>
                  <a:t>第</a:t>
                </a:r>
                <a:r>
                  <a:rPr kumimoji="1" lang="en-US" altLang="ja-JP" sz="800" dirty="0">
                    <a:solidFill>
                      <a:schemeClr val="tx1"/>
                    </a:solidFill>
                    <a:latin typeface="メイリオ" panose="020B0604030504040204" pitchFamily="50" charset="-128"/>
                    <a:ea typeface="メイリオ" panose="020B0604030504040204" pitchFamily="50" charset="-128"/>
                  </a:rPr>
                  <a:t>8</a:t>
                </a:r>
                <a:r>
                  <a:rPr kumimoji="1" lang="ja-JP" altLang="en-US" sz="800" dirty="0">
                    <a:solidFill>
                      <a:schemeClr val="tx1"/>
                    </a:solidFill>
                    <a:latin typeface="メイリオ" panose="020B0604030504040204" pitchFamily="50" charset="-128"/>
                    <a:ea typeface="メイリオ" panose="020B0604030504040204" pitchFamily="50" charset="-128"/>
                  </a:rPr>
                  <a:t>章</a:t>
                </a:r>
              </a:p>
            </p:txBody>
          </p:sp>
        </p:grpSp>
      </p:grpSp>
      <p:sp>
        <p:nvSpPr>
          <p:cNvPr id="41" name="コンテンツ プレースホルダー 3">
            <a:extLst>
              <a:ext uri="{FF2B5EF4-FFF2-40B4-BE49-F238E27FC236}">
                <a16:creationId xmlns:a16="http://schemas.microsoft.com/office/drawing/2014/main" id="{1A6BB1B9-C917-41BD-A699-AB63A163F13D}"/>
              </a:ext>
            </a:extLst>
          </p:cNvPr>
          <p:cNvSpPr txBox="1">
            <a:spLocks/>
          </p:cNvSpPr>
          <p:nvPr/>
        </p:nvSpPr>
        <p:spPr>
          <a:xfrm>
            <a:off x="507999" y="1517471"/>
            <a:ext cx="5878287" cy="1740513"/>
          </a:xfrm>
          <a:prstGeom prst="rect">
            <a:avLst/>
          </a:prstGeom>
          <a:ln>
            <a:noFill/>
          </a:ln>
        </p:spPr>
        <p:txBody>
          <a:bodyPr vert="horz" lIns="91440" tIns="45720" rIns="91440" bIns="45720" rtlCol="0">
            <a:normAutofit lnSpcReduction="10000"/>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spcBef>
                <a:spcPts val="0"/>
              </a:spcBef>
            </a:pPr>
            <a:r>
              <a:rPr lang="ja-JP" altLang="en-US" sz="1200" dirty="0"/>
              <a:t>　自治体・企業向け資料の構成は以下の通りです。</a:t>
            </a:r>
            <a:endParaRPr lang="en-US" altLang="ja-JP" sz="1200" dirty="0"/>
          </a:p>
          <a:p>
            <a:pPr>
              <a:lnSpc>
                <a:spcPct val="150000"/>
              </a:lnSpc>
              <a:spcBef>
                <a:spcPts val="0"/>
              </a:spcBef>
              <a:spcAft>
                <a:spcPts val="600"/>
              </a:spcAft>
            </a:pPr>
            <a:r>
              <a:rPr lang="ja-JP" altLang="en-US" sz="1200" dirty="0"/>
              <a:t>一般向け資料と比べて、取り上げるテーマの専門性が高く、やや発展的な内容になっています。</a:t>
            </a:r>
            <a:endParaRPr lang="en-US" altLang="ja-JP" sz="1200" dirty="0"/>
          </a:p>
          <a:p>
            <a:pPr>
              <a:lnSpc>
                <a:spcPct val="150000"/>
              </a:lnSpc>
              <a:spcBef>
                <a:spcPts val="0"/>
              </a:spcBef>
            </a:pPr>
            <a:r>
              <a:rPr lang="ja-JP" altLang="en-US" sz="1200" dirty="0"/>
              <a:t>　第</a:t>
            </a:r>
            <a:r>
              <a:rPr lang="en-US" altLang="ja-JP" sz="1200" dirty="0"/>
              <a:t>1</a:t>
            </a:r>
            <a:r>
              <a:rPr lang="ja-JP" altLang="en-US" sz="1200" dirty="0"/>
              <a:t>章～第</a:t>
            </a:r>
            <a:r>
              <a:rPr lang="en-US" altLang="ja-JP" sz="1200" dirty="0"/>
              <a:t>5</a:t>
            </a:r>
            <a:r>
              <a:rPr lang="ja-JP" altLang="en-US" sz="1200" dirty="0"/>
              <a:t>章、第</a:t>
            </a:r>
            <a:r>
              <a:rPr lang="en-US" altLang="ja-JP" sz="1200" dirty="0"/>
              <a:t>8</a:t>
            </a:r>
            <a:r>
              <a:rPr lang="ja-JP" altLang="en-US" sz="1200" dirty="0"/>
              <a:t>章の内容は、気候変動影響及び適応の概念から具体例までの紹介で構成されています。第</a:t>
            </a:r>
            <a:r>
              <a:rPr lang="en-US" altLang="ja-JP" sz="1200" dirty="0"/>
              <a:t>6</a:t>
            </a:r>
            <a:r>
              <a:rPr lang="ja-JP" altLang="en-US" sz="1200" dirty="0"/>
              <a:t>章は自治体向け、第</a:t>
            </a:r>
            <a:r>
              <a:rPr lang="en-US" altLang="ja-JP" sz="1200" dirty="0"/>
              <a:t>7</a:t>
            </a:r>
            <a:r>
              <a:rPr lang="ja-JP" altLang="en-US" sz="1200" dirty="0"/>
              <a:t>章は企業向けとなっており、対象者別の事例と考え方で構成されています。講演や話題提供の場に応じて章構成を変更しましょう。</a:t>
            </a:r>
            <a:endParaRPr lang="en-US" altLang="ja-JP" sz="1200" dirty="0"/>
          </a:p>
          <a:p>
            <a:pPr>
              <a:lnSpc>
                <a:spcPct val="150000"/>
              </a:lnSpc>
              <a:spcBef>
                <a:spcPts val="0"/>
              </a:spcBef>
            </a:pPr>
            <a:r>
              <a:rPr lang="ja-JP" altLang="en-US" sz="1200" dirty="0"/>
              <a:t>具体的なプレゼンテーション資料</a:t>
            </a:r>
            <a:r>
              <a:rPr lang="ja-JP" altLang="en-US" sz="1200"/>
              <a:t>の構成に</a:t>
            </a:r>
            <a:r>
              <a:rPr lang="ja-JP" altLang="en-US" sz="1200" dirty="0"/>
              <a:t>ついては</a:t>
            </a:r>
            <a:r>
              <a:rPr lang="en-US" altLang="ja-JP" sz="1200" dirty="0"/>
              <a:t>2</a:t>
            </a:r>
            <a:r>
              <a:rPr lang="ja-JP" altLang="en-US" sz="1200" dirty="0"/>
              <a:t>章でご紹介します。</a:t>
            </a:r>
            <a:endParaRPr lang="en-US" altLang="ja-JP" sz="1200" dirty="0"/>
          </a:p>
          <a:p>
            <a:pPr>
              <a:lnSpc>
                <a:spcPct val="150000"/>
              </a:lnSpc>
              <a:spcBef>
                <a:spcPts val="0"/>
              </a:spcBef>
            </a:pPr>
            <a:endParaRPr lang="en-US" altLang="ja-JP" sz="1200" dirty="0"/>
          </a:p>
          <a:p>
            <a:pPr>
              <a:lnSpc>
                <a:spcPct val="150000"/>
              </a:lnSpc>
              <a:spcBef>
                <a:spcPts val="0"/>
              </a:spcBef>
            </a:pPr>
            <a:endParaRPr lang="ja-JP" altLang="en-US" sz="1200" dirty="0"/>
          </a:p>
        </p:txBody>
      </p:sp>
      <p:sp>
        <p:nvSpPr>
          <p:cNvPr id="46" name="テキスト プレースホルダー 6">
            <a:extLst>
              <a:ext uri="{FF2B5EF4-FFF2-40B4-BE49-F238E27FC236}">
                <a16:creationId xmlns:a16="http://schemas.microsoft.com/office/drawing/2014/main" id="{728C65A8-1CB7-484E-8FF7-FD3940789081}"/>
              </a:ext>
            </a:extLst>
          </p:cNvPr>
          <p:cNvSpPr txBox="1">
            <a:spLocks/>
          </p:cNvSpPr>
          <p:nvPr/>
        </p:nvSpPr>
        <p:spPr>
          <a:xfrm>
            <a:off x="3632200" y="295333"/>
            <a:ext cx="3225800" cy="3142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１</a:t>
            </a:r>
            <a:r>
              <a:rPr lang="en-US" altLang="ja-JP"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a:t>
            </a: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スライド集の概要について</a:t>
            </a:r>
            <a:endParaRPr lang="ja-JP" altLang="en-US" sz="14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29" name="タイトル 28">
            <a:extLst>
              <a:ext uri="{FF2B5EF4-FFF2-40B4-BE49-F238E27FC236}">
                <a16:creationId xmlns:a16="http://schemas.microsoft.com/office/drawing/2014/main" id="{718A9752-088E-4963-8BD8-249C08AF9C54}"/>
              </a:ext>
            </a:extLst>
          </p:cNvPr>
          <p:cNvSpPr>
            <a:spLocks noGrp="1"/>
          </p:cNvSpPr>
          <p:nvPr>
            <p:ph type="title"/>
          </p:nvPr>
        </p:nvSpPr>
        <p:spPr>
          <a:xfrm>
            <a:off x="130343" y="828029"/>
            <a:ext cx="6584781" cy="668935"/>
          </a:xfrm>
        </p:spPr>
        <p:txBody>
          <a:bodyPr/>
          <a:lstStyle/>
          <a:p>
            <a:r>
              <a:rPr lang="ja-JP" altLang="en-US" dirty="0"/>
              <a:t>②自治体・企業向け資料</a:t>
            </a:r>
          </a:p>
        </p:txBody>
      </p:sp>
    </p:spTree>
    <p:extLst>
      <p:ext uri="{BB962C8B-B14F-4D97-AF65-F5344CB8AC3E}">
        <p14:creationId xmlns:p14="http://schemas.microsoft.com/office/powerpoint/2010/main" val="4052020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3EADD70-6573-4510-9E53-33F62901F3A0}" type="slidenum">
              <a:rPr lang="ja-JP" altLang="en-US" smtClean="0"/>
              <a:pPr/>
              <a:t>7</a:t>
            </a:fld>
            <a:endParaRPr lang="ja-JP" altLang="en-US"/>
          </a:p>
        </p:txBody>
      </p:sp>
      <p:sp>
        <p:nvSpPr>
          <p:cNvPr id="4" name="コンテンツ プレースホルダー 3"/>
          <p:cNvSpPr>
            <a:spLocks noGrp="1"/>
          </p:cNvSpPr>
          <p:nvPr>
            <p:ph sz="quarter" idx="13"/>
          </p:nvPr>
        </p:nvSpPr>
        <p:spPr>
          <a:xfrm>
            <a:off x="130175" y="668337"/>
            <a:ext cx="6584950" cy="696793"/>
          </a:xfrm>
        </p:spPr>
        <p:txBody>
          <a:bodyPr/>
          <a:lstStyle/>
          <a:p>
            <a:r>
              <a:rPr lang="ja-JP" altLang="en-US" b="1" dirty="0"/>
              <a:t>②自治体・企業向け資料</a:t>
            </a:r>
            <a:endParaRPr lang="en-US" altLang="ja-JP" b="1" dirty="0"/>
          </a:p>
          <a:p>
            <a:r>
              <a:rPr kumimoji="1" lang="ja-JP" altLang="en-US" dirty="0"/>
              <a:t>各章の主な内容とポイントは以下の通りです。</a:t>
            </a:r>
          </a:p>
        </p:txBody>
      </p:sp>
      <p:graphicFrame>
        <p:nvGraphicFramePr>
          <p:cNvPr id="42" name="表 41">
            <a:extLst>
              <a:ext uri="{FF2B5EF4-FFF2-40B4-BE49-F238E27FC236}">
                <a16:creationId xmlns:a16="http://schemas.microsoft.com/office/drawing/2014/main" id="{45840C91-A172-4985-9CB4-4DC233680BF3}"/>
              </a:ext>
            </a:extLst>
          </p:cNvPr>
          <p:cNvGraphicFramePr>
            <a:graphicFrameLocks noGrp="1"/>
          </p:cNvGraphicFramePr>
          <p:nvPr>
            <p:extLst>
              <p:ext uri="{D42A27DB-BD31-4B8C-83A1-F6EECF244321}">
                <p14:modId xmlns:p14="http://schemas.microsoft.com/office/powerpoint/2010/main" val="2887395721"/>
              </p:ext>
            </p:extLst>
          </p:nvPr>
        </p:nvGraphicFramePr>
        <p:xfrm>
          <a:off x="171450" y="1371601"/>
          <a:ext cx="6543674" cy="8210594"/>
        </p:xfrm>
        <a:graphic>
          <a:graphicData uri="http://schemas.openxmlformats.org/drawingml/2006/table">
            <a:tbl>
              <a:tblPr firstRow="1">
                <a:tableStyleId>{5FD0F851-EC5A-4D38-B0AD-8093EC10F338}</a:tableStyleId>
              </a:tblPr>
              <a:tblGrid>
                <a:gridCol w="1930400">
                  <a:extLst>
                    <a:ext uri="{9D8B030D-6E8A-4147-A177-3AD203B41FA5}">
                      <a16:colId xmlns:a16="http://schemas.microsoft.com/office/drawing/2014/main" val="20000"/>
                    </a:ext>
                  </a:extLst>
                </a:gridCol>
                <a:gridCol w="2197100">
                  <a:extLst>
                    <a:ext uri="{9D8B030D-6E8A-4147-A177-3AD203B41FA5}">
                      <a16:colId xmlns:a16="http://schemas.microsoft.com/office/drawing/2014/main" val="20001"/>
                    </a:ext>
                  </a:extLst>
                </a:gridCol>
                <a:gridCol w="2416174">
                  <a:extLst>
                    <a:ext uri="{9D8B030D-6E8A-4147-A177-3AD203B41FA5}">
                      <a16:colId xmlns:a16="http://schemas.microsoft.com/office/drawing/2014/main" val="20002"/>
                    </a:ext>
                  </a:extLst>
                </a:gridCol>
              </a:tblGrid>
              <a:tr h="492893">
                <a:tc>
                  <a:txBody>
                    <a:bodyPr/>
                    <a:lstStyle/>
                    <a:p>
                      <a:pPr algn="ctr"/>
                      <a:r>
                        <a:rPr kumimoji="1" lang="ja-JP" altLang="en-US" sz="1050" dirty="0">
                          <a:latin typeface="メイリオ" panose="020B0604030504040204" pitchFamily="50" charset="-128"/>
                          <a:ea typeface="メイリオ" panose="020B0604030504040204" pitchFamily="50" charset="-128"/>
                        </a:rPr>
                        <a:t>章</a:t>
                      </a:r>
                      <a:endParaRPr kumimoji="1" lang="ja-JP" altLang="en-US" sz="1050" dirty="0">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accent5"/>
                      </a:solidFill>
                      <a:prstDash val="solid"/>
                      <a:round/>
                      <a:headEnd type="none" w="med" len="med"/>
                      <a:tailEnd type="none" w="med" len="med"/>
                    </a:lnR>
                    <a:solidFill>
                      <a:schemeClr val="accent5">
                        <a:lumMod val="20000"/>
                        <a:lumOff val="80000"/>
                      </a:schemeClr>
                    </a:solidFill>
                  </a:tcPr>
                </a:tc>
                <a:tc>
                  <a:txBody>
                    <a:bodyPr/>
                    <a:lstStyle/>
                    <a:p>
                      <a:pPr algn="ctr"/>
                      <a:r>
                        <a:rPr kumimoji="1" lang="ja-JP" altLang="en-US" sz="1050" dirty="0">
                          <a:latin typeface="メイリオ" panose="020B0604030504040204" pitchFamily="50" charset="-128"/>
                          <a:ea typeface="メイリオ" panose="020B0604030504040204" pitchFamily="50" charset="-128"/>
                        </a:rPr>
                        <a:t>主な内容</a:t>
                      </a:r>
                      <a:endParaRPr kumimoji="1" lang="en-US" altLang="ja-JP" sz="1050" dirty="0">
                        <a:latin typeface="メイリオ" panose="020B0604030504040204" pitchFamily="50" charset="-128"/>
                        <a:ea typeface="メイリオ" panose="020B0604030504040204" pitchFamily="50" charset="-128"/>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accent5">
                        <a:lumMod val="20000"/>
                        <a:lumOff val="80000"/>
                      </a:schemeClr>
                    </a:solidFill>
                  </a:tcPr>
                </a:tc>
                <a:tc>
                  <a:txBody>
                    <a:bodyPr/>
                    <a:lstStyle/>
                    <a:p>
                      <a:pPr algn="ctr"/>
                      <a:r>
                        <a:rPr kumimoji="1" lang="ja-JP" altLang="en-US" sz="1050" dirty="0">
                          <a:latin typeface="メイリオ" panose="020B0604030504040204" pitchFamily="50" charset="-128"/>
                          <a:ea typeface="メイリオ" panose="020B0604030504040204" pitchFamily="50" charset="-128"/>
                        </a:rPr>
                        <a:t>ポイント</a:t>
                      </a:r>
                      <a:endParaRPr kumimoji="1" lang="ja-JP" altLang="en-US" sz="1050" dirty="0">
                        <a:latin typeface="メイリオ" panose="020B0604030504040204" pitchFamily="50" charset="-128"/>
                        <a:ea typeface="メイリオ" panose="020B0604030504040204" pitchFamily="50" charset="-128"/>
                        <a:cs typeface="Meiryo UI" panose="020B0604030504040204" pitchFamily="50" charset="-128"/>
                      </a:endParaRPr>
                    </a:p>
                  </a:txBody>
                  <a:tcPr anchor="ctr">
                    <a:lnL w="12700" cap="flat" cmpd="sng" algn="ctr">
                      <a:solidFill>
                        <a:schemeClr val="accent5"/>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10000"/>
                  </a:ext>
                </a:extLst>
              </a:tr>
              <a:tr h="1050158">
                <a:tc>
                  <a:txBody>
                    <a:bodyPr/>
                    <a:lstStyle/>
                    <a:p>
                      <a:r>
                        <a:rPr kumimoji="1" lang="ja-JP" altLang="en-US" sz="1050" dirty="0">
                          <a:latin typeface="メイリオ" panose="020B0604030504040204" pitchFamily="50" charset="-128"/>
                          <a:ea typeface="メイリオ" panose="020B0604030504040204" pitchFamily="50" charset="-128"/>
                        </a:rPr>
                        <a:t>トピックス</a:t>
                      </a:r>
                      <a:endParaRPr kumimoji="1" lang="ja-JP" altLang="en-US" sz="1050" b="1" dirty="0">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noFill/>
                  </a:tcPr>
                </a:tc>
                <a:tc>
                  <a:txBody>
                    <a:bodyPr/>
                    <a:lstStyle/>
                    <a:p>
                      <a:pPr marL="228600" indent="-228600">
                        <a:spcBef>
                          <a:spcPts val="0"/>
                        </a:spcBef>
                        <a:spcAft>
                          <a:spcPts val="0"/>
                        </a:spcAft>
                        <a:buFont typeface="Wingdings" panose="05000000000000000000" pitchFamily="2" charset="2"/>
                        <a:buChar char="l"/>
                      </a:pPr>
                      <a:r>
                        <a:rPr kumimoji="1" lang="ja-JP" altLang="en-US" sz="1050" dirty="0">
                          <a:latin typeface="メイリオ" panose="020B0604030504040204" pitchFamily="50" charset="-128"/>
                          <a:ea typeface="メイリオ" panose="020B0604030504040204" pitchFamily="50" charset="-128"/>
                          <a:cs typeface="Meiryo UI" panose="020B0604030504040204" pitchFamily="50" charset="-128"/>
                        </a:rPr>
                        <a:t>気候変動に対する国際的な関心の変化</a:t>
                      </a:r>
                      <a:endParaRPr kumimoji="1" lang="en-US" altLang="ja-JP" sz="1050" dirty="0">
                        <a:latin typeface="メイリオ" panose="020B0604030504040204" pitchFamily="50" charset="-128"/>
                        <a:ea typeface="メイリオ" panose="020B0604030504040204" pitchFamily="50" charset="-128"/>
                        <a:cs typeface="Meiryo UI" panose="020B0604030504040204" pitchFamily="50" charset="-128"/>
                      </a:endParaRPr>
                    </a:p>
                    <a:p>
                      <a:pPr marL="228600" indent="-228600">
                        <a:spcBef>
                          <a:spcPts val="0"/>
                        </a:spcBef>
                        <a:spcAft>
                          <a:spcPts val="0"/>
                        </a:spcAft>
                        <a:buFont typeface="Wingdings" panose="05000000000000000000" pitchFamily="2" charset="2"/>
                        <a:buChar char="l"/>
                      </a:pPr>
                      <a:r>
                        <a:rPr kumimoji="1" lang="ja-JP" altLang="en-US" sz="1050" dirty="0">
                          <a:latin typeface="メイリオ" panose="020B0604030504040204" pitchFamily="50" charset="-128"/>
                          <a:ea typeface="メイリオ" panose="020B0604030504040204" pitchFamily="50" charset="-128"/>
                          <a:cs typeface="Meiryo UI" panose="020B0604030504040204" pitchFamily="50" charset="-128"/>
                        </a:rPr>
                        <a:t>国内及び地域で起きた気候変動影響に関する出来事</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noFill/>
                  </a:tcPr>
                </a:tc>
                <a:tc>
                  <a:txBody>
                    <a:bodyPr/>
                    <a:lstStyle/>
                    <a:p>
                      <a:pPr marL="171450" indent="-171450">
                        <a:spcBef>
                          <a:spcPts val="0"/>
                        </a:spcBef>
                        <a:spcAft>
                          <a:spcPts val="0"/>
                        </a:spcAft>
                        <a:buFont typeface="Wingdings" panose="05000000000000000000" pitchFamily="2" charset="2"/>
                        <a:buChar char="l"/>
                      </a:pPr>
                      <a:r>
                        <a:rPr kumimoji="1" lang="ja-JP" altLang="en-US" sz="1050" dirty="0">
                          <a:latin typeface="メイリオ" panose="020B0604030504040204" pitchFamily="50" charset="-128"/>
                          <a:ea typeface="メイリオ" panose="020B0604030504040204" pitchFamily="50" charset="-128"/>
                          <a:cs typeface="Meiryo UI" panose="020B0604030504040204" pitchFamily="50" charset="-128"/>
                        </a:rPr>
                        <a:t>最近の動向や身近な事例をもとに、気候変動に対する危機感や自分ごととしての関心を引き出す</a:t>
                      </a:r>
                    </a:p>
                    <a:p>
                      <a:pPr marL="171450" marR="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身近な例は地域や対象者に合わせたものを選んだり、新たに追加することが望ましい</a:t>
                      </a:r>
                    </a:p>
                  </a:txBody>
                  <a:tcP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01"/>
                  </a:ext>
                </a:extLst>
              </a:tr>
              <a:tr h="890351">
                <a:tc>
                  <a:txBody>
                    <a:bodyPr/>
                    <a:lstStyle/>
                    <a:p>
                      <a:r>
                        <a:rPr kumimoji="1" lang="en-US" altLang="ja-JP" sz="1050" dirty="0">
                          <a:latin typeface="メイリオ" panose="020B0604030504040204" pitchFamily="50" charset="-128"/>
                          <a:ea typeface="メイリオ" panose="020B0604030504040204" pitchFamily="50" charset="-128"/>
                        </a:rPr>
                        <a:t>1.</a:t>
                      </a:r>
                      <a:r>
                        <a:rPr kumimoji="1" lang="ja-JP" altLang="en-US" sz="1050" dirty="0">
                          <a:latin typeface="メイリオ" panose="020B0604030504040204" pitchFamily="50" charset="-128"/>
                          <a:ea typeface="メイリオ" panose="020B0604030504040204" pitchFamily="50" charset="-128"/>
                        </a:rPr>
                        <a:t>気候変動と人間の関係</a:t>
                      </a:r>
                      <a:endParaRPr kumimoji="1" lang="ja-JP" altLang="en-US" sz="1050" b="1" dirty="0">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228600" indent="-228600">
                        <a:spcBef>
                          <a:spcPts val="0"/>
                        </a:spcBef>
                        <a:spcAft>
                          <a:spcPts val="0"/>
                        </a:spcAft>
                        <a:buFont typeface="Wingdings" panose="05000000000000000000" pitchFamily="2" charset="2"/>
                        <a:buChar char="l"/>
                      </a:pPr>
                      <a:r>
                        <a:rPr kumimoji="1" lang="ja-JP" altLang="en-US" sz="1050" dirty="0">
                          <a:latin typeface="メイリオ" panose="020B0604030504040204" pitchFamily="50" charset="-128"/>
                          <a:ea typeface="メイリオ" panose="020B0604030504040204" pitchFamily="50" charset="-128"/>
                          <a:cs typeface="Meiryo UI" panose="020B0604030504040204" pitchFamily="50" charset="-128"/>
                        </a:rPr>
                        <a:t>気候変動のメカニズム</a:t>
                      </a:r>
                      <a:endParaRPr kumimoji="1" lang="en-US" altLang="ja-JP" sz="1050" dirty="0">
                        <a:latin typeface="メイリオ" panose="020B0604030504040204" pitchFamily="50" charset="-128"/>
                        <a:ea typeface="メイリオ" panose="020B0604030504040204" pitchFamily="50" charset="-128"/>
                        <a:cs typeface="Meiryo UI" panose="020B0604030504040204" pitchFamily="50" charset="-128"/>
                      </a:endParaRPr>
                    </a:p>
                    <a:p>
                      <a:pPr marL="228600" indent="-228600">
                        <a:spcBef>
                          <a:spcPts val="0"/>
                        </a:spcBef>
                        <a:spcAft>
                          <a:spcPts val="0"/>
                        </a:spcAft>
                        <a:buFont typeface="Wingdings" panose="05000000000000000000" pitchFamily="2" charset="2"/>
                        <a:buChar char="l"/>
                      </a:pPr>
                      <a:r>
                        <a:rPr kumimoji="1" lang="ja-JP" altLang="en-US" sz="1050" dirty="0">
                          <a:latin typeface="メイリオ" panose="020B0604030504040204" pitchFamily="50" charset="-128"/>
                          <a:ea typeface="メイリオ" panose="020B0604030504040204" pitchFamily="50" charset="-128"/>
                          <a:cs typeface="Meiryo UI" panose="020B0604030504040204" pitchFamily="50" charset="-128"/>
                        </a:rPr>
                        <a:t>温室効果ガスの現状</a:t>
                      </a:r>
                      <a:br>
                        <a:rPr kumimoji="1" lang="en-US" altLang="ja-JP" sz="1050" dirty="0">
                          <a:latin typeface="メイリオ" panose="020B0604030504040204" pitchFamily="50" charset="-128"/>
                          <a:ea typeface="メイリオ" panose="020B0604030504040204" pitchFamily="50" charset="-128"/>
                          <a:cs typeface="Meiryo UI" panose="020B0604030504040204" pitchFamily="50" charset="-128"/>
                        </a:rPr>
                      </a:br>
                      <a:r>
                        <a:rPr kumimoji="1" lang="ja-JP" altLang="en-US" sz="1050" dirty="0">
                          <a:latin typeface="メイリオ" panose="020B0604030504040204" pitchFamily="50" charset="-128"/>
                          <a:ea typeface="メイリオ" panose="020B0604030504040204" pitchFamily="50" charset="-128"/>
                          <a:cs typeface="Meiryo UI" panose="020B0604030504040204" pitchFamily="50" charset="-128"/>
                        </a:rPr>
                        <a:t>（世界・日本・各部門）</a:t>
                      </a:r>
                      <a:endParaRPr kumimoji="1" lang="en-US" altLang="ja-JP" sz="1050" dirty="0">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indent="-171450">
                        <a:spcBef>
                          <a:spcPts val="0"/>
                        </a:spcBef>
                        <a:spcAft>
                          <a:spcPts val="0"/>
                        </a:spcAft>
                        <a:buFont typeface="Wingdings" panose="05000000000000000000" pitchFamily="2" charset="2"/>
                        <a:buChar char="l"/>
                      </a:pPr>
                      <a:r>
                        <a:rPr kumimoji="1" lang="ja-JP" altLang="en-US" sz="1050" dirty="0">
                          <a:latin typeface="メイリオ" panose="020B0604030504040204" pitchFamily="50" charset="-128"/>
                          <a:ea typeface="メイリオ" panose="020B0604030504040204" pitchFamily="50" charset="-128"/>
                          <a:cs typeface="Meiryo UI" panose="020B0604030504040204" pitchFamily="50" charset="-128"/>
                        </a:rPr>
                        <a:t>気候変動メカニズムとその要因について理解を得るようにする</a:t>
                      </a:r>
                      <a:endParaRPr kumimoji="1" lang="en-US" altLang="ja-JP" sz="1050" dirty="0">
                        <a:latin typeface="メイリオ" panose="020B0604030504040204" pitchFamily="50" charset="-128"/>
                        <a:ea typeface="メイリオ" panose="020B0604030504040204" pitchFamily="50" charset="-128"/>
                        <a:cs typeface="Meiryo UI" panose="020B0604030504040204" pitchFamily="50" charset="-128"/>
                      </a:endParaRPr>
                    </a:p>
                    <a:p>
                      <a:pPr marL="171450" indent="-171450">
                        <a:spcBef>
                          <a:spcPts val="0"/>
                        </a:spcBef>
                        <a:spcAft>
                          <a:spcPts val="0"/>
                        </a:spcAft>
                        <a:buFont typeface="Wingdings" panose="05000000000000000000" pitchFamily="2" charset="2"/>
                        <a:buChar char="l"/>
                      </a:pPr>
                      <a:r>
                        <a:rPr kumimoji="1" lang="ja-JP" altLang="en-US" sz="1050" dirty="0">
                          <a:latin typeface="メイリオ" panose="020B0604030504040204" pitchFamily="50" charset="-128"/>
                          <a:ea typeface="メイリオ" panose="020B0604030504040204" pitchFamily="50" charset="-128"/>
                          <a:cs typeface="Meiryo UI" panose="020B0604030504040204" pitchFamily="50" charset="-128"/>
                        </a:rPr>
                        <a:t>二酸化炭素排出量に関する基礎知識や説明を追加する際は他資料活用のこと（</a:t>
                      </a:r>
                      <a:r>
                        <a:rPr kumimoji="1" lang="en-US" altLang="ja-JP" sz="1050" dirty="0">
                          <a:latin typeface="メイリオ" panose="020B0604030504040204" pitchFamily="50" charset="-128"/>
                          <a:ea typeface="メイリオ" panose="020B0604030504040204" pitchFamily="50" charset="-128"/>
                          <a:cs typeface="Meiryo UI" panose="020B0604030504040204" pitchFamily="50" charset="-128"/>
                        </a:rPr>
                        <a:t>p.24</a:t>
                      </a:r>
                      <a:r>
                        <a:rPr kumimoji="1" lang="ja-JP" altLang="en-US" sz="1050" dirty="0">
                          <a:latin typeface="メイリオ" panose="020B0604030504040204" pitchFamily="50" charset="-128"/>
                          <a:ea typeface="メイリオ" panose="020B0604030504040204" pitchFamily="50" charset="-128"/>
                          <a:cs typeface="Meiryo UI" panose="020B0604030504040204" pitchFamily="50" charset="-128"/>
                        </a:rPr>
                        <a:t>参照）</a:t>
                      </a:r>
                      <a:endParaRPr kumimoji="1" lang="en-US" altLang="ja-JP" sz="1050" dirty="0">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02"/>
                  </a:ext>
                </a:extLst>
              </a:tr>
              <a:tr h="824943">
                <a:tc>
                  <a:txBody>
                    <a:bodyPr/>
                    <a:lstStyle/>
                    <a:p>
                      <a:r>
                        <a:rPr kumimoji="1" lang="en-US" altLang="ja-JP" sz="1050" dirty="0">
                          <a:latin typeface="メイリオ" panose="020B0604030504040204" pitchFamily="50" charset="-128"/>
                          <a:ea typeface="メイリオ" panose="020B0604030504040204" pitchFamily="50" charset="-128"/>
                        </a:rPr>
                        <a:t>2.</a:t>
                      </a:r>
                      <a:r>
                        <a:rPr kumimoji="1" lang="ja-JP" altLang="en-US" sz="1050" dirty="0">
                          <a:latin typeface="メイリオ" panose="020B0604030504040204" pitchFamily="50" charset="-128"/>
                          <a:ea typeface="メイリオ" panose="020B0604030504040204" pitchFamily="50" charset="-128"/>
                        </a:rPr>
                        <a:t>これまでの気候の変化</a:t>
                      </a:r>
                    </a:p>
                    <a:p>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228600" indent="-228600">
                        <a:spcBef>
                          <a:spcPts val="0"/>
                        </a:spcBef>
                        <a:spcAft>
                          <a:spcPts val="0"/>
                        </a:spcAft>
                        <a:buFont typeface="Wingdings" panose="05000000000000000000" pitchFamily="2" charset="2"/>
                        <a:buChar char="l"/>
                      </a:pPr>
                      <a:r>
                        <a:rPr kumimoji="1" lang="ja-JP" altLang="en-US" sz="1050" dirty="0">
                          <a:latin typeface="メイリオ" panose="020B0604030504040204" pitchFamily="50" charset="-128"/>
                          <a:ea typeface="メイリオ" panose="020B0604030504040204" pitchFamily="50" charset="-128"/>
                          <a:cs typeface="Meiryo UI" panose="020B0604030504040204" pitchFamily="50" charset="-128"/>
                        </a:rPr>
                        <a:t>世界の気候変動観測結果</a:t>
                      </a:r>
                      <a:endParaRPr kumimoji="1" lang="en-US" altLang="ja-JP" sz="1050" dirty="0">
                        <a:latin typeface="メイリオ" panose="020B0604030504040204" pitchFamily="50" charset="-128"/>
                        <a:ea typeface="メイリオ" panose="020B0604030504040204" pitchFamily="50" charset="-128"/>
                        <a:cs typeface="Meiryo UI" panose="020B0604030504040204" pitchFamily="50" charset="-128"/>
                      </a:endParaRPr>
                    </a:p>
                    <a:p>
                      <a:pPr marL="228600" indent="-228600">
                        <a:spcBef>
                          <a:spcPts val="0"/>
                        </a:spcBef>
                        <a:spcAft>
                          <a:spcPts val="0"/>
                        </a:spcAft>
                        <a:buFont typeface="Wingdings" panose="05000000000000000000" pitchFamily="2" charset="2"/>
                        <a:buChar char="l"/>
                      </a:pPr>
                      <a:r>
                        <a:rPr kumimoji="1" lang="ja-JP" altLang="en-US" sz="1050" dirty="0">
                          <a:latin typeface="メイリオ" panose="020B0604030504040204" pitchFamily="50" charset="-128"/>
                          <a:ea typeface="メイリオ" panose="020B0604030504040204" pitchFamily="50" charset="-128"/>
                          <a:cs typeface="Meiryo UI" panose="020B0604030504040204" pitchFamily="50" charset="-128"/>
                        </a:rPr>
                        <a:t>日本の気候変動観測結果</a:t>
                      </a:r>
                      <a:endParaRPr kumimoji="1" lang="en-US" altLang="ja-JP" sz="1050" dirty="0">
                        <a:latin typeface="メイリオ" panose="020B0604030504040204" pitchFamily="50" charset="-128"/>
                        <a:ea typeface="メイリオ" panose="020B0604030504040204" pitchFamily="50" charset="-128"/>
                        <a:cs typeface="Meiryo UI" panose="020B0604030504040204" pitchFamily="50" charset="-128"/>
                      </a:endParaRPr>
                    </a:p>
                    <a:p>
                      <a:pPr marL="228600" indent="-228600">
                        <a:spcBef>
                          <a:spcPts val="0"/>
                        </a:spcBef>
                        <a:spcAft>
                          <a:spcPts val="0"/>
                        </a:spcAft>
                        <a:buFont typeface="Wingdings" panose="05000000000000000000" pitchFamily="2" charset="2"/>
                        <a:buChar char="l"/>
                      </a:pPr>
                      <a:r>
                        <a:rPr kumimoji="1" lang="ja-JP" altLang="en-US" sz="1050" dirty="0">
                          <a:latin typeface="メイリオ" panose="020B0604030504040204" pitchFamily="50" charset="-128"/>
                          <a:ea typeface="メイリオ" panose="020B0604030504040204" pitchFamily="50" charset="-128"/>
                          <a:cs typeface="Meiryo UI" panose="020B0604030504040204" pitchFamily="50" charset="-128"/>
                        </a:rPr>
                        <a:t>地域の気候変動観測結果</a:t>
                      </a:r>
                      <a:endParaRPr kumimoji="1" lang="en-US" altLang="ja-JP" sz="1050" dirty="0">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rowSpan="2">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日頃の実感をデータで再確認してもらうため、身近な出来事と関連付けて紹介するとよい</a:t>
                      </a:r>
                      <a:endPar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endParaRP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身近な例だけでなく、世界で起きている状況の深刻さを伝えることも重要</a:t>
                      </a:r>
                      <a:endPar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884771021"/>
                  </a:ext>
                </a:extLst>
              </a:tr>
              <a:tr h="824943">
                <a:tc>
                  <a:txBody>
                    <a:bodyPr/>
                    <a:lstStyle/>
                    <a:p>
                      <a:r>
                        <a:rPr kumimoji="1" lang="en-US" altLang="ja-JP" sz="1050" dirty="0">
                          <a:latin typeface="メイリオ" panose="020B0604030504040204" pitchFamily="50" charset="-128"/>
                          <a:ea typeface="メイリオ" panose="020B0604030504040204" pitchFamily="50" charset="-128"/>
                        </a:rPr>
                        <a:t>3.</a:t>
                      </a:r>
                      <a:r>
                        <a:rPr kumimoji="1" lang="ja-JP" altLang="en-US" sz="1050" dirty="0">
                          <a:latin typeface="メイリオ" panose="020B0604030504040204" pitchFamily="50" charset="-128"/>
                          <a:ea typeface="メイリオ" panose="020B0604030504040204" pitchFamily="50" charset="-128"/>
                        </a:rPr>
                        <a:t>将来の気候に関する予測</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228600" indent="-228600">
                        <a:spcBef>
                          <a:spcPts val="0"/>
                        </a:spcBef>
                        <a:spcAft>
                          <a:spcPts val="0"/>
                        </a:spcAft>
                        <a:buFont typeface="Wingdings" panose="05000000000000000000" pitchFamily="2" charset="2"/>
                        <a:buChar char="l"/>
                      </a:pPr>
                      <a:r>
                        <a:rPr kumimoji="1" lang="ja-JP" altLang="en-US" sz="1050" dirty="0">
                          <a:latin typeface="メイリオ" panose="020B0604030504040204" pitchFamily="50" charset="-128"/>
                          <a:ea typeface="メイリオ" panose="020B0604030504040204" pitchFamily="50" charset="-128"/>
                          <a:cs typeface="Meiryo UI" panose="020B0604030504040204" pitchFamily="50" charset="-128"/>
                        </a:rPr>
                        <a:t>世界の気候変動将来予測</a:t>
                      </a:r>
                      <a:endParaRPr kumimoji="1" lang="en-US" altLang="ja-JP" sz="1050" dirty="0">
                        <a:latin typeface="メイリオ" panose="020B0604030504040204" pitchFamily="50" charset="-128"/>
                        <a:ea typeface="メイリオ" panose="020B0604030504040204" pitchFamily="50" charset="-128"/>
                        <a:cs typeface="Meiryo UI" panose="020B0604030504040204" pitchFamily="50" charset="-128"/>
                      </a:endParaRPr>
                    </a:p>
                    <a:p>
                      <a:pPr marL="228600" indent="-228600">
                        <a:spcBef>
                          <a:spcPts val="0"/>
                        </a:spcBef>
                        <a:spcAft>
                          <a:spcPts val="0"/>
                        </a:spcAft>
                        <a:buFont typeface="Wingdings" panose="05000000000000000000" pitchFamily="2" charset="2"/>
                        <a:buChar char="l"/>
                      </a:pPr>
                      <a:r>
                        <a:rPr kumimoji="1" lang="ja-JP" altLang="en-US" sz="1050" dirty="0">
                          <a:latin typeface="メイリオ" panose="020B0604030504040204" pitchFamily="50" charset="-128"/>
                          <a:ea typeface="メイリオ" panose="020B0604030504040204" pitchFamily="50" charset="-128"/>
                          <a:cs typeface="Meiryo UI" panose="020B0604030504040204" pitchFamily="50" charset="-128"/>
                        </a:rPr>
                        <a:t>日本の気候変動将来予測</a:t>
                      </a:r>
                      <a:endParaRPr kumimoji="1" lang="en-US" altLang="ja-JP" sz="1050" dirty="0">
                        <a:latin typeface="メイリオ" panose="020B0604030504040204" pitchFamily="50" charset="-128"/>
                        <a:ea typeface="メイリオ" panose="020B0604030504040204" pitchFamily="50" charset="-128"/>
                        <a:cs typeface="Meiryo UI" panose="020B0604030504040204" pitchFamily="50" charset="-128"/>
                      </a:endParaRPr>
                    </a:p>
                    <a:p>
                      <a:pPr marL="228600" indent="-228600">
                        <a:spcBef>
                          <a:spcPts val="0"/>
                        </a:spcBef>
                        <a:spcAft>
                          <a:spcPts val="0"/>
                        </a:spcAft>
                        <a:buFont typeface="Wingdings" panose="05000000000000000000" pitchFamily="2" charset="2"/>
                        <a:buChar char="l"/>
                      </a:pPr>
                      <a:r>
                        <a:rPr kumimoji="1" lang="ja-JP" altLang="en-US" sz="1050" dirty="0">
                          <a:latin typeface="メイリオ" panose="020B0604030504040204" pitchFamily="50" charset="-128"/>
                          <a:ea typeface="メイリオ" panose="020B0604030504040204" pitchFamily="50" charset="-128"/>
                          <a:cs typeface="Meiryo UI" panose="020B0604030504040204" pitchFamily="50" charset="-128"/>
                        </a:rPr>
                        <a:t>地域の気候変動将来予測</a:t>
                      </a:r>
                      <a:endParaRPr kumimoji="1" lang="en-US" altLang="ja-JP" sz="1050" dirty="0">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vMerge="1">
                  <a:txBody>
                    <a:bodyPr/>
                    <a:lstStyle/>
                    <a:p>
                      <a:pPr marL="171450" marR="0" lvl="0" indent="-171450" algn="l" defTabSz="685800" rtl="0" eaLnBrk="1" fontAlgn="auto" latinLnBrk="0" hangingPunct="1">
                        <a:lnSpc>
                          <a:spcPct val="100000"/>
                        </a:lnSpc>
                        <a:spcBef>
                          <a:spcPts val="0"/>
                        </a:spcBef>
                        <a:spcAft>
                          <a:spcPts val="600"/>
                        </a:spcAft>
                        <a:buClrTx/>
                        <a:buSzTx/>
                        <a:buFont typeface="Wingdings" panose="05000000000000000000" pitchFamily="2" charset="2"/>
                        <a:buChar char="l"/>
                        <a:tabLst/>
                        <a:defRPr/>
                      </a:pPr>
                      <a:endPar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765632247"/>
                  </a:ext>
                </a:extLst>
              </a:tr>
              <a:tr h="824943">
                <a:tc>
                  <a:txBody>
                    <a:bodyPr/>
                    <a:lstStyle/>
                    <a:p>
                      <a:r>
                        <a:rPr kumimoji="1" lang="en-US" altLang="ja-JP" sz="1050" dirty="0">
                          <a:latin typeface="メイリオ" panose="020B0604030504040204" pitchFamily="50" charset="-128"/>
                          <a:ea typeface="メイリオ" panose="020B0604030504040204" pitchFamily="50" charset="-128"/>
                        </a:rPr>
                        <a:t>4.</a:t>
                      </a:r>
                      <a:r>
                        <a:rPr kumimoji="1" lang="ja-JP" altLang="en-US" sz="1050" dirty="0">
                          <a:latin typeface="メイリオ" panose="020B0604030504040204" pitchFamily="50" charset="-128"/>
                          <a:ea typeface="メイリオ" panose="020B0604030504040204" pitchFamily="50" charset="-128"/>
                        </a:rPr>
                        <a:t>気候変動影響</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228600" indent="-228600">
                        <a:spcBef>
                          <a:spcPts val="0"/>
                        </a:spcBef>
                        <a:spcAft>
                          <a:spcPts val="0"/>
                        </a:spcAft>
                        <a:buFont typeface="Wingdings" panose="05000000000000000000" pitchFamily="2" charset="2"/>
                        <a:buChar char="l"/>
                      </a:pP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気候変動影響の範囲・分野</a:t>
                      </a:r>
                      <a:endPar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endParaRPr>
                    </a:p>
                    <a:p>
                      <a:pPr marL="228600" indent="-228600">
                        <a:spcBef>
                          <a:spcPts val="0"/>
                        </a:spcBef>
                        <a:spcAft>
                          <a:spcPts val="0"/>
                        </a:spcAft>
                        <a:buFont typeface="Wingdings" panose="05000000000000000000" pitchFamily="2" charset="2"/>
                        <a:buChar char="l"/>
                      </a:pP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各分野の気候変動影響の概要、詳細及び事例</a:t>
                      </a:r>
                      <a:endPar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rowSpan="2">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現在の取組の延長にも多くの適応策があることを理解してもらう</a:t>
                      </a:r>
                      <a:endPar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endParaRPr>
                    </a:p>
                    <a:p>
                      <a:pPr marL="171450" indent="-171450">
                        <a:spcBef>
                          <a:spcPts val="0"/>
                        </a:spcBef>
                        <a:spcAft>
                          <a:spcPts val="0"/>
                        </a:spcAft>
                        <a:buFont typeface="Wingdings" panose="05000000000000000000" pitchFamily="2" charset="2"/>
                        <a:buChar char="l"/>
                      </a:pP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影響やその適応策が広範囲にわたるため、地域特性や参加者属性で、分野ごとに緩急をつける</a:t>
                      </a:r>
                      <a:endPar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endParaRPr>
                    </a:p>
                    <a:p>
                      <a:pPr marL="171450" indent="-171450">
                        <a:spcBef>
                          <a:spcPts val="0"/>
                        </a:spcBef>
                        <a:spcAft>
                          <a:spcPts val="0"/>
                        </a:spcAft>
                        <a:buFont typeface="Wingdings" panose="05000000000000000000" pitchFamily="2" charset="2"/>
                        <a:buChar char="l"/>
                      </a:pP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例えば都市部では防災や生活、産業に関することを重視し、農林水産業が盛んな地域では農業を重視するなど</a:t>
                      </a:r>
                      <a:endPar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949274258"/>
                  </a:ext>
                </a:extLst>
              </a:tr>
              <a:tr h="824943">
                <a:tc>
                  <a:txBody>
                    <a:bodyPr/>
                    <a:lstStyle/>
                    <a:p>
                      <a:r>
                        <a:rPr kumimoji="1" lang="en-US" altLang="ja-JP" sz="1050" dirty="0">
                          <a:latin typeface="メイリオ" panose="020B0604030504040204" pitchFamily="50" charset="-128"/>
                          <a:ea typeface="メイリオ" panose="020B0604030504040204" pitchFamily="50" charset="-128"/>
                        </a:rPr>
                        <a:t>5.</a:t>
                      </a:r>
                      <a:r>
                        <a:rPr kumimoji="1" lang="ja-JP" altLang="en-US" sz="1050" dirty="0">
                          <a:latin typeface="メイリオ" panose="020B0604030504040204" pitchFamily="50" charset="-128"/>
                          <a:ea typeface="メイリオ" panose="020B0604030504040204" pitchFamily="50" charset="-128"/>
                        </a:rPr>
                        <a:t>気候変動への適応</a:t>
                      </a:r>
                      <a:endParaRPr kumimoji="1" lang="ja-JP" altLang="en-US" sz="1050" b="1" dirty="0">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228600" indent="-228600">
                        <a:spcBef>
                          <a:spcPts val="0"/>
                        </a:spcBef>
                        <a:spcAft>
                          <a:spcPts val="0"/>
                        </a:spcAft>
                        <a:buFont typeface="Wingdings" panose="05000000000000000000" pitchFamily="2" charset="2"/>
                        <a:buChar char="l"/>
                      </a:pP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適応策の考え方</a:t>
                      </a:r>
                      <a:endPar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endParaRPr>
                    </a:p>
                    <a:p>
                      <a:pPr marL="228600" indent="-228600">
                        <a:spcBef>
                          <a:spcPts val="0"/>
                        </a:spcBef>
                        <a:spcAft>
                          <a:spcPts val="0"/>
                        </a:spcAft>
                        <a:buFont typeface="Wingdings" panose="05000000000000000000" pitchFamily="2" charset="2"/>
                        <a:buChar char="l"/>
                      </a:pP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各分野で取り組まれている適応策の事例</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vMerge="1">
                  <a:txBody>
                    <a:bodyPr/>
                    <a:lstStyle/>
                    <a:p>
                      <a:pPr marL="171450" marR="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1" lang="ja-JP" altLang="en-US" sz="1050" dirty="0">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3"/>
                  </a:ext>
                </a:extLst>
              </a:tr>
              <a:tr h="824943">
                <a:tc>
                  <a:txBody>
                    <a:bodyPr/>
                    <a:lstStyle/>
                    <a:p>
                      <a:r>
                        <a:rPr kumimoji="1" lang="en-US" altLang="ja-JP" sz="1050" dirty="0">
                          <a:latin typeface="メイリオ" panose="020B0604030504040204" pitchFamily="50" charset="-128"/>
                          <a:ea typeface="メイリオ" panose="020B0604030504040204" pitchFamily="50" charset="-128"/>
                        </a:rPr>
                        <a:t>6.</a:t>
                      </a:r>
                      <a:r>
                        <a:rPr kumimoji="1" lang="ja-JP" altLang="en-US" sz="1050" dirty="0">
                          <a:latin typeface="メイリオ" panose="020B0604030504040204" pitchFamily="50" charset="-128"/>
                          <a:ea typeface="メイリオ" panose="020B0604030504040204" pitchFamily="50" charset="-128"/>
                        </a:rPr>
                        <a:t>自治体の気候変動適応</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228600" indent="-228600">
                        <a:spcBef>
                          <a:spcPts val="0"/>
                        </a:spcBef>
                        <a:spcAft>
                          <a:spcPts val="0"/>
                        </a:spcAft>
                        <a:buFont typeface="Wingdings" panose="05000000000000000000" pitchFamily="2" charset="2"/>
                        <a:buChar char="l"/>
                      </a:pP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自治体が取り組む意義</a:t>
                      </a:r>
                      <a:endPar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endParaRPr>
                    </a:p>
                    <a:p>
                      <a:pPr marL="228600" indent="-228600">
                        <a:spcBef>
                          <a:spcPts val="0"/>
                        </a:spcBef>
                        <a:spcAft>
                          <a:spcPts val="0"/>
                        </a:spcAft>
                        <a:buFont typeface="Wingdings" panose="05000000000000000000" pitchFamily="2" charset="2"/>
                        <a:buChar char="l"/>
                      </a:pP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気候変動適応法での位置づけ</a:t>
                      </a:r>
                      <a:endPar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endParaRPr>
                    </a:p>
                    <a:p>
                      <a:pPr marL="228600" indent="-228600">
                        <a:spcBef>
                          <a:spcPts val="0"/>
                        </a:spcBef>
                        <a:spcAft>
                          <a:spcPts val="0"/>
                        </a:spcAft>
                        <a:buFont typeface="Wingdings" panose="05000000000000000000" pitchFamily="2" charset="2"/>
                        <a:buChar char="l"/>
                      </a:pP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自治体での計画・取組例</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171450" marR="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自治体が取り組む際の制度やマニュアルの存在を理解してもらう</a:t>
                      </a:r>
                      <a:endPar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endParaRPr>
                    </a:p>
                    <a:p>
                      <a:pPr marL="171450" marR="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他自治体の事例を参考にする</a:t>
                      </a:r>
                    </a:p>
                  </a:txBody>
                  <a:tcP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117905006"/>
                  </a:ext>
                </a:extLst>
              </a:tr>
              <a:tr h="824943">
                <a:tc>
                  <a:txBody>
                    <a:bodyPr/>
                    <a:lstStyle/>
                    <a:p>
                      <a:r>
                        <a:rPr kumimoji="1" lang="en-US" altLang="ja-JP" sz="1050" dirty="0">
                          <a:latin typeface="メイリオ" panose="020B0604030504040204" pitchFamily="50" charset="-128"/>
                          <a:ea typeface="メイリオ" panose="020B0604030504040204" pitchFamily="50" charset="-128"/>
                        </a:rPr>
                        <a:t>7.</a:t>
                      </a:r>
                      <a:r>
                        <a:rPr kumimoji="1" lang="ja-JP" altLang="en-US" sz="1050" dirty="0">
                          <a:latin typeface="メイリオ" panose="020B0604030504040204" pitchFamily="50" charset="-128"/>
                          <a:ea typeface="メイリオ" panose="020B0604030504040204" pitchFamily="50" charset="-128"/>
                        </a:rPr>
                        <a:t>企業の気候変動適応</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228600" indent="-228600">
                        <a:spcBef>
                          <a:spcPts val="0"/>
                        </a:spcBef>
                        <a:spcAft>
                          <a:spcPts val="0"/>
                        </a:spcAft>
                        <a:buFont typeface="Wingdings" panose="05000000000000000000" pitchFamily="2" charset="2"/>
                        <a:buChar char="l"/>
                      </a:pP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気候変動をめぐる投資の動き</a:t>
                      </a:r>
                      <a:endPar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endParaRPr>
                    </a:p>
                    <a:p>
                      <a:pPr marL="228600" indent="-228600">
                        <a:spcBef>
                          <a:spcPts val="0"/>
                        </a:spcBef>
                        <a:spcAft>
                          <a:spcPts val="0"/>
                        </a:spcAft>
                        <a:buFont typeface="Wingdings" panose="05000000000000000000" pitchFamily="2" charset="2"/>
                        <a:buChar char="l"/>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TCFD</a:t>
                      </a: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の概要</a:t>
                      </a:r>
                      <a:endPar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endParaRPr>
                    </a:p>
                    <a:p>
                      <a:pPr marL="228600" indent="-228600">
                        <a:spcBef>
                          <a:spcPts val="0"/>
                        </a:spcBef>
                        <a:spcAft>
                          <a:spcPts val="0"/>
                        </a:spcAft>
                        <a:buFont typeface="Wingdings" panose="05000000000000000000" pitchFamily="2" charset="2"/>
                        <a:buChar char="l"/>
                      </a:pP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企業が取り組む意義と事例</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171450" marR="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企業経営として備えることの重要性を紹介する</a:t>
                      </a:r>
                      <a:endPar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endParaRPr>
                    </a:p>
                    <a:p>
                      <a:pPr marL="171450" marR="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業種ごとに様々な取組があることを理解してもらう</a:t>
                      </a:r>
                    </a:p>
                  </a:txBody>
                  <a:tcP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489370637"/>
                  </a:ext>
                </a:extLst>
              </a:tr>
              <a:tr h="824943">
                <a:tc>
                  <a:txBody>
                    <a:bodyPr/>
                    <a:lstStyle/>
                    <a:p>
                      <a:r>
                        <a:rPr kumimoji="1" lang="en-US" altLang="ja-JP" sz="1050" dirty="0">
                          <a:latin typeface="メイリオ" panose="020B0604030504040204" pitchFamily="50" charset="-128"/>
                          <a:ea typeface="メイリオ" panose="020B0604030504040204" pitchFamily="50" charset="-128"/>
                        </a:rPr>
                        <a:t>8. </a:t>
                      </a:r>
                      <a:r>
                        <a:rPr kumimoji="1" lang="ja-JP" altLang="en-US" sz="1050" dirty="0">
                          <a:latin typeface="メイリオ" panose="020B0604030504040204" pitchFamily="50" charset="-128"/>
                          <a:ea typeface="メイリオ" panose="020B0604030504040204" pitchFamily="50" charset="-128"/>
                        </a:rPr>
                        <a:t>気候変動適応に関する政府の取組</a:t>
                      </a:r>
                      <a:endParaRPr kumimoji="1" lang="ja-JP" altLang="en-US" sz="1050" b="1" dirty="0">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a:txBody>
                    <a:bodyPr/>
                    <a:lstStyle/>
                    <a:p>
                      <a:pPr marL="228600" indent="-228600">
                        <a:buFont typeface="Wingdings" panose="05000000000000000000" pitchFamily="2" charset="2"/>
                        <a:buChar char="l"/>
                      </a:pPr>
                      <a:r>
                        <a:rPr kumimoji="1" lang="ja-JP" altLang="en-US" sz="1050" b="0" u="none" dirty="0">
                          <a:latin typeface="メイリオ" panose="020B0604030504040204" pitchFamily="50" charset="-128"/>
                          <a:ea typeface="メイリオ" panose="020B0604030504040204" pitchFamily="50" charset="-128"/>
                          <a:cs typeface="Meiryo UI" panose="020B0604030504040204" pitchFamily="50" charset="-128"/>
                        </a:rPr>
                        <a:t>気候変動適応に対する政府の取組</a:t>
                      </a:r>
                      <a:endParaRPr kumimoji="1" lang="en-US" altLang="ja-JP" sz="1050" b="0" u="none" dirty="0">
                        <a:latin typeface="メイリオ" panose="020B0604030504040204" pitchFamily="50" charset="-128"/>
                        <a:ea typeface="メイリオ" panose="020B0604030504040204" pitchFamily="50" charset="-128"/>
                        <a:cs typeface="Meiryo UI" panose="020B0604030504040204" pitchFamily="50" charset="-128"/>
                      </a:endParaRPr>
                    </a:p>
                    <a:p>
                      <a:pPr marL="228600" indent="-228600">
                        <a:buFont typeface="Wingdings" panose="05000000000000000000" pitchFamily="2" charset="2"/>
                        <a:buChar char="l"/>
                      </a:pPr>
                      <a:r>
                        <a:rPr kumimoji="1" lang="ja-JP" altLang="en-US" sz="1050" b="0" u="none" dirty="0">
                          <a:latin typeface="メイリオ" panose="020B0604030504040204" pitchFamily="50" charset="-128"/>
                          <a:ea typeface="メイリオ" panose="020B0604030504040204" pitchFamily="50" charset="-128"/>
                          <a:cs typeface="Meiryo UI" panose="020B0604030504040204" pitchFamily="50" charset="-128"/>
                        </a:rPr>
                        <a:t>地域の気候変動適応に向けた支援の枠組み</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a:txBody>
                    <a:bodyPr/>
                    <a:lstStyle/>
                    <a:p>
                      <a:pPr marL="171450" marR="0" indent="-171450" algn="l" defTabSz="685800" rtl="0" eaLnBrk="1" fontAlgn="auto" latinLnBrk="0" hangingPunct="1">
                        <a:lnSpc>
                          <a:spcPct val="100000"/>
                        </a:lnSpc>
                        <a:spcBef>
                          <a:spcPts val="0"/>
                        </a:spcBef>
                        <a:spcAft>
                          <a:spcPts val="400"/>
                        </a:spcAft>
                        <a:buClrTx/>
                        <a:buSzTx/>
                        <a:buFont typeface="Wingdings" panose="05000000000000000000" pitchFamily="2" charset="2"/>
                        <a:buChar char="l"/>
                        <a:tabLst/>
                        <a:defRPr/>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世界の動きや適応に関する日本の計画・法律などについて紹介する</a:t>
                      </a:r>
                      <a:endParaRPr kumimoji="1" lang="en-US" altLang="ja-JP"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171450" indent="-171450">
                        <a:spcAft>
                          <a:spcPts val="400"/>
                        </a:spcAft>
                        <a:buFont typeface="Wingdings" panose="05000000000000000000" pitchFamily="2" charset="2"/>
                        <a:buChar char="l"/>
                      </a:pPr>
                      <a:r>
                        <a:rPr kumimoji="1" lang="ja-JP" altLang="en-US" sz="1050" dirty="0">
                          <a:latin typeface="メイリオ" panose="020B0604030504040204" pitchFamily="50" charset="-128"/>
                          <a:ea typeface="メイリオ" panose="020B0604030504040204" pitchFamily="50" charset="-128"/>
                          <a:cs typeface="Meiryo UI" panose="020B0604030504040204" pitchFamily="50" charset="-128"/>
                        </a:rPr>
                        <a:t>地域で適応に取り組む際に活用できる様々な支援を知ってもらう</a:t>
                      </a:r>
                    </a:p>
                  </a:txBody>
                  <a:tcP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sp>
        <p:nvSpPr>
          <p:cNvPr id="8" name="テキスト プレースホルダー 6">
            <a:extLst>
              <a:ext uri="{FF2B5EF4-FFF2-40B4-BE49-F238E27FC236}">
                <a16:creationId xmlns:a16="http://schemas.microsoft.com/office/drawing/2014/main" id="{E821CD8B-1236-4082-A2BD-909D4E28FAF5}"/>
              </a:ext>
            </a:extLst>
          </p:cNvPr>
          <p:cNvSpPr txBox="1">
            <a:spLocks/>
          </p:cNvSpPr>
          <p:nvPr/>
        </p:nvSpPr>
        <p:spPr>
          <a:xfrm>
            <a:off x="3632200" y="295333"/>
            <a:ext cx="3225800" cy="3142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１</a:t>
            </a:r>
            <a:r>
              <a:rPr lang="en-US" altLang="ja-JP"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a:t>
            </a: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スライド集の概要について</a:t>
            </a:r>
            <a:endParaRPr lang="ja-JP" altLang="en-US" sz="1400" dirty="0">
              <a:solidFill>
                <a:schemeClr val="tx1">
                  <a:lumMod val="50000"/>
                  <a:lumOff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4134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087BAB8B-DF88-46A5-89F6-0F7458550D83}"/>
              </a:ext>
            </a:extLst>
          </p:cNvPr>
          <p:cNvPicPr>
            <a:picLocks noChangeAspect="1"/>
          </p:cNvPicPr>
          <p:nvPr/>
        </p:nvPicPr>
        <p:blipFill>
          <a:blip r:embed="rId2"/>
          <a:stretch>
            <a:fillRect/>
          </a:stretch>
        </p:blipFill>
        <p:spPr>
          <a:xfrm>
            <a:off x="535369" y="2763801"/>
            <a:ext cx="3959062" cy="5447547"/>
          </a:xfrm>
          <a:prstGeom prst="rect">
            <a:avLst/>
          </a:prstGeom>
          <a:ln w="6350">
            <a:solidFill>
              <a:schemeClr val="tx1"/>
            </a:solidFill>
          </a:ln>
        </p:spPr>
      </p:pic>
      <p:sp>
        <p:nvSpPr>
          <p:cNvPr id="2" name="タイトル 1"/>
          <p:cNvSpPr>
            <a:spLocks noGrp="1"/>
          </p:cNvSpPr>
          <p:nvPr>
            <p:ph type="title"/>
          </p:nvPr>
        </p:nvSpPr>
        <p:spPr>
          <a:xfrm>
            <a:off x="130343" y="825824"/>
            <a:ext cx="6584781" cy="668935"/>
          </a:xfrm>
        </p:spPr>
        <p:txBody>
          <a:bodyPr/>
          <a:lstStyle/>
          <a:p>
            <a:r>
              <a:rPr lang="ja-JP" altLang="en-US" dirty="0"/>
              <a:t>（</a:t>
            </a:r>
            <a:r>
              <a:rPr lang="en-US" altLang="ja-JP" dirty="0"/>
              <a:t>2</a:t>
            </a:r>
            <a:r>
              <a:rPr lang="ja-JP" altLang="en-US" dirty="0"/>
              <a:t>）パワーポイントのスライドの見方</a:t>
            </a:r>
          </a:p>
        </p:txBody>
      </p:sp>
      <p:sp>
        <p:nvSpPr>
          <p:cNvPr id="3" name="スライド番号プレースホルダー 2"/>
          <p:cNvSpPr>
            <a:spLocks noGrp="1"/>
          </p:cNvSpPr>
          <p:nvPr>
            <p:ph type="sldNum" sz="quarter" idx="12"/>
          </p:nvPr>
        </p:nvSpPr>
        <p:spPr/>
        <p:txBody>
          <a:bodyPr/>
          <a:lstStyle/>
          <a:p>
            <a:fld id="{D3EADD70-6573-4510-9E53-33F62901F3A0}" type="slidenum">
              <a:rPr lang="ja-JP" altLang="en-US" smtClean="0"/>
              <a:pPr/>
              <a:t>8</a:t>
            </a:fld>
            <a:endParaRPr lang="ja-JP" altLang="en-US"/>
          </a:p>
        </p:txBody>
      </p:sp>
      <p:sp>
        <p:nvSpPr>
          <p:cNvPr id="7" name="コンテンツ プレースホルダー 3">
            <a:extLst>
              <a:ext uri="{FF2B5EF4-FFF2-40B4-BE49-F238E27FC236}">
                <a16:creationId xmlns:a16="http://schemas.microsoft.com/office/drawing/2014/main" id="{3846CF8B-A3B8-456D-A675-2BC94EBE6325}"/>
              </a:ext>
            </a:extLst>
          </p:cNvPr>
          <p:cNvSpPr txBox="1">
            <a:spLocks/>
          </p:cNvSpPr>
          <p:nvPr/>
        </p:nvSpPr>
        <p:spPr>
          <a:xfrm>
            <a:off x="507999" y="1461868"/>
            <a:ext cx="5878287" cy="962025"/>
          </a:xfrm>
          <a:prstGeom prst="rect">
            <a:avLst/>
          </a:prstGeom>
          <a:ln>
            <a:solidFill>
              <a:schemeClr val="accent3"/>
            </a:solidFill>
          </a:ln>
        </p:spPr>
        <p:txBody>
          <a:bodyPr vert="horz" lIns="91440" tIns="45720" rIns="91440" bIns="45720" rtlCol="0">
            <a:norm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spcBef>
                <a:spcPts val="0"/>
              </a:spcBef>
            </a:pPr>
            <a:r>
              <a:rPr lang="ja-JP" altLang="en-US" sz="1200" dirty="0"/>
              <a:t>　提供するスライド集には、各スライドのほか、ノート部分に進行例や、地域特性や場面に合わせたスライドのアレンジ例、参考情報を記載しています。</a:t>
            </a:r>
            <a:endParaRPr lang="en-US" altLang="ja-JP" sz="1200" dirty="0"/>
          </a:p>
          <a:p>
            <a:pPr>
              <a:lnSpc>
                <a:spcPct val="150000"/>
              </a:lnSpc>
              <a:spcBef>
                <a:spcPts val="0"/>
              </a:spcBef>
            </a:pPr>
            <a:r>
              <a:rPr lang="ja-JP" altLang="en-US" sz="1200" dirty="0"/>
              <a:t>　各講演での原稿作成やスライドの加工などにご活用ください。</a:t>
            </a:r>
          </a:p>
        </p:txBody>
      </p:sp>
      <p:sp>
        <p:nvSpPr>
          <p:cNvPr id="9" name="吹き出し: 四角形 8">
            <a:extLst>
              <a:ext uri="{FF2B5EF4-FFF2-40B4-BE49-F238E27FC236}">
                <a16:creationId xmlns:a16="http://schemas.microsoft.com/office/drawing/2014/main" id="{F99D69D7-9390-4CDB-837C-E727E500987C}"/>
              </a:ext>
            </a:extLst>
          </p:cNvPr>
          <p:cNvSpPr/>
          <p:nvPr/>
        </p:nvSpPr>
        <p:spPr>
          <a:xfrm>
            <a:off x="4059519" y="2519628"/>
            <a:ext cx="2465846" cy="845855"/>
          </a:xfrm>
          <a:prstGeom prst="wedgeRectCallout">
            <a:avLst>
              <a:gd name="adj1" fmla="val -119696"/>
              <a:gd name="adj2" fmla="val 2243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050" dirty="0">
                <a:solidFill>
                  <a:schemeClr val="tx1"/>
                </a:solidFill>
                <a:latin typeface="メイリオ" panose="020B0604030504040204" pitchFamily="50" charset="-128"/>
                <a:ea typeface="メイリオ" panose="020B0604030504040204" pitchFamily="50" charset="-128"/>
              </a:rPr>
              <a:t>「地域カスタム」と記載のスライドは地域ごとの変更が必要なスライドです。ノートを参考に、情報や図表、コメントの差し替えをお願いします。</a:t>
            </a:r>
          </a:p>
        </p:txBody>
      </p:sp>
      <p:sp>
        <p:nvSpPr>
          <p:cNvPr id="10" name="吹き出し: 四角形 9">
            <a:extLst>
              <a:ext uri="{FF2B5EF4-FFF2-40B4-BE49-F238E27FC236}">
                <a16:creationId xmlns:a16="http://schemas.microsoft.com/office/drawing/2014/main" id="{2D3B4256-3E1B-4600-BE33-7D8A0D9CCEB6}"/>
              </a:ext>
            </a:extLst>
          </p:cNvPr>
          <p:cNvSpPr/>
          <p:nvPr/>
        </p:nvSpPr>
        <p:spPr>
          <a:xfrm>
            <a:off x="4059519" y="3638077"/>
            <a:ext cx="2465846" cy="845855"/>
          </a:xfrm>
          <a:prstGeom prst="wedgeRectCallout">
            <a:avLst>
              <a:gd name="adj1" fmla="val -91901"/>
              <a:gd name="adj2" fmla="val -1058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ja-JP" altLang="en-US" sz="1050" dirty="0">
                <a:solidFill>
                  <a:schemeClr val="tx1"/>
                </a:solidFill>
                <a:latin typeface="メイリオ" panose="020B0604030504040204" pitchFamily="50" charset="-128"/>
                <a:ea typeface="メイリオ" panose="020B0604030504040204" pitchFamily="50" charset="-128"/>
              </a:rPr>
              <a:t>地域ごとのグラフ等を差し替えた場合には、説明したいポイントなどを赤枠などで強調すると、説明しやすく、かつ参加者に伝わりやすくなります。</a:t>
            </a: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11" name="吹き出し: 四角形 10">
            <a:extLst>
              <a:ext uri="{FF2B5EF4-FFF2-40B4-BE49-F238E27FC236}">
                <a16:creationId xmlns:a16="http://schemas.microsoft.com/office/drawing/2014/main" id="{F4B11ADF-DE32-4F00-9CFA-B9AE10CA1448}"/>
              </a:ext>
            </a:extLst>
          </p:cNvPr>
          <p:cNvSpPr/>
          <p:nvPr/>
        </p:nvSpPr>
        <p:spPr>
          <a:xfrm>
            <a:off x="4059519" y="4729056"/>
            <a:ext cx="2465846" cy="845855"/>
          </a:xfrm>
          <a:prstGeom prst="wedgeRectCallout">
            <a:avLst>
              <a:gd name="adj1" fmla="val -98509"/>
              <a:gd name="adj2" fmla="val 43286"/>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sz="1050" dirty="0">
                <a:solidFill>
                  <a:schemeClr val="tx1"/>
                </a:solidFill>
                <a:latin typeface="メイリオ" panose="020B0604030504040204" pitchFamily="50" charset="-128"/>
                <a:ea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rPr>
              <a:t>リード</a:t>
            </a:r>
            <a:r>
              <a:rPr lang="en-US" altLang="ja-JP" sz="1050" dirty="0">
                <a:solidFill>
                  <a:schemeClr val="tx1"/>
                </a:solidFill>
                <a:latin typeface="メイリオ" panose="020B0604030504040204" pitchFamily="50" charset="-128"/>
                <a:ea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rPr>
              <a:t>には、説明文の例が記載されています。プレゼンテーションの場面や対象者に合わせて説明文のアレンジをしてください。</a:t>
            </a:r>
            <a:endParaRPr lang="en-US" altLang="ja-JP" sz="1050" dirty="0">
              <a:solidFill>
                <a:schemeClr val="tx1"/>
              </a:solidFill>
              <a:latin typeface="メイリオ" panose="020B0604030504040204" pitchFamily="50" charset="-128"/>
              <a:ea typeface="メイリオ" panose="020B0604030504040204" pitchFamily="50" charset="-128"/>
            </a:endParaRPr>
          </a:p>
        </p:txBody>
      </p:sp>
      <p:sp>
        <p:nvSpPr>
          <p:cNvPr id="12" name="吹き出し: 四角形 11">
            <a:extLst>
              <a:ext uri="{FF2B5EF4-FFF2-40B4-BE49-F238E27FC236}">
                <a16:creationId xmlns:a16="http://schemas.microsoft.com/office/drawing/2014/main" id="{A56F75E0-D1B9-49B3-8809-4F582872D3F6}"/>
              </a:ext>
            </a:extLst>
          </p:cNvPr>
          <p:cNvSpPr/>
          <p:nvPr/>
        </p:nvSpPr>
        <p:spPr>
          <a:xfrm>
            <a:off x="4433038" y="5818519"/>
            <a:ext cx="2091867" cy="699344"/>
          </a:xfrm>
          <a:prstGeom prst="wedgeRectCallout">
            <a:avLst>
              <a:gd name="adj1" fmla="val -99025"/>
              <a:gd name="adj2" fmla="val -27111"/>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ja-JP" altLang="en-US" sz="1050" dirty="0">
                <a:solidFill>
                  <a:schemeClr val="tx1"/>
                </a:solidFill>
                <a:latin typeface="メイリオ" panose="020B0604030504040204" pitchFamily="50" charset="-128"/>
                <a:ea typeface="メイリオ" panose="020B0604030504040204" pitchFamily="50" charset="-128"/>
              </a:rPr>
              <a:t>情報の差し替えが必要な場合には、差し替え方法が記載されています。</a:t>
            </a:r>
            <a:endParaRPr lang="en-US" altLang="ja-JP" sz="1050" dirty="0">
              <a:solidFill>
                <a:schemeClr val="tx1"/>
              </a:solidFill>
              <a:latin typeface="メイリオ" panose="020B0604030504040204" pitchFamily="50" charset="-128"/>
              <a:ea typeface="メイリオ" panose="020B0604030504040204" pitchFamily="50" charset="-128"/>
            </a:endParaRPr>
          </a:p>
        </p:txBody>
      </p:sp>
      <p:sp>
        <p:nvSpPr>
          <p:cNvPr id="13" name="吹き出し: 四角形 12">
            <a:extLst>
              <a:ext uri="{FF2B5EF4-FFF2-40B4-BE49-F238E27FC236}">
                <a16:creationId xmlns:a16="http://schemas.microsoft.com/office/drawing/2014/main" id="{99187F94-A02F-41DF-935A-2D5E8C441203}"/>
              </a:ext>
            </a:extLst>
          </p:cNvPr>
          <p:cNvSpPr/>
          <p:nvPr/>
        </p:nvSpPr>
        <p:spPr>
          <a:xfrm>
            <a:off x="3852014" y="6772380"/>
            <a:ext cx="2684233" cy="1265552"/>
          </a:xfrm>
          <a:prstGeom prst="wedgeRectCallout">
            <a:avLst>
              <a:gd name="adj1" fmla="val -85120"/>
              <a:gd name="adj2" fmla="val -56208"/>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ja-JP" altLang="en-US" sz="1050" dirty="0">
                <a:solidFill>
                  <a:schemeClr val="tx1"/>
                </a:solidFill>
                <a:latin typeface="メイリオ" panose="020B0604030504040204" pitchFamily="50" charset="-128"/>
                <a:ea typeface="メイリオ" panose="020B0604030504040204" pitchFamily="50" charset="-128"/>
              </a:rPr>
              <a:t>参考情報や出典、スライドに出てくる用語の解説などが記載されています。プレゼンテーションの場面によっては、用語をより分かりやすく説明したり、補足したりすることが必要となりますので、参考としてご活用ください。</a:t>
            </a:r>
            <a:endParaRPr lang="en-US" altLang="ja-JP" sz="105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4"/>
          <p:cNvGrpSpPr/>
          <p:nvPr/>
        </p:nvGrpSpPr>
        <p:grpSpPr>
          <a:xfrm>
            <a:off x="369000" y="8313278"/>
            <a:ext cx="6120000" cy="1487267"/>
            <a:chOff x="369000" y="8313278"/>
            <a:chExt cx="6120000" cy="1487267"/>
          </a:xfrm>
        </p:grpSpPr>
        <p:sp>
          <p:nvSpPr>
            <p:cNvPr id="15" name="角丸四角形 17">
              <a:extLst>
                <a:ext uri="{FF2B5EF4-FFF2-40B4-BE49-F238E27FC236}">
                  <a16:creationId xmlns:a16="http://schemas.microsoft.com/office/drawing/2014/main" id="{59A2D6C5-E928-4DB1-9CCE-2C1CD0213599}"/>
                </a:ext>
              </a:extLst>
            </p:cNvPr>
            <p:cNvSpPr/>
            <p:nvPr/>
          </p:nvSpPr>
          <p:spPr>
            <a:xfrm>
              <a:off x="369000" y="8313278"/>
              <a:ext cx="6120000" cy="1487267"/>
            </a:xfrm>
            <a:prstGeom prst="roundRect">
              <a:avLst>
                <a:gd name="adj" fmla="val 5199"/>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14" name="テキスト ボックス 3">
              <a:extLst>
                <a:ext uri="{FF2B5EF4-FFF2-40B4-BE49-F238E27FC236}">
                  <a16:creationId xmlns:a16="http://schemas.microsoft.com/office/drawing/2014/main" id="{CB18E4BE-936E-4724-9A91-7C776A1EF06D}"/>
                </a:ext>
              </a:extLst>
            </p:cNvPr>
            <p:cNvSpPr txBox="1"/>
            <p:nvPr/>
          </p:nvSpPr>
          <p:spPr>
            <a:xfrm>
              <a:off x="535369" y="8628068"/>
              <a:ext cx="5796000" cy="114390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上記のように、スライドと、ノート（コメントのあるところ）を一緒に表示・印刷する方法は下記の通りです。</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100" u="sng"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PowerPoint for Microsoft 365</a:t>
              </a:r>
              <a:r>
                <a:rPr lang="ja-JP" altLang="en-US" sz="1100" u="sng"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PowerPoint 2019</a:t>
              </a:r>
              <a:r>
                <a:rPr lang="ja-JP" altLang="en-US" sz="1100" u="sng"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100" u="sng"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100" u="sng" dirty="0">
                  <a:latin typeface="Meiryo UI" panose="020B0604030504040204" pitchFamily="50" charset="-128"/>
                  <a:ea typeface="Meiryo UI" panose="020B0604030504040204" pitchFamily="50" charset="-128"/>
                  <a:cs typeface="Meiryo UI" panose="020B0604030504040204" pitchFamily="50" charset="-128"/>
                </a:rPr>
                <a:t>の場合</a:t>
              </a:r>
            </a:p>
            <a:p>
              <a:pPr>
                <a:spcBef>
                  <a:spcPts val="600"/>
                </a:spcBef>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＜表示方法＞ツールバーの「表示」タブ→「プレゼンテーションの表示」→「ノート」を選択</a:t>
              </a:r>
            </a:p>
            <a:p>
              <a:pPr>
                <a:spcBef>
                  <a:spcPts val="400"/>
                </a:spcBef>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＜印刷方法＞ツールバーの「ファイル」タブ→「印刷」→「設定」→「フルページサイズのスライド」を選択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→「印刷レイアウト」→「ノート」を選択</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2">
              <a:extLst>
                <a:ext uri="{FF2B5EF4-FFF2-40B4-BE49-F238E27FC236}">
                  <a16:creationId xmlns:a16="http://schemas.microsoft.com/office/drawing/2014/main" id="{8B25F444-D0B1-4150-BC6C-A058208C86AB}"/>
                </a:ext>
              </a:extLst>
            </p:cNvPr>
            <p:cNvSpPr txBox="1"/>
            <p:nvPr/>
          </p:nvSpPr>
          <p:spPr>
            <a:xfrm>
              <a:off x="507999" y="8333915"/>
              <a:ext cx="1010213" cy="338554"/>
            </a:xfrm>
            <a:prstGeom prst="rect">
              <a:avLst/>
            </a:prstGeom>
            <a:noFill/>
            <a:ln>
              <a:no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600" b="1" dirty="0">
                  <a:solidFill>
                    <a:schemeClr val="accent5"/>
                  </a:solidFill>
                  <a:latin typeface="Meiryo UI" panose="020B0604030504040204" pitchFamily="50" charset="-128"/>
                  <a:ea typeface="Meiryo UI" panose="020B0604030504040204" pitchFamily="50" charset="-128"/>
                  <a:cs typeface="Meiryo UI" panose="020B0604030504040204" pitchFamily="50" charset="-128"/>
                </a:rPr>
                <a:t>Column</a:t>
              </a:r>
              <a:endParaRPr kumimoji="1" lang="ja-JP" altLang="en-US" sz="1600" b="1" dirty="0">
                <a:solidFill>
                  <a:schemeClr val="accent5"/>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5">
              <a:extLst>
                <a:ext uri="{FF2B5EF4-FFF2-40B4-BE49-F238E27FC236}">
                  <a16:creationId xmlns:a16="http://schemas.microsoft.com/office/drawing/2014/main" id="{C3551453-C0E8-43E0-B7A6-D5437A9C7CEE}"/>
                </a:ext>
              </a:extLst>
            </p:cNvPr>
            <p:cNvSpPr txBox="1"/>
            <p:nvPr/>
          </p:nvSpPr>
          <p:spPr>
            <a:xfrm>
              <a:off x="1579684" y="8356967"/>
              <a:ext cx="3895618" cy="307777"/>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b="1" kern="100" dirty="0">
                  <a:solidFill>
                    <a:schemeClr val="accent5"/>
                  </a:solidFill>
                  <a:latin typeface="Meiryo UI" panose="020B0604030504040204" pitchFamily="50" charset="-128"/>
                  <a:ea typeface="Meiryo UI" panose="020B0604030504040204" pitchFamily="50" charset="-128"/>
                  <a:cs typeface="Times New Roman" panose="02020603050405020304" pitchFamily="18" charset="0"/>
                </a:rPr>
                <a:t>～ スライドとノートを一緒に表示・印刷する方法 ～</a:t>
              </a:r>
              <a:endParaRPr kumimoji="1" lang="ja-JP" altLang="en-US" sz="1400" dirty="0">
                <a:solidFill>
                  <a:schemeClr val="accent5"/>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テキスト プレースホルダー 6">
            <a:extLst>
              <a:ext uri="{FF2B5EF4-FFF2-40B4-BE49-F238E27FC236}">
                <a16:creationId xmlns:a16="http://schemas.microsoft.com/office/drawing/2014/main" id="{E821CD8B-1236-4082-A2BD-909D4E28FAF5}"/>
              </a:ext>
            </a:extLst>
          </p:cNvPr>
          <p:cNvSpPr txBox="1">
            <a:spLocks/>
          </p:cNvSpPr>
          <p:nvPr/>
        </p:nvSpPr>
        <p:spPr>
          <a:xfrm>
            <a:off x="3632200" y="295333"/>
            <a:ext cx="3225800" cy="3142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１</a:t>
            </a:r>
            <a:r>
              <a:rPr lang="en-US" altLang="ja-JP"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a:t>
            </a:r>
            <a:r>
              <a:rPr lang="ja-JP" altLang="en-US" sz="1400" kern="0" dirty="0">
                <a:solidFill>
                  <a:schemeClr val="tx1">
                    <a:lumMod val="50000"/>
                    <a:lumOff val="50000"/>
                  </a:schemeClr>
                </a:solidFill>
                <a:latin typeface="Meiryo UI" panose="020B0604030504040204" pitchFamily="50" charset="-128"/>
                <a:ea typeface="Meiryo UI" panose="020B0604030504040204" pitchFamily="50" charset="-128"/>
                <a:cs typeface="Arial"/>
              </a:rPr>
              <a:t>スライド集の概要について</a:t>
            </a:r>
            <a:endParaRPr lang="ja-JP" altLang="en-US" sz="1400" dirty="0">
              <a:solidFill>
                <a:schemeClr val="tx1">
                  <a:lumMod val="50000"/>
                  <a:lumOff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4739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343" y="828206"/>
            <a:ext cx="6584781" cy="668935"/>
          </a:xfrm>
        </p:spPr>
        <p:txBody>
          <a:bodyPr/>
          <a:lstStyle/>
          <a:p>
            <a:r>
              <a:rPr lang="ja-JP" altLang="en-US" dirty="0"/>
              <a:t>（</a:t>
            </a:r>
            <a:r>
              <a:rPr lang="en-US" altLang="ja-JP" dirty="0"/>
              <a:t>1</a:t>
            </a:r>
            <a:r>
              <a:rPr lang="ja-JP" altLang="en-US" dirty="0"/>
              <a:t>）プレゼンテーション準備時の検討事項</a:t>
            </a:r>
          </a:p>
        </p:txBody>
      </p:sp>
      <p:sp>
        <p:nvSpPr>
          <p:cNvPr id="3" name="スライド番号プレースホルダー 2"/>
          <p:cNvSpPr>
            <a:spLocks noGrp="1"/>
          </p:cNvSpPr>
          <p:nvPr>
            <p:ph type="sldNum" sz="quarter" idx="12"/>
          </p:nvPr>
        </p:nvSpPr>
        <p:spPr/>
        <p:txBody>
          <a:bodyPr/>
          <a:lstStyle/>
          <a:p>
            <a:fld id="{D3EADD70-6573-4510-9E53-33F62901F3A0}" type="slidenum">
              <a:rPr lang="ja-JP" altLang="en-US" smtClean="0"/>
              <a:pPr/>
              <a:t>9</a:t>
            </a:fld>
            <a:endParaRPr lang="ja-JP" altLang="en-US" dirty="0"/>
          </a:p>
        </p:txBody>
      </p:sp>
      <p:sp>
        <p:nvSpPr>
          <p:cNvPr id="78" name="コンテンツ プレースホルダー 3">
            <a:extLst>
              <a:ext uri="{FF2B5EF4-FFF2-40B4-BE49-F238E27FC236}">
                <a16:creationId xmlns:a16="http://schemas.microsoft.com/office/drawing/2014/main" id="{C1B47BD7-5A05-4888-BDEF-C2A7A1982497}"/>
              </a:ext>
            </a:extLst>
          </p:cNvPr>
          <p:cNvSpPr txBox="1">
            <a:spLocks/>
          </p:cNvSpPr>
          <p:nvPr/>
        </p:nvSpPr>
        <p:spPr>
          <a:xfrm>
            <a:off x="507999" y="1527175"/>
            <a:ext cx="5878287" cy="962025"/>
          </a:xfrm>
          <a:prstGeom prst="rect">
            <a:avLst/>
          </a:prstGeom>
          <a:ln>
            <a:solidFill>
              <a:schemeClr val="accent3"/>
            </a:solidFill>
          </a:ln>
        </p:spPr>
        <p:txBody>
          <a:bodyPr vert="horz" lIns="91440" tIns="45720" rIns="91440" bIns="45720" rtlCol="0">
            <a:normAutofit/>
          </a:bodyPr>
          <a:lstStyle>
            <a:lvl1pPr marL="0" indent="0" algn="l" defTabSz="685800" rtl="0" eaLnBrk="1" latinLnBrk="0" hangingPunct="1">
              <a:lnSpc>
                <a:spcPct val="100000"/>
              </a:lnSpc>
              <a:spcBef>
                <a:spcPts val="6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spcBef>
                <a:spcPts val="0"/>
              </a:spcBef>
            </a:pPr>
            <a:r>
              <a:rPr lang="ja-JP" altLang="en-US" sz="1200" dirty="0"/>
              <a:t>　提供するスライド集は、カスタマイズが必要です。「誰に、何を、どの程度」伝えるか、伝える場の目的に応じた構成を検討してください。対象や時間などの各仕様のもと、難易度などにも注意し、一方的な説明に終わらない工夫を盛り込みながら組み立てていくことが重要です。</a:t>
            </a:r>
          </a:p>
        </p:txBody>
      </p:sp>
      <p:grpSp>
        <p:nvGrpSpPr>
          <p:cNvPr id="4" name="グループ化 3">
            <a:extLst>
              <a:ext uri="{FF2B5EF4-FFF2-40B4-BE49-F238E27FC236}">
                <a16:creationId xmlns:a16="http://schemas.microsoft.com/office/drawing/2014/main" id="{E082293B-8D5C-41C5-846D-74B5FE027D84}"/>
              </a:ext>
            </a:extLst>
          </p:cNvPr>
          <p:cNvGrpSpPr/>
          <p:nvPr/>
        </p:nvGrpSpPr>
        <p:grpSpPr>
          <a:xfrm>
            <a:off x="369000" y="2667245"/>
            <a:ext cx="6120000" cy="6990375"/>
            <a:chOff x="369000" y="2592089"/>
            <a:chExt cx="6120000" cy="6990375"/>
          </a:xfrm>
        </p:grpSpPr>
        <p:sp>
          <p:nvSpPr>
            <p:cNvPr id="10" name="正方形/長方形 9">
              <a:extLst>
                <a:ext uri="{FF2B5EF4-FFF2-40B4-BE49-F238E27FC236}">
                  <a16:creationId xmlns:a16="http://schemas.microsoft.com/office/drawing/2014/main" id="{DC2AECE0-95CA-49D2-A644-D359D8398384}"/>
                </a:ext>
              </a:extLst>
            </p:cNvPr>
            <p:cNvSpPr/>
            <p:nvPr/>
          </p:nvSpPr>
          <p:spPr>
            <a:xfrm>
              <a:off x="369000" y="3340455"/>
              <a:ext cx="6120000" cy="5292000"/>
            </a:xfrm>
            <a:prstGeom prst="rect">
              <a:avLst/>
            </a:prstGeom>
            <a:ln w="28575">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050" dirty="0">
                <a:solidFill>
                  <a:schemeClr val="bg1"/>
                </a:solidFill>
              </a:endParaRPr>
            </a:p>
          </p:txBody>
        </p:sp>
        <p:sp>
          <p:nvSpPr>
            <p:cNvPr id="11" name="二等辺三角形 10">
              <a:extLst>
                <a:ext uri="{FF2B5EF4-FFF2-40B4-BE49-F238E27FC236}">
                  <a16:creationId xmlns:a16="http://schemas.microsoft.com/office/drawing/2014/main" id="{0D87F9A6-F7CF-4F82-B782-C4DE9C6183BD}"/>
                </a:ext>
              </a:extLst>
            </p:cNvPr>
            <p:cNvSpPr/>
            <p:nvPr/>
          </p:nvSpPr>
          <p:spPr>
            <a:xfrm flipV="1">
              <a:off x="2385000" y="5636512"/>
              <a:ext cx="2088000" cy="21600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kumimoji="1" lang="ja-JP" altLang="en-US"/>
            </a:p>
          </p:txBody>
        </p:sp>
        <p:grpSp>
          <p:nvGrpSpPr>
            <p:cNvPr id="75" name="グループ化 74">
              <a:extLst>
                <a:ext uri="{FF2B5EF4-FFF2-40B4-BE49-F238E27FC236}">
                  <a16:creationId xmlns:a16="http://schemas.microsoft.com/office/drawing/2014/main" id="{049E0C8D-3996-4261-ACF2-F51FCCC94458}"/>
                </a:ext>
              </a:extLst>
            </p:cNvPr>
            <p:cNvGrpSpPr/>
            <p:nvPr/>
          </p:nvGrpSpPr>
          <p:grpSpPr>
            <a:xfrm>
              <a:off x="495000" y="5917671"/>
              <a:ext cx="5868000" cy="1476000"/>
              <a:chOff x="495000" y="5917671"/>
              <a:chExt cx="5868000" cy="1476000"/>
            </a:xfrm>
          </p:grpSpPr>
          <p:sp>
            <p:nvSpPr>
              <p:cNvPr id="34" name="正方形/長方形 33">
                <a:extLst>
                  <a:ext uri="{FF2B5EF4-FFF2-40B4-BE49-F238E27FC236}">
                    <a16:creationId xmlns:a16="http://schemas.microsoft.com/office/drawing/2014/main" id="{67A9ED43-1B95-43D5-85A5-51FE0DE16784}"/>
                  </a:ext>
                </a:extLst>
              </p:cNvPr>
              <p:cNvSpPr/>
              <p:nvPr/>
            </p:nvSpPr>
            <p:spPr>
              <a:xfrm>
                <a:off x="495000" y="5917671"/>
                <a:ext cx="5868000" cy="14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81F87201-0A55-4C57-B7E1-40792E3AFFF5}"/>
                  </a:ext>
                </a:extLst>
              </p:cNvPr>
              <p:cNvSpPr txBox="1"/>
              <p:nvPr/>
            </p:nvSpPr>
            <p:spPr>
              <a:xfrm>
                <a:off x="527663" y="6355589"/>
                <a:ext cx="582211" cy="600164"/>
              </a:xfrm>
              <a:prstGeom prst="rect">
                <a:avLst/>
              </a:prstGeom>
              <a:noFill/>
            </p:spPr>
            <p:txBody>
              <a:bodyPr wrap="none" rtlCol="0">
                <a:spAutoFit/>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②</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内容の</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検討</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78">
                <a:extLst>
                  <a:ext uri="{FF2B5EF4-FFF2-40B4-BE49-F238E27FC236}">
                    <a16:creationId xmlns:a16="http://schemas.microsoft.com/office/drawing/2014/main" id="{356AB230-1201-4EC7-B376-53E30594FE42}"/>
                  </a:ext>
                </a:extLst>
              </p:cNvPr>
              <p:cNvSpPr/>
              <p:nvPr/>
            </p:nvSpPr>
            <p:spPr>
              <a:xfrm>
                <a:off x="1155372" y="6804785"/>
                <a:ext cx="936000" cy="468000"/>
              </a:xfrm>
              <a:prstGeom prst="round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どのような</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手法で</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7" name="直線コネクタ 36">
                <a:extLst>
                  <a:ext uri="{FF2B5EF4-FFF2-40B4-BE49-F238E27FC236}">
                    <a16:creationId xmlns:a16="http://schemas.microsoft.com/office/drawing/2014/main" id="{D1859BEC-E12A-48C7-97DE-A201EF1E088D}"/>
                  </a:ext>
                </a:extLst>
              </p:cNvPr>
              <p:cNvCxnSpPr>
                <a:stCxn id="45" idx="2"/>
                <a:endCxn id="36" idx="0"/>
              </p:cNvCxnSpPr>
              <p:nvPr/>
            </p:nvCxnSpPr>
            <p:spPr>
              <a:xfrm>
                <a:off x="1623372" y="6571854"/>
                <a:ext cx="0" cy="23293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9" name="角丸四角形 79">
                <a:extLst>
                  <a:ext uri="{FF2B5EF4-FFF2-40B4-BE49-F238E27FC236}">
                    <a16:creationId xmlns:a16="http://schemas.microsoft.com/office/drawing/2014/main" id="{F1046118-9152-4991-A5B7-860912C76F04}"/>
                  </a:ext>
                </a:extLst>
              </p:cNvPr>
              <p:cNvSpPr/>
              <p:nvPr/>
            </p:nvSpPr>
            <p:spPr>
              <a:xfrm>
                <a:off x="5285795" y="6822785"/>
                <a:ext cx="900000" cy="432000"/>
              </a:xfrm>
              <a:prstGeom prst="roundRect">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グループ</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ワーク</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80">
                <a:extLst>
                  <a:ext uri="{FF2B5EF4-FFF2-40B4-BE49-F238E27FC236}">
                    <a16:creationId xmlns:a16="http://schemas.microsoft.com/office/drawing/2014/main" id="{6C86E6C7-E0B7-42E0-80BB-3D2EEB43AFA5}"/>
                  </a:ext>
                </a:extLst>
              </p:cNvPr>
              <p:cNvSpPr/>
              <p:nvPr/>
            </p:nvSpPr>
            <p:spPr>
              <a:xfrm>
                <a:off x="3260778" y="6822785"/>
                <a:ext cx="900000" cy="432000"/>
              </a:xfrm>
              <a:prstGeom prst="roundRect">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問いかけ</a:t>
                </a:r>
              </a:p>
            </p:txBody>
          </p:sp>
          <p:sp>
            <p:nvSpPr>
              <p:cNvPr id="41" name="角丸四角形 81">
                <a:extLst>
                  <a:ext uri="{FF2B5EF4-FFF2-40B4-BE49-F238E27FC236}">
                    <a16:creationId xmlns:a16="http://schemas.microsoft.com/office/drawing/2014/main" id="{71318B2A-8DD2-4821-AD08-427B1320A7C7}"/>
                  </a:ext>
                </a:extLst>
              </p:cNvPr>
              <p:cNvSpPr/>
              <p:nvPr/>
            </p:nvSpPr>
            <p:spPr>
              <a:xfrm>
                <a:off x="4273286" y="6822785"/>
                <a:ext cx="900000" cy="432000"/>
              </a:xfrm>
              <a:prstGeom prst="roundRect">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対話</a:t>
                </a:r>
              </a:p>
            </p:txBody>
          </p:sp>
          <p:sp>
            <p:nvSpPr>
              <p:cNvPr id="42" name="角丸四角形 82">
                <a:extLst>
                  <a:ext uri="{FF2B5EF4-FFF2-40B4-BE49-F238E27FC236}">
                    <a16:creationId xmlns:a16="http://schemas.microsoft.com/office/drawing/2014/main" id="{93724BEA-D14A-4E65-8861-3A3EA6C33565}"/>
                  </a:ext>
                </a:extLst>
              </p:cNvPr>
              <p:cNvSpPr/>
              <p:nvPr/>
            </p:nvSpPr>
            <p:spPr>
              <a:xfrm>
                <a:off x="2248270" y="6822785"/>
                <a:ext cx="900000" cy="432000"/>
              </a:xfrm>
              <a:prstGeom prst="roundRect">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解説</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50">
                <a:extLst>
                  <a:ext uri="{FF2B5EF4-FFF2-40B4-BE49-F238E27FC236}">
                    <a16:creationId xmlns:a16="http://schemas.microsoft.com/office/drawing/2014/main" id="{29E9ADBA-396B-4AE7-9FFF-3EDAD2B5A69A}"/>
                  </a:ext>
                </a:extLst>
              </p:cNvPr>
              <p:cNvSpPr/>
              <p:nvPr/>
            </p:nvSpPr>
            <p:spPr>
              <a:xfrm>
                <a:off x="2248269" y="6052281"/>
                <a:ext cx="3937525" cy="216000"/>
              </a:xfrm>
              <a:prstGeom prst="roundRect">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気候変動影響と適応の基礎的知識</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a:extLst>
                  <a:ext uri="{FF2B5EF4-FFF2-40B4-BE49-F238E27FC236}">
                    <a16:creationId xmlns:a16="http://schemas.microsoft.com/office/drawing/2014/main" id="{5224D45C-3217-44F5-B12F-93AEDC42825A}"/>
                  </a:ext>
                </a:extLst>
              </p:cNvPr>
              <p:cNvSpPr txBox="1"/>
              <p:nvPr/>
            </p:nvSpPr>
            <p:spPr>
              <a:xfrm>
                <a:off x="2534540" y="6195373"/>
                <a:ext cx="325730"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8" name="テキスト ボックス 47">
                <a:extLst>
                  <a:ext uri="{FF2B5EF4-FFF2-40B4-BE49-F238E27FC236}">
                    <a16:creationId xmlns:a16="http://schemas.microsoft.com/office/drawing/2014/main" id="{4076DE66-0D93-4FF1-B627-880B3A3EEDA5}"/>
                  </a:ext>
                </a:extLst>
              </p:cNvPr>
              <p:cNvSpPr txBox="1"/>
              <p:nvPr/>
            </p:nvSpPr>
            <p:spPr>
              <a:xfrm>
                <a:off x="3547337" y="6195373"/>
                <a:ext cx="325730"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9" name="テキスト ボックス 48">
                <a:extLst>
                  <a:ext uri="{FF2B5EF4-FFF2-40B4-BE49-F238E27FC236}">
                    <a16:creationId xmlns:a16="http://schemas.microsoft.com/office/drawing/2014/main" id="{3E4B1F87-D208-4D1E-8614-F7FAA0F2729A}"/>
                  </a:ext>
                </a:extLst>
              </p:cNvPr>
              <p:cNvSpPr txBox="1"/>
              <p:nvPr/>
            </p:nvSpPr>
            <p:spPr>
              <a:xfrm>
                <a:off x="4560134" y="6195373"/>
                <a:ext cx="325730"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0" name="テキスト ボックス 49">
                <a:extLst>
                  <a:ext uri="{FF2B5EF4-FFF2-40B4-BE49-F238E27FC236}">
                    <a16:creationId xmlns:a16="http://schemas.microsoft.com/office/drawing/2014/main" id="{60552E6B-8683-4840-9B41-2F71E0916160}"/>
                  </a:ext>
                </a:extLst>
              </p:cNvPr>
              <p:cNvSpPr txBox="1"/>
              <p:nvPr/>
            </p:nvSpPr>
            <p:spPr>
              <a:xfrm>
                <a:off x="5572930" y="6195373"/>
                <a:ext cx="325730"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2" name="角丸四角形 65">
                <a:extLst>
                  <a:ext uri="{FF2B5EF4-FFF2-40B4-BE49-F238E27FC236}">
                    <a16:creationId xmlns:a16="http://schemas.microsoft.com/office/drawing/2014/main" id="{15126535-8E94-445B-AF96-B7FC5BC73971}"/>
                  </a:ext>
                </a:extLst>
              </p:cNvPr>
              <p:cNvSpPr/>
              <p:nvPr/>
            </p:nvSpPr>
            <p:spPr>
              <a:xfrm>
                <a:off x="5285795" y="6407427"/>
                <a:ext cx="900000" cy="216000"/>
              </a:xfrm>
              <a:prstGeom prst="roundRect">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世界動向</a:t>
                </a:r>
              </a:p>
            </p:txBody>
          </p:sp>
          <p:sp>
            <p:nvSpPr>
              <p:cNvPr id="53" name="角丸四角形 66">
                <a:extLst>
                  <a:ext uri="{FF2B5EF4-FFF2-40B4-BE49-F238E27FC236}">
                    <a16:creationId xmlns:a16="http://schemas.microsoft.com/office/drawing/2014/main" id="{85440CCE-A25E-4868-A145-5F02EFB63EA8}"/>
                  </a:ext>
                </a:extLst>
              </p:cNvPr>
              <p:cNvSpPr/>
              <p:nvPr/>
            </p:nvSpPr>
            <p:spPr>
              <a:xfrm>
                <a:off x="3260778" y="6407427"/>
                <a:ext cx="900000" cy="216000"/>
              </a:xfrm>
              <a:prstGeom prst="roundRect">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地域情報</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67">
                <a:extLst>
                  <a:ext uri="{FF2B5EF4-FFF2-40B4-BE49-F238E27FC236}">
                    <a16:creationId xmlns:a16="http://schemas.microsoft.com/office/drawing/2014/main" id="{5333509F-D7D0-4727-8751-5F9E3AD3C6D7}"/>
                  </a:ext>
                </a:extLst>
              </p:cNvPr>
              <p:cNvSpPr/>
              <p:nvPr/>
            </p:nvSpPr>
            <p:spPr>
              <a:xfrm>
                <a:off x="4273286" y="6407427"/>
                <a:ext cx="900000" cy="216000"/>
              </a:xfrm>
              <a:prstGeom prst="roundRect">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国内動向</a:t>
                </a:r>
              </a:p>
            </p:txBody>
          </p:sp>
          <p:sp>
            <p:nvSpPr>
              <p:cNvPr id="55" name="角丸四角形 68">
                <a:extLst>
                  <a:ext uri="{FF2B5EF4-FFF2-40B4-BE49-F238E27FC236}">
                    <a16:creationId xmlns:a16="http://schemas.microsoft.com/office/drawing/2014/main" id="{DD68B493-6234-4117-BF56-BC7EBE067068}"/>
                  </a:ext>
                </a:extLst>
              </p:cNvPr>
              <p:cNvSpPr/>
              <p:nvPr/>
            </p:nvSpPr>
            <p:spPr>
              <a:xfrm>
                <a:off x="2248270" y="6407427"/>
                <a:ext cx="900000" cy="216000"/>
              </a:xfrm>
              <a:prstGeom prst="roundRect">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得意分野</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9">
                <a:extLst>
                  <a:ext uri="{FF2B5EF4-FFF2-40B4-BE49-F238E27FC236}">
                    <a16:creationId xmlns:a16="http://schemas.microsoft.com/office/drawing/2014/main" id="{F533091F-D6FD-4F85-9D1C-F580FDA97630}"/>
                  </a:ext>
                </a:extLst>
              </p:cNvPr>
              <p:cNvSpPr/>
              <p:nvPr/>
            </p:nvSpPr>
            <p:spPr>
              <a:xfrm>
                <a:off x="1155372" y="6103854"/>
                <a:ext cx="936000" cy="468000"/>
              </a:xfrm>
              <a:prstGeom prst="round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何を</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どの程度</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6" name="テキスト ボックス 55">
              <a:extLst>
                <a:ext uri="{FF2B5EF4-FFF2-40B4-BE49-F238E27FC236}">
                  <a16:creationId xmlns:a16="http://schemas.microsoft.com/office/drawing/2014/main" id="{4ABAFC9E-A790-4F31-B86C-5AE5F1B02108}"/>
                </a:ext>
              </a:extLst>
            </p:cNvPr>
            <p:cNvSpPr txBox="1"/>
            <p:nvPr/>
          </p:nvSpPr>
          <p:spPr>
            <a:xfrm>
              <a:off x="462266" y="2675273"/>
              <a:ext cx="543740" cy="307777"/>
            </a:xfrm>
            <a:prstGeom prst="rect">
              <a:avLst/>
            </a:prstGeom>
            <a:noFill/>
          </p:spPr>
          <p:txBody>
            <a:bodyPr wrap="none" rtlCol="0">
              <a:spAutoFit/>
            </a:bodyPr>
            <a:lstStyle/>
            <a:p>
              <a:pPr algn="ctr"/>
              <a:r>
                <a:rPr kumimoji="1" lang="ja-JP" altLang="en-US" sz="1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目的</a:t>
              </a:r>
            </a:p>
          </p:txBody>
        </p:sp>
        <p:sp>
          <p:nvSpPr>
            <p:cNvPr id="57" name="下矢印吹き出し 21">
              <a:extLst>
                <a:ext uri="{FF2B5EF4-FFF2-40B4-BE49-F238E27FC236}">
                  <a16:creationId xmlns:a16="http://schemas.microsoft.com/office/drawing/2014/main" id="{976C3FDF-63B1-4688-B499-E8A4C5DBC29E}"/>
                </a:ext>
              </a:extLst>
            </p:cNvPr>
            <p:cNvSpPr/>
            <p:nvPr/>
          </p:nvSpPr>
          <p:spPr>
            <a:xfrm>
              <a:off x="1086399" y="2592089"/>
              <a:ext cx="1440000" cy="720000"/>
            </a:xfrm>
            <a:prstGeom prst="downArrowCallout">
              <a:avLst>
                <a:gd name="adj1" fmla="val 48479"/>
                <a:gd name="adj2" fmla="val 48479"/>
                <a:gd name="adj3" fmla="val 25000"/>
                <a:gd name="adj4" fmla="val 64977"/>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気候変動の影響と適応策を知ってもらう</a:t>
              </a:r>
            </a:p>
          </p:txBody>
        </p:sp>
        <p:sp>
          <p:nvSpPr>
            <p:cNvPr id="58" name="下矢印吹き出し 83">
              <a:extLst>
                <a:ext uri="{FF2B5EF4-FFF2-40B4-BE49-F238E27FC236}">
                  <a16:creationId xmlns:a16="http://schemas.microsoft.com/office/drawing/2014/main" id="{9AA244DE-8629-4633-B6E6-721ED8210E8C}"/>
                </a:ext>
              </a:extLst>
            </p:cNvPr>
            <p:cNvSpPr/>
            <p:nvPr/>
          </p:nvSpPr>
          <p:spPr>
            <a:xfrm>
              <a:off x="2618913" y="2592089"/>
              <a:ext cx="1440000" cy="720000"/>
            </a:xfrm>
            <a:prstGeom prst="downArrowCallout">
              <a:avLst>
                <a:gd name="adj1" fmla="val 48479"/>
                <a:gd name="adj2" fmla="val 48479"/>
                <a:gd name="adj3" fmla="val 25000"/>
                <a:gd name="adj4" fmla="val 64977"/>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具体的な適応策への</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取組方法を知ってもらう</a:t>
              </a:r>
            </a:p>
          </p:txBody>
        </p:sp>
        <p:sp>
          <p:nvSpPr>
            <p:cNvPr id="59" name="下矢印吹き出し 85">
              <a:extLst>
                <a:ext uri="{FF2B5EF4-FFF2-40B4-BE49-F238E27FC236}">
                  <a16:creationId xmlns:a16="http://schemas.microsoft.com/office/drawing/2014/main" id="{96E676C0-2699-4004-A663-8A53B5F54560}"/>
                </a:ext>
              </a:extLst>
            </p:cNvPr>
            <p:cNvSpPr/>
            <p:nvPr/>
          </p:nvSpPr>
          <p:spPr>
            <a:xfrm>
              <a:off x="4151427" y="2592089"/>
              <a:ext cx="1440000" cy="720000"/>
            </a:xfrm>
            <a:prstGeom prst="downArrowCallout">
              <a:avLst>
                <a:gd name="adj1" fmla="val 48479"/>
                <a:gd name="adj2" fmla="val 48479"/>
                <a:gd name="adj3" fmla="val 25000"/>
                <a:gd name="adj4" fmla="val 64977"/>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適応策の取組意義を理解してもらう</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0" name="グループ化 59">
              <a:extLst>
                <a:ext uri="{FF2B5EF4-FFF2-40B4-BE49-F238E27FC236}">
                  <a16:creationId xmlns:a16="http://schemas.microsoft.com/office/drawing/2014/main" id="{9D878FDE-E995-4C07-833D-7C5C2096F022}"/>
                </a:ext>
              </a:extLst>
            </p:cNvPr>
            <p:cNvGrpSpPr/>
            <p:nvPr/>
          </p:nvGrpSpPr>
          <p:grpSpPr>
            <a:xfrm>
              <a:off x="495000" y="7725809"/>
              <a:ext cx="5868000" cy="792000"/>
              <a:chOff x="495000" y="7592459"/>
              <a:chExt cx="5868000" cy="792000"/>
            </a:xfrm>
          </p:grpSpPr>
          <p:sp>
            <p:nvSpPr>
              <p:cNvPr id="61" name="正方形/長方形 60">
                <a:extLst>
                  <a:ext uri="{FF2B5EF4-FFF2-40B4-BE49-F238E27FC236}">
                    <a16:creationId xmlns:a16="http://schemas.microsoft.com/office/drawing/2014/main" id="{514F1B06-1619-4EE7-9106-BB0CF0A8F9D2}"/>
                  </a:ext>
                </a:extLst>
              </p:cNvPr>
              <p:cNvSpPr/>
              <p:nvPr/>
            </p:nvSpPr>
            <p:spPr>
              <a:xfrm>
                <a:off x="495000" y="7592459"/>
                <a:ext cx="5868000" cy="79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テキスト ボックス 61">
                <a:extLst>
                  <a:ext uri="{FF2B5EF4-FFF2-40B4-BE49-F238E27FC236}">
                    <a16:creationId xmlns:a16="http://schemas.microsoft.com/office/drawing/2014/main" id="{59C293E7-037D-42D9-BC0D-2408FB8E0804}"/>
                  </a:ext>
                </a:extLst>
              </p:cNvPr>
              <p:cNvSpPr txBox="1"/>
              <p:nvPr/>
            </p:nvSpPr>
            <p:spPr>
              <a:xfrm>
                <a:off x="585369" y="7766566"/>
                <a:ext cx="466795" cy="430887"/>
              </a:xfrm>
              <a:prstGeom prst="rect">
                <a:avLst/>
              </a:prstGeom>
              <a:noFill/>
            </p:spPr>
            <p:txBody>
              <a:bodyPr wrap="none" rtlCol="0">
                <a:spAutoFit/>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③</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編集</a:t>
                </a:r>
              </a:p>
            </p:txBody>
          </p:sp>
          <p:sp>
            <p:nvSpPr>
              <p:cNvPr id="63" name="角丸四角形 90">
                <a:extLst>
                  <a:ext uri="{FF2B5EF4-FFF2-40B4-BE49-F238E27FC236}">
                    <a16:creationId xmlns:a16="http://schemas.microsoft.com/office/drawing/2014/main" id="{C97D8D7C-D96B-43A6-8456-178BED2F250E}"/>
                  </a:ext>
                </a:extLst>
              </p:cNvPr>
              <p:cNvSpPr/>
              <p:nvPr/>
            </p:nvSpPr>
            <p:spPr>
              <a:xfrm>
                <a:off x="1155372" y="7754459"/>
                <a:ext cx="936000" cy="468000"/>
              </a:xfrm>
              <a:prstGeom prst="round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何をする</a:t>
                </a:r>
              </a:p>
            </p:txBody>
          </p:sp>
          <p:sp>
            <p:nvSpPr>
              <p:cNvPr id="65" name="角丸四角形 94">
                <a:extLst>
                  <a:ext uri="{FF2B5EF4-FFF2-40B4-BE49-F238E27FC236}">
                    <a16:creationId xmlns:a16="http://schemas.microsoft.com/office/drawing/2014/main" id="{51412A4B-DB77-415D-9BBC-AE98888B92DB}"/>
                  </a:ext>
                </a:extLst>
              </p:cNvPr>
              <p:cNvSpPr/>
              <p:nvPr/>
            </p:nvSpPr>
            <p:spPr>
              <a:xfrm>
                <a:off x="3274270" y="7772459"/>
                <a:ext cx="900000" cy="432000"/>
              </a:xfrm>
              <a:prstGeom prst="roundRect">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スライドを</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追加・作成する</a:t>
                </a:r>
              </a:p>
            </p:txBody>
          </p:sp>
          <p:sp>
            <p:nvSpPr>
              <p:cNvPr id="66" name="角丸四角形 95">
                <a:extLst>
                  <a:ext uri="{FF2B5EF4-FFF2-40B4-BE49-F238E27FC236}">
                    <a16:creationId xmlns:a16="http://schemas.microsoft.com/office/drawing/2014/main" id="{F030F086-8CEA-48DF-BBDD-0E84B64636BD}"/>
                  </a:ext>
                </a:extLst>
              </p:cNvPr>
              <p:cNvSpPr/>
              <p:nvPr/>
            </p:nvSpPr>
            <p:spPr>
              <a:xfrm>
                <a:off x="4305684" y="7772459"/>
                <a:ext cx="900000" cy="432000"/>
              </a:xfrm>
              <a:prstGeom prst="roundRect">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プログラムを</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組み立てる</a:t>
                </a:r>
              </a:p>
            </p:txBody>
          </p:sp>
          <p:sp>
            <p:nvSpPr>
              <p:cNvPr id="67" name="角丸四角形 96">
                <a:extLst>
                  <a:ext uri="{FF2B5EF4-FFF2-40B4-BE49-F238E27FC236}">
                    <a16:creationId xmlns:a16="http://schemas.microsoft.com/office/drawing/2014/main" id="{DEFDCAE0-9B63-4728-B642-C534F5DDD62D}"/>
                  </a:ext>
                </a:extLst>
              </p:cNvPr>
              <p:cNvSpPr/>
              <p:nvPr/>
            </p:nvSpPr>
            <p:spPr>
              <a:xfrm>
                <a:off x="2248270" y="7772459"/>
                <a:ext cx="900000" cy="432000"/>
              </a:xfrm>
              <a:prstGeom prst="roundRect">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スライドを選び</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solidFill>
                      <a:schemeClr val="tx1"/>
                    </a:solidFill>
                    <a:latin typeface="Meiryo UI"/>
                    <a:ea typeface="Meiryo UI"/>
                    <a:cs typeface="Meiryo UI" panose="020B0604030504040204" pitchFamily="50" charset="-128"/>
                  </a:rPr>
                  <a:t>組み合わせる</a:t>
                </a:r>
                <a:endParaRPr lang="ja-JP" altLang="en-US" sz="1050" dirty="0">
                  <a:solidFill>
                    <a:schemeClr val="tx1"/>
                  </a:solidFill>
                  <a:latin typeface="Meiryo UI"/>
                  <a:ea typeface="Meiryo UI"/>
                  <a:cs typeface="Meiryo UI" panose="020B0604030504040204" pitchFamily="50" charset="-128"/>
                </a:endParaRPr>
              </a:p>
            </p:txBody>
          </p:sp>
        </p:grpSp>
        <p:sp>
          <p:nvSpPr>
            <p:cNvPr id="68" name="二等辺三角形 67">
              <a:extLst>
                <a:ext uri="{FF2B5EF4-FFF2-40B4-BE49-F238E27FC236}">
                  <a16:creationId xmlns:a16="http://schemas.microsoft.com/office/drawing/2014/main" id="{FF24085A-B6C6-45B3-B034-D014589F2C33}"/>
                </a:ext>
              </a:extLst>
            </p:cNvPr>
            <p:cNvSpPr/>
            <p:nvPr/>
          </p:nvSpPr>
          <p:spPr>
            <a:xfrm flipV="1">
              <a:off x="2385000" y="7451753"/>
              <a:ext cx="2088000" cy="21600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kumimoji="1" lang="ja-JP" altLang="en-US"/>
            </a:p>
          </p:txBody>
        </p:sp>
        <p:sp>
          <p:nvSpPr>
            <p:cNvPr id="69" name="正方形/長方形 68">
              <a:extLst>
                <a:ext uri="{FF2B5EF4-FFF2-40B4-BE49-F238E27FC236}">
                  <a16:creationId xmlns:a16="http://schemas.microsoft.com/office/drawing/2014/main" id="{7D9ABB71-FC01-4458-9D14-148A4ECE66C3}"/>
                </a:ext>
              </a:extLst>
            </p:cNvPr>
            <p:cNvSpPr/>
            <p:nvPr/>
          </p:nvSpPr>
          <p:spPr>
            <a:xfrm>
              <a:off x="1453252" y="8934464"/>
              <a:ext cx="4176000" cy="64800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lvl="0"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気候変動及び適応策について正しい知識を身につけ、</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対策に向けた取組を行う機運を醸成する</a:t>
              </a:r>
            </a:p>
          </p:txBody>
        </p:sp>
        <p:sp>
          <p:nvSpPr>
            <p:cNvPr id="70" name="下矢印 37">
              <a:extLst>
                <a:ext uri="{FF2B5EF4-FFF2-40B4-BE49-F238E27FC236}">
                  <a16:creationId xmlns:a16="http://schemas.microsoft.com/office/drawing/2014/main" id="{26D6FDB4-4279-45CE-AAEE-B18E252A4B99}"/>
                </a:ext>
              </a:extLst>
            </p:cNvPr>
            <p:cNvSpPr/>
            <p:nvPr/>
          </p:nvSpPr>
          <p:spPr>
            <a:xfrm>
              <a:off x="2956095" y="8627749"/>
              <a:ext cx="945811" cy="288000"/>
            </a:xfrm>
            <a:prstGeom prst="downArrow">
              <a:avLst>
                <a:gd name="adj1" fmla="val 58890"/>
                <a:gd name="adj2" fmla="val 645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ja-JP" altLang="en-US" dirty="0"/>
            </a:p>
          </p:txBody>
        </p:sp>
        <p:sp>
          <p:nvSpPr>
            <p:cNvPr id="71" name="テキスト ボックス 70">
              <a:extLst>
                <a:ext uri="{FF2B5EF4-FFF2-40B4-BE49-F238E27FC236}">
                  <a16:creationId xmlns:a16="http://schemas.microsoft.com/office/drawing/2014/main" id="{839B7339-3745-42D8-9508-52F29AD8AD52}"/>
                </a:ext>
              </a:extLst>
            </p:cNvPr>
            <p:cNvSpPr txBox="1"/>
            <p:nvPr/>
          </p:nvSpPr>
          <p:spPr>
            <a:xfrm>
              <a:off x="462266" y="9104575"/>
              <a:ext cx="902811" cy="307777"/>
            </a:xfrm>
            <a:prstGeom prst="rect">
              <a:avLst/>
            </a:prstGeom>
            <a:noFill/>
          </p:spPr>
          <p:txBody>
            <a:bodyPr wrap="none" rtlCol="0">
              <a:spAutoFit/>
            </a:bodyPr>
            <a:lstStyle/>
            <a:p>
              <a:pPr algn="ctr"/>
              <a:r>
                <a:rPr kumimoji="1" lang="ja-JP" altLang="en-US" sz="1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最終目標</a:t>
              </a:r>
            </a:p>
          </p:txBody>
        </p:sp>
        <p:sp>
          <p:nvSpPr>
            <p:cNvPr id="72" name="下矢印吹き出し 71">
              <a:extLst>
                <a:ext uri="{FF2B5EF4-FFF2-40B4-BE49-F238E27FC236}">
                  <a16:creationId xmlns:a16="http://schemas.microsoft.com/office/drawing/2014/main" id="{21490F03-63BC-416D-B15D-A4708F270281}"/>
                </a:ext>
              </a:extLst>
            </p:cNvPr>
            <p:cNvSpPr/>
            <p:nvPr/>
          </p:nvSpPr>
          <p:spPr>
            <a:xfrm>
              <a:off x="5683940" y="2592089"/>
              <a:ext cx="653746" cy="720000"/>
            </a:xfrm>
            <a:prstGeom prst="downArrowCallout">
              <a:avLst>
                <a:gd name="adj1" fmla="val 48479"/>
                <a:gd name="adj2" fmla="val 48479"/>
                <a:gd name="adj3" fmla="val 25000"/>
                <a:gd name="adj4" fmla="val 64977"/>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74" name="グループ化 73">
              <a:extLst>
                <a:ext uri="{FF2B5EF4-FFF2-40B4-BE49-F238E27FC236}">
                  <a16:creationId xmlns:a16="http://schemas.microsoft.com/office/drawing/2014/main" id="{179A277D-623F-4F24-BDAE-CD8F48A2BBE8}"/>
                </a:ext>
              </a:extLst>
            </p:cNvPr>
            <p:cNvGrpSpPr/>
            <p:nvPr/>
          </p:nvGrpSpPr>
          <p:grpSpPr>
            <a:xfrm>
              <a:off x="495000" y="3454371"/>
              <a:ext cx="5868000" cy="2115671"/>
              <a:chOff x="495000" y="3454371"/>
              <a:chExt cx="5868000" cy="2115671"/>
            </a:xfrm>
          </p:grpSpPr>
          <p:sp>
            <p:nvSpPr>
              <p:cNvPr id="13" name="正方形/長方形 12">
                <a:extLst>
                  <a:ext uri="{FF2B5EF4-FFF2-40B4-BE49-F238E27FC236}">
                    <a16:creationId xmlns:a16="http://schemas.microsoft.com/office/drawing/2014/main" id="{E48509E3-F333-4367-A046-E89C2AC4AE00}"/>
                  </a:ext>
                </a:extLst>
              </p:cNvPr>
              <p:cNvSpPr/>
              <p:nvPr/>
            </p:nvSpPr>
            <p:spPr>
              <a:xfrm>
                <a:off x="495000" y="3454371"/>
                <a:ext cx="5868000" cy="211567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3C9CBED0-6600-4E56-BEBF-202C0FA38F36}"/>
                  </a:ext>
                </a:extLst>
              </p:cNvPr>
              <p:cNvSpPr txBox="1"/>
              <p:nvPr/>
            </p:nvSpPr>
            <p:spPr>
              <a:xfrm>
                <a:off x="533274" y="4212124"/>
                <a:ext cx="582211" cy="600164"/>
              </a:xfrm>
              <a:prstGeom prst="rect">
                <a:avLst/>
              </a:prstGeom>
              <a:noFill/>
            </p:spPr>
            <p:txBody>
              <a:bodyPr wrap="none" rtlCol="0">
                <a:spAutoFit/>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①</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仕様の</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確認</a:t>
                </a:r>
              </a:p>
            </p:txBody>
          </p:sp>
          <p:sp>
            <p:nvSpPr>
              <p:cNvPr id="20" name="角丸四角形 27">
                <a:extLst>
                  <a:ext uri="{FF2B5EF4-FFF2-40B4-BE49-F238E27FC236}">
                    <a16:creationId xmlns:a16="http://schemas.microsoft.com/office/drawing/2014/main" id="{3B27D2E3-1144-44FC-8A06-D6306D0957B9}"/>
                  </a:ext>
                </a:extLst>
              </p:cNvPr>
              <p:cNvSpPr/>
              <p:nvPr/>
            </p:nvSpPr>
            <p:spPr>
              <a:xfrm>
                <a:off x="2248269" y="4272679"/>
                <a:ext cx="1054847" cy="491167"/>
              </a:xfrm>
              <a:prstGeom prst="roundRect">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講演</a:t>
                </a:r>
              </a:p>
            </p:txBody>
          </p:sp>
          <p:sp>
            <p:nvSpPr>
              <p:cNvPr id="21" name="角丸四角形 28">
                <a:extLst>
                  <a:ext uri="{FF2B5EF4-FFF2-40B4-BE49-F238E27FC236}">
                    <a16:creationId xmlns:a16="http://schemas.microsoft.com/office/drawing/2014/main" id="{838B487F-5B19-4BA0-86D6-0693CA30CD53}"/>
                  </a:ext>
                </a:extLst>
              </p:cNvPr>
              <p:cNvSpPr/>
              <p:nvPr/>
            </p:nvSpPr>
            <p:spPr>
              <a:xfrm>
                <a:off x="3356695" y="4272677"/>
                <a:ext cx="1054847" cy="491167"/>
              </a:xfrm>
              <a:prstGeom prst="roundRect">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授業・講義</a:t>
                </a:r>
              </a:p>
            </p:txBody>
          </p:sp>
          <p:sp>
            <p:nvSpPr>
              <p:cNvPr id="22" name="角丸四角形 30">
                <a:extLst>
                  <a:ext uri="{FF2B5EF4-FFF2-40B4-BE49-F238E27FC236}">
                    <a16:creationId xmlns:a16="http://schemas.microsoft.com/office/drawing/2014/main" id="{CA98DF10-A8CC-4A21-A5C4-56873FE210BB}"/>
                  </a:ext>
                </a:extLst>
              </p:cNvPr>
              <p:cNvSpPr/>
              <p:nvPr/>
            </p:nvSpPr>
            <p:spPr>
              <a:xfrm>
                <a:off x="4465120" y="4272677"/>
                <a:ext cx="1054847" cy="479756"/>
              </a:xfrm>
              <a:prstGeom prst="roundRect">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研修</a:t>
                </a:r>
              </a:p>
            </p:txBody>
          </p:sp>
          <p:sp>
            <p:nvSpPr>
              <p:cNvPr id="24" name="角丸四角形 40">
                <a:extLst>
                  <a:ext uri="{FF2B5EF4-FFF2-40B4-BE49-F238E27FC236}">
                    <a16:creationId xmlns:a16="http://schemas.microsoft.com/office/drawing/2014/main" id="{2A216EFE-44C4-4493-8AD6-61C1512F3747}"/>
                  </a:ext>
                </a:extLst>
              </p:cNvPr>
              <p:cNvSpPr/>
              <p:nvPr/>
            </p:nvSpPr>
            <p:spPr>
              <a:xfrm>
                <a:off x="4226452" y="4967785"/>
                <a:ext cx="633600" cy="470595"/>
              </a:xfrm>
              <a:prstGeom prst="roundRect">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lang="en-US" altLang="ja-JP" sz="105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分</a:t>
                </a:r>
              </a:p>
            </p:txBody>
          </p:sp>
          <p:sp>
            <p:nvSpPr>
              <p:cNvPr id="25" name="角丸四角形 35">
                <a:extLst>
                  <a:ext uri="{FF2B5EF4-FFF2-40B4-BE49-F238E27FC236}">
                    <a16:creationId xmlns:a16="http://schemas.microsoft.com/office/drawing/2014/main" id="{7069FFE1-71C2-4B0B-8314-944038B1A8DE}"/>
                  </a:ext>
                </a:extLst>
              </p:cNvPr>
              <p:cNvSpPr/>
              <p:nvPr/>
            </p:nvSpPr>
            <p:spPr>
              <a:xfrm>
                <a:off x="2246701" y="4973304"/>
                <a:ext cx="633600" cy="465078"/>
              </a:xfrm>
              <a:prstGeom prst="roundRect">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lang="en-US" altLang="ja-JP" sz="105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分</a:t>
                </a:r>
              </a:p>
            </p:txBody>
          </p:sp>
          <p:sp>
            <p:nvSpPr>
              <p:cNvPr id="26" name="角丸四角形 38">
                <a:extLst>
                  <a:ext uri="{FF2B5EF4-FFF2-40B4-BE49-F238E27FC236}">
                    <a16:creationId xmlns:a16="http://schemas.microsoft.com/office/drawing/2014/main" id="{AC2CC420-AA14-4B8A-B5A2-9A1A16987662}"/>
                  </a:ext>
                </a:extLst>
              </p:cNvPr>
              <p:cNvSpPr/>
              <p:nvPr/>
            </p:nvSpPr>
            <p:spPr>
              <a:xfrm>
                <a:off x="2906618" y="4966641"/>
                <a:ext cx="633600" cy="471740"/>
              </a:xfrm>
              <a:prstGeom prst="roundRect">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lang="en-US" altLang="ja-JP" sz="105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分</a:t>
                </a:r>
              </a:p>
            </p:txBody>
          </p:sp>
          <p:sp>
            <p:nvSpPr>
              <p:cNvPr id="27" name="角丸四角形 39">
                <a:extLst>
                  <a:ext uri="{FF2B5EF4-FFF2-40B4-BE49-F238E27FC236}">
                    <a16:creationId xmlns:a16="http://schemas.microsoft.com/office/drawing/2014/main" id="{6F651B70-D4F0-4FC7-B0A1-3702DF3313F3}"/>
                  </a:ext>
                </a:extLst>
              </p:cNvPr>
              <p:cNvSpPr/>
              <p:nvPr/>
            </p:nvSpPr>
            <p:spPr>
              <a:xfrm>
                <a:off x="3566535" y="4967785"/>
                <a:ext cx="633600" cy="470595"/>
              </a:xfrm>
              <a:prstGeom prst="roundRect">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lang="en-US" altLang="ja-JP" sz="1050" dirty="0">
                    <a:latin typeface="Meiryo UI" panose="020B0604030504040204" pitchFamily="50" charset="-128"/>
                    <a:ea typeface="Meiryo UI" panose="020B0604030504040204" pitchFamily="50" charset="-128"/>
                    <a:cs typeface="Meiryo UI" panose="020B0604030504040204" pitchFamily="50" charset="-128"/>
                  </a:rPr>
                  <a:t>60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分</a:t>
                </a:r>
              </a:p>
            </p:txBody>
          </p:sp>
          <p:sp>
            <p:nvSpPr>
              <p:cNvPr id="28" name="角丸四角形 64">
                <a:extLst>
                  <a:ext uri="{FF2B5EF4-FFF2-40B4-BE49-F238E27FC236}">
                    <a16:creationId xmlns:a16="http://schemas.microsoft.com/office/drawing/2014/main" id="{34DDDBA3-672C-4B57-BD28-DDC61627D01E}"/>
                  </a:ext>
                </a:extLst>
              </p:cNvPr>
              <p:cNvSpPr/>
              <p:nvPr/>
            </p:nvSpPr>
            <p:spPr>
              <a:xfrm>
                <a:off x="4886367" y="4973304"/>
                <a:ext cx="633600" cy="465076"/>
              </a:xfrm>
              <a:prstGeom prst="roundRect">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lang="en-US" altLang="ja-JP" sz="1050" dirty="0">
                    <a:latin typeface="Meiryo UI" panose="020B0604030504040204" pitchFamily="50" charset="-128"/>
                    <a:ea typeface="Meiryo UI" panose="020B0604030504040204" pitchFamily="50" charset="-128"/>
                    <a:cs typeface="Meiryo UI" panose="020B0604030504040204" pitchFamily="50" charset="-128"/>
                  </a:rPr>
                  <a:t>120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分</a:t>
                </a:r>
              </a:p>
            </p:txBody>
          </p:sp>
          <p:cxnSp>
            <p:nvCxnSpPr>
              <p:cNvPr id="29" name="直線コネクタ 28">
                <a:extLst>
                  <a:ext uri="{FF2B5EF4-FFF2-40B4-BE49-F238E27FC236}">
                    <a16:creationId xmlns:a16="http://schemas.microsoft.com/office/drawing/2014/main" id="{0655AC0F-CF65-4317-85D1-0D3BAA800AD5}"/>
                  </a:ext>
                </a:extLst>
              </p:cNvPr>
              <p:cNvCxnSpPr>
                <a:stCxn id="30" idx="2"/>
                <a:endCxn id="32" idx="0"/>
              </p:cNvCxnSpPr>
              <p:nvPr/>
            </p:nvCxnSpPr>
            <p:spPr>
              <a:xfrm>
                <a:off x="1623372" y="4048069"/>
                <a:ext cx="0" cy="91666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角丸四角形 41">
                <a:extLst>
                  <a:ext uri="{FF2B5EF4-FFF2-40B4-BE49-F238E27FC236}">
                    <a16:creationId xmlns:a16="http://schemas.microsoft.com/office/drawing/2014/main" id="{FE3A3030-0AEC-4E1C-B4B0-D1255BA8033E}"/>
                  </a:ext>
                </a:extLst>
              </p:cNvPr>
              <p:cNvSpPr/>
              <p:nvPr/>
            </p:nvSpPr>
            <p:spPr>
              <a:xfrm>
                <a:off x="1155372" y="4278914"/>
                <a:ext cx="936000" cy="468000"/>
              </a:xfrm>
              <a:prstGeom prst="round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どのような</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形態で</a:t>
                </a:r>
              </a:p>
            </p:txBody>
          </p:sp>
          <p:sp>
            <p:nvSpPr>
              <p:cNvPr id="32" name="角丸四角形 48">
                <a:extLst>
                  <a:ext uri="{FF2B5EF4-FFF2-40B4-BE49-F238E27FC236}">
                    <a16:creationId xmlns:a16="http://schemas.microsoft.com/office/drawing/2014/main" id="{E95E9B45-D702-4A70-A558-AB25C3B0E156}"/>
                  </a:ext>
                </a:extLst>
              </p:cNvPr>
              <p:cNvSpPr/>
              <p:nvPr/>
            </p:nvSpPr>
            <p:spPr>
              <a:xfrm>
                <a:off x="1155372" y="4964732"/>
                <a:ext cx="936000" cy="468000"/>
              </a:xfrm>
              <a:prstGeom prst="round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何分で</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31">
                <a:extLst>
                  <a:ext uri="{FF2B5EF4-FFF2-40B4-BE49-F238E27FC236}">
                    <a16:creationId xmlns:a16="http://schemas.microsoft.com/office/drawing/2014/main" id="{21125809-2C2D-4C61-987A-64EA73CBAF2A}"/>
                  </a:ext>
                </a:extLst>
              </p:cNvPr>
              <p:cNvSpPr/>
              <p:nvPr/>
            </p:nvSpPr>
            <p:spPr>
              <a:xfrm>
                <a:off x="2248269" y="3578007"/>
                <a:ext cx="1054847" cy="465076"/>
              </a:xfrm>
              <a:prstGeom prst="roundRect">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一般</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24">
                <a:extLst>
                  <a:ext uri="{FF2B5EF4-FFF2-40B4-BE49-F238E27FC236}">
                    <a16:creationId xmlns:a16="http://schemas.microsoft.com/office/drawing/2014/main" id="{C940E2CB-1966-4EC9-A32C-D1FCEFE37176}"/>
                  </a:ext>
                </a:extLst>
              </p:cNvPr>
              <p:cNvSpPr/>
              <p:nvPr/>
            </p:nvSpPr>
            <p:spPr>
              <a:xfrm>
                <a:off x="4460125" y="3580066"/>
                <a:ext cx="1054847" cy="471740"/>
              </a:xfrm>
              <a:prstGeom prst="roundRect">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lang="ja-JP" altLang="en-US" sz="1050" kern="0" dirty="0">
                    <a:latin typeface="Meiryo UI" panose="020B0604030504040204" pitchFamily="50" charset="-128"/>
                    <a:ea typeface="Meiryo UI" panose="020B0604030504040204" pitchFamily="50" charset="-128"/>
                  </a:rPr>
                  <a:t>企業・団体</a:t>
                </a:r>
                <a:endParaRPr lang="en-US" altLang="ja-JP" sz="1050" kern="0" dirty="0">
                  <a:latin typeface="Meiryo UI" panose="020B0604030504040204" pitchFamily="50" charset="-128"/>
                  <a:ea typeface="Meiryo UI" panose="020B0604030504040204" pitchFamily="50" charset="-128"/>
                </a:endParaRPr>
              </a:p>
            </p:txBody>
          </p:sp>
          <p:sp>
            <p:nvSpPr>
              <p:cNvPr id="18" name="角丸四角形 26">
                <a:extLst>
                  <a:ext uri="{FF2B5EF4-FFF2-40B4-BE49-F238E27FC236}">
                    <a16:creationId xmlns:a16="http://schemas.microsoft.com/office/drawing/2014/main" id="{11F42ABE-209E-4B56-9271-23A942D20B57}"/>
                  </a:ext>
                </a:extLst>
              </p:cNvPr>
              <p:cNvSpPr/>
              <p:nvPr/>
            </p:nvSpPr>
            <p:spPr>
              <a:xfrm>
                <a:off x="3350916" y="3580068"/>
                <a:ext cx="1054847" cy="465915"/>
              </a:xfrm>
              <a:prstGeom prst="roundRect">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自治体職員</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1">
                <a:extLst>
                  <a:ext uri="{FF2B5EF4-FFF2-40B4-BE49-F238E27FC236}">
                    <a16:creationId xmlns:a16="http://schemas.microsoft.com/office/drawing/2014/main" id="{404D01C5-53BC-494D-9B35-66CD375717DA}"/>
                  </a:ext>
                </a:extLst>
              </p:cNvPr>
              <p:cNvSpPr/>
              <p:nvPr/>
            </p:nvSpPr>
            <p:spPr>
              <a:xfrm>
                <a:off x="1155372" y="3580069"/>
                <a:ext cx="936000" cy="468000"/>
              </a:xfrm>
              <a:prstGeom prst="round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lIns="0" tIns="36000" rIns="0" bIns="36000" rtlCol="0" anchor="ct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誰に</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64" name="テキスト プレースホルダー 6">
            <a:extLst>
              <a:ext uri="{FF2B5EF4-FFF2-40B4-BE49-F238E27FC236}">
                <a16:creationId xmlns:a16="http://schemas.microsoft.com/office/drawing/2014/main" id="{E821CD8B-1236-4082-A2BD-909D4E28FAF5}"/>
              </a:ext>
            </a:extLst>
          </p:cNvPr>
          <p:cNvSpPr txBox="1">
            <a:spLocks/>
          </p:cNvSpPr>
          <p:nvPr/>
        </p:nvSpPr>
        <p:spPr>
          <a:xfrm>
            <a:off x="130343" y="498340"/>
            <a:ext cx="4595232" cy="3142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a:lnSpc>
                <a:spcPct val="100000"/>
              </a:lnSpc>
              <a:spcBef>
                <a:spcPts val="0"/>
              </a:spcBef>
            </a:pPr>
            <a:r>
              <a:rPr lang="ja-JP" altLang="en-US" kern="0" dirty="0">
                <a:solidFill>
                  <a:schemeClr val="tx1">
                    <a:lumMod val="50000"/>
                    <a:lumOff val="50000"/>
                  </a:schemeClr>
                </a:solidFill>
                <a:latin typeface="Meiryo UI" panose="020B0604030504040204" pitchFamily="50" charset="-128"/>
                <a:ea typeface="Meiryo UI" panose="020B0604030504040204" pitchFamily="50" charset="-128"/>
                <a:cs typeface="Arial"/>
              </a:rPr>
              <a:t>２</a:t>
            </a:r>
            <a:r>
              <a:rPr lang="en-US" altLang="ja-JP" kern="0" dirty="0">
                <a:solidFill>
                  <a:schemeClr val="tx1">
                    <a:lumMod val="50000"/>
                    <a:lumOff val="50000"/>
                  </a:schemeClr>
                </a:solidFill>
                <a:latin typeface="Meiryo UI" panose="020B0604030504040204" pitchFamily="50" charset="-128"/>
                <a:ea typeface="Meiryo UI" panose="020B0604030504040204" pitchFamily="50" charset="-128"/>
                <a:cs typeface="Arial"/>
              </a:rPr>
              <a:t>.</a:t>
            </a:r>
            <a:r>
              <a:rPr lang="ja-JP" altLang="en-US" kern="0" dirty="0">
                <a:solidFill>
                  <a:schemeClr val="tx1">
                    <a:lumMod val="50000"/>
                    <a:lumOff val="50000"/>
                  </a:schemeClr>
                </a:solidFill>
                <a:latin typeface="Meiryo UI" panose="020B0604030504040204" pitchFamily="50" charset="-128"/>
                <a:ea typeface="Meiryo UI" panose="020B0604030504040204" pitchFamily="50" charset="-128"/>
                <a:cs typeface="Arial"/>
              </a:rPr>
              <a:t>プレゼンテーションの構成</a:t>
            </a:r>
          </a:p>
        </p:txBody>
      </p:sp>
    </p:spTree>
    <p:extLst>
      <p:ext uri="{BB962C8B-B14F-4D97-AF65-F5344CB8AC3E}">
        <p14:creationId xmlns:p14="http://schemas.microsoft.com/office/powerpoint/2010/main" val="13699242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2F3D0BA3C0B5A469A2022892CBEFAA6" ma:contentTypeVersion="9" ma:contentTypeDescription="新しいドキュメントを作成します。" ma:contentTypeScope="" ma:versionID="28e8fe5bcf03493d361d661058fac88f">
  <xsd:schema xmlns:xsd="http://www.w3.org/2001/XMLSchema" xmlns:xs="http://www.w3.org/2001/XMLSchema" xmlns:p="http://schemas.microsoft.com/office/2006/metadata/properties" xmlns:ns2="a99f39d0-a826-4b35-87b4-4bab628d9855" targetNamespace="http://schemas.microsoft.com/office/2006/metadata/properties" ma:root="true" ma:fieldsID="739b2c3122ddb65150b21a8fc35dbf89" ns2:_="">
    <xsd:import namespace="a99f39d0-a826-4b35-87b4-4bab628d98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9f39d0-a826-4b35-87b4-4bab628d98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5F645E-2D44-4E63-ADE7-C5A401C3FE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9f39d0-a826-4b35-87b4-4bab628d98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D82C11-93FC-4BAA-841A-71A444FA1192}">
  <ds:schemaRefs>
    <ds:schemaRef ds:uri="http://schemas.microsoft.com/office/2006/documentManagement/types"/>
    <ds:schemaRef ds:uri="http://schemas.microsoft.com/office/2006/metadata/properties"/>
    <ds:schemaRef ds:uri="http://www.w3.org/XML/1998/namespace"/>
    <ds:schemaRef ds:uri="http://purl.org/dc/dcmitype/"/>
    <ds:schemaRef ds:uri="http://purl.org/dc/elements/1.1/"/>
    <ds:schemaRef ds:uri="http://schemas.microsoft.com/office/infopath/2007/PartnerControls"/>
    <ds:schemaRef ds:uri="http://schemas.openxmlformats.org/package/2006/metadata/core-properties"/>
    <ds:schemaRef ds:uri="a99f39d0-a826-4b35-87b4-4bab628d9855"/>
    <ds:schemaRef ds:uri="http://purl.org/dc/terms/"/>
  </ds:schemaRefs>
</ds:datastoreItem>
</file>

<file path=customXml/itemProps3.xml><?xml version="1.0" encoding="utf-8"?>
<ds:datastoreItem xmlns:ds="http://schemas.openxmlformats.org/officeDocument/2006/customXml" ds:itemID="{8A86BE2B-97E2-4949-9BB7-3A0CA388A3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7024</Words>
  <Application>Microsoft Office PowerPoint</Application>
  <PresentationFormat>A4 210 x 297 mm</PresentationFormat>
  <Paragraphs>1058</Paragraphs>
  <Slides>24</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24</vt:i4>
      </vt:variant>
    </vt:vector>
  </HeadingPairs>
  <TitlesOfParts>
    <vt:vector size="32" baseType="lpstr">
      <vt:lpstr>Meiryo UI</vt:lpstr>
      <vt:lpstr>メイリオ</vt:lpstr>
      <vt:lpstr>游ゴシック</vt:lpstr>
      <vt:lpstr>Arial</vt:lpstr>
      <vt:lpstr>Calibri</vt:lpstr>
      <vt:lpstr>Calibri Light</vt:lpstr>
      <vt:lpstr>Wingdings</vt:lpstr>
      <vt:lpstr>Office テーマ</vt:lpstr>
      <vt:lpstr>地域の気候変動適応 プレゼンテーション・ガイドブック</vt:lpstr>
      <vt:lpstr>CONTENTS</vt:lpstr>
      <vt:lpstr>はじめに</vt:lpstr>
      <vt:lpstr>（1）スライド集の概要　</vt:lpstr>
      <vt:lpstr>PowerPoint プレゼンテーション</vt:lpstr>
      <vt:lpstr>②自治体・企業向け資料</vt:lpstr>
      <vt:lpstr>PowerPoint プレゼンテーション</vt:lpstr>
      <vt:lpstr>（2）パワーポイントのスライドの見方</vt:lpstr>
      <vt:lpstr>（1）プレゼンテーション準備時の検討事項</vt:lpstr>
      <vt:lpstr>（2）テーマの選び方</vt:lpstr>
      <vt:lpstr>（2）テーマの選び方</vt:lpstr>
      <vt:lpstr>（3）一般向けプログラムの例【30分】</vt:lpstr>
      <vt:lpstr>（4）一般向けプログラムの例【60分】</vt:lpstr>
      <vt:lpstr>（5）自治体職員（環境部局）向けプログラムの例【30分】</vt:lpstr>
      <vt:lpstr>（6）自治体職員（環境部局）向けプログラムの例【60分】</vt:lpstr>
      <vt:lpstr>（7）自治体職員（複数部局）向けプログラムの例【40分】</vt:lpstr>
      <vt:lpstr>（8）企業向けプログラムの例【20分】</vt:lpstr>
      <vt:lpstr>（9）企業向けプログラムの例【40分】</vt:lpstr>
      <vt:lpstr>（10）利用上の留意点</vt:lpstr>
      <vt:lpstr>（1）聞き手や目的に合わせた資料の充実</vt:lpstr>
      <vt:lpstr>（1）聞き手や目的に合わせた資料の充実</vt:lpstr>
      <vt:lpstr>（1）聞き手や目的に合わせた資料の充実</vt:lpstr>
      <vt:lpstr>（2）他資料の活用</vt:lpstr>
      <vt:lpstr>（3）参考となる情報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2020-05-29T07:34:39Z</dcterms:created>
  <dcterms:modified xsi:type="dcterms:W3CDTF">2020-06-03T03:01:44Z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0x01010042F3D0BA3C0B5A469A2022892CBEFAA6</vt:lpwstr>
  </property>
</Properties>
</file>