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9"/>
  </p:notesMasterIdLst>
  <p:handoutMasterIdLst>
    <p:handoutMasterId r:id="rId10"/>
  </p:handoutMasterIdLst>
  <p:sldIdLst>
    <p:sldId id="256" r:id="rId5"/>
    <p:sldId id="264" r:id="rId6"/>
    <p:sldId id="258" r:id="rId7"/>
    <p:sldId id="265" r:id="rId8"/>
  </p:sldIdLst>
  <p:sldSz cx="7775575" cy="10907713"/>
  <p:notesSz cx="9866313" cy="142954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BB59"/>
    <a:srgbClr val="31859C"/>
    <a:srgbClr val="E46C0A"/>
    <a:srgbClr val="77933C"/>
    <a:srgbClr val="4F6228"/>
    <a:srgbClr val="E6E6E6"/>
    <a:srgbClr val="EAE8FC"/>
    <a:srgbClr val="E8FAFE"/>
    <a:srgbClr val="DEF9FE"/>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635" autoAdjust="0"/>
    <p:restoredTop sz="96370" autoAdjust="0"/>
  </p:normalViewPr>
  <p:slideViewPr>
    <p:cSldViewPr snapToGrid="0">
      <p:cViewPr varScale="1">
        <p:scale>
          <a:sx n="104" d="100"/>
          <a:sy n="104" d="100"/>
        </p:scale>
        <p:origin x="4576"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0396384-9772-416C-9BBA-3084B929DA38}"/>
              </a:ext>
            </a:extLst>
          </p:cNvPr>
          <p:cNvSpPr>
            <a:spLocks noGrp="1"/>
          </p:cNvSpPr>
          <p:nvPr>
            <p:ph type="hdr" sz="quarter"/>
          </p:nvPr>
        </p:nvSpPr>
        <p:spPr>
          <a:xfrm>
            <a:off x="0" y="0"/>
            <a:ext cx="4275138" cy="71596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D9A94349-D4D2-46CA-95CB-8864D062EF93}"/>
              </a:ext>
            </a:extLst>
          </p:cNvPr>
          <p:cNvSpPr>
            <a:spLocks noGrp="1"/>
          </p:cNvSpPr>
          <p:nvPr>
            <p:ph type="dt" sz="quarter" idx="1"/>
          </p:nvPr>
        </p:nvSpPr>
        <p:spPr>
          <a:xfrm>
            <a:off x="5588000" y="0"/>
            <a:ext cx="4276725" cy="715963"/>
          </a:xfrm>
          <a:prstGeom prst="rect">
            <a:avLst/>
          </a:prstGeom>
        </p:spPr>
        <p:txBody>
          <a:bodyPr vert="horz" lIns="91440" tIns="45720" rIns="91440" bIns="45720" rtlCol="0"/>
          <a:lstStyle>
            <a:lvl1pPr algn="r">
              <a:defRPr sz="1200"/>
            </a:lvl1pPr>
          </a:lstStyle>
          <a:p>
            <a:fld id="{D2E3E5D4-2B26-4019-AAC0-275C54722A0C}" type="datetimeFigureOut">
              <a:rPr kumimoji="1" lang="ja-JP" altLang="en-US" smtClean="0"/>
              <a:t>2020/2/28</a:t>
            </a:fld>
            <a:endParaRPr kumimoji="1" lang="ja-JP" altLang="en-US"/>
          </a:p>
        </p:txBody>
      </p:sp>
      <p:sp>
        <p:nvSpPr>
          <p:cNvPr id="4" name="フッター プレースホルダー 3">
            <a:extLst>
              <a:ext uri="{FF2B5EF4-FFF2-40B4-BE49-F238E27FC236}">
                <a16:creationId xmlns:a16="http://schemas.microsoft.com/office/drawing/2014/main" id="{10645613-C505-4D63-AE0A-AF005ED50BE0}"/>
              </a:ext>
            </a:extLst>
          </p:cNvPr>
          <p:cNvSpPr>
            <a:spLocks noGrp="1"/>
          </p:cNvSpPr>
          <p:nvPr>
            <p:ph type="ftr" sz="quarter" idx="2"/>
          </p:nvPr>
        </p:nvSpPr>
        <p:spPr>
          <a:xfrm>
            <a:off x="0" y="13579475"/>
            <a:ext cx="4275138" cy="715963"/>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72117C8C-5052-4F52-AC64-D296009668C7}"/>
              </a:ext>
            </a:extLst>
          </p:cNvPr>
          <p:cNvSpPr>
            <a:spLocks noGrp="1"/>
          </p:cNvSpPr>
          <p:nvPr>
            <p:ph type="sldNum" sz="quarter" idx="3"/>
          </p:nvPr>
        </p:nvSpPr>
        <p:spPr>
          <a:xfrm>
            <a:off x="5588000" y="13579475"/>
            <a:ext cx="4276725" cy="715963"/>
          </a:xfrm>
          <a:prstGeom prst="rect">
            <a:avLst/>
          </a:prstGeom>
        </p:spPr>
        <p:txBody>
          <a:bodyPr vert="horz" lIns="91440" tIns="45720" rIns="91440" bIns="45720" rtlCol="0" anchor="b"/>
          <a:lstStyle>
            <a:lvl1pPr algn="r">
              <a:defRPr sz="1200"/>
            </a:lvl1pPr>
          </a:lstStyle>
          <a:p>
            <a:fld id="{012BFA79-E113-4CCC-8627-6D87A2692E59}" type="slidenum">
              <a:rPr kumimoji="1" lang="ja-JP" altLang="en-US" smtClean="0"/>
              <a:t>‹#›</a:t>
            </a:fld>
            <a:endParaRPr kumimoji="1" lang="ja-JP" altLang="en-US"/>
          </a:p>
        </p:txBody>
      </p:sp>
    </p:spTree>
    <p:extLst>
      <p:ext uri="{BB962C8B-B14F-4D97-AF65-F5344CB8AC3E}">
        <p14:creationId xmlns:p14="http://schemas.microsoft.com/office/powerpoint/2010/main" val="388112145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5402" cy="717255"/>
          </a:xfrm>
          <a:prstGeom prst="rect">
            <a:avLst/>
          </a:prstGeom>
        </p:spPr>
        <p:txBody>
          <a:bodyPr vert="horz" lIns="138065" tIns="69033" rIns="138065" bIns="69033" rtlCol="0"/>
          <a:lstStyle>
            <a:lvl1pPr algn="l">
              <a:defRPr sz="1800"/>
            </a:lvl1pPr>
          </a:lstStyle>
          <a:p>
            <a:endParaRPr kumimoji="1" lang="ja-JP" altLang="en-US"/>
          </a:p>
        </p:txBody>
      </p:sp>
      <p:sp>
        <p:nvSpPr>
          <p:cNvPr id="3" name="日付プレースホルダー 2"/>
          <p:cNvSpPr>
            <a:spLocks noGrp="1"/>
          </p:cNvSpPr>
          <p:nvPr>
            <p:ph type="dt" idx="1"/>
          </p:nvPr>
        </p:nvSpPr>
        <p:spPr>
          <a:xfrm>
            <a:off x="5588628" y="0"/>
            <a:ext cx="4275402" cy="717255"/>
          </a:xfrm>
          <a:prstGeom prst="rect">
            <a:avLst/>
          </a:prstGeom>
        </p:spPr>
        <p:txBody>
          <a:bodyPr vert="horz" lIns="138065" tIns="69033" rIns="138065" bIns="69033" rtlCol="0"/>
          <a:lstStyle>
            <a:lvl1pPr algn="r">
              <a:defRPr sz="1800"/>
            </a:lvl1pPr>
          </a:lstStyle>
          <a:p>
            <a:fld id="{2AD468D8-5CB3-4D97-99A5-60E75D0ECCD6}" type="datetimeFigureOut">
              <a:rPr kumimoji="1" lang="ja-JP" altLang="en-US" smtClean="0"/>
              <a:t>2020/2/28</a:t>
            </a:fld>
            <a:endParaRPr kumimoji="1" lang="ja-JP" altLang="en-US"/>
          </a:p>
        </p:txBody>
      </p:sp>
      <p:sp>
        <p:nvSpPr>
          <p:cNvPr id="4" name="スライド イメージ プレースホルダー 3"/>
          <p:cNvSpPr>
            <a:spLocks noGrp="1" noRot="1" noChangeAspect="1"/>
          </p:cNvSpPr>
          <p:nvPr>
            <p:ph type="sldImg" idx="2"/>
          </p:nvPr>
        </p:nvSpPr>
        <p:spPr>
          <a:xfrm>
            <a:off x="3214688" y="1787525"/>
            <a:ext cx="3436937" cy="4824413"/>
          </a:xfrm>
          <a:prstGeom prst="rect">
            <a:avLst/>
          </a:prstGeom>
          <a:noFill/>
          <a:ln w="12700">
            <a:solidFill>
              <a:prstClr val="black"/>
            </a:solidFill>
          </a:ln>
        </p:spPr>
        <p:txBody>
          <a:bodyPr vert="horz" lIns="138065" tIns="69033" rIns="138065" bIns="69033" rtlCol="0" anchor="ctr"/>
          <a:lstStyle/>
          <a:p>
            <a:endParaRPr lang="ja-JP" altLang="en-US"/>
          </a:p>
        </p:txBody>
      </p:sp>
      <p:sp>
        <p:nvSpPr>
          <p:cNvPr id="5" name="ノート プレースホルダー 4"/>
          <p:cNvSpPr>
            <a:spLocks noGrp="1"/>
          </p:cNvSpPr>
          <p:nvPr>
            <p:ph type="body" sz="quarter" idx="3"/>
          </p:nvPr>
        </p:nvSpPr>
        <p:spPr>
          <a:xfrm>
            <a:off x="986632" y="6879679"/>
            <a:ext cx="7893050" cy="5628829"/>
          </a:xfrm>
          <a:prstGeom prst="rect">
            <a:avLst/>
          </a:prstGeom>
        </p:spPr>
        <p:txBody>
          <a:bodyPr vert="horz" lIns="138065" tIns="69033" rIns="138065" bIns="69033"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13578186"/>
            <a:ext cx="4275402" cy="717253"/>
          </a:xfrm>
          <a:prstGeom prst="rect">
            <a:avLst/>
          </a:prstGeom>
        </p:spPr>
        <p:txBody>
          <a:bodyPr vert="horz" lIns="138065" tIns="69033" rIns="138065" bIns="69033" rtlCol="0" anchor="b"/>
          <a:lstStyle>
            <a:lvl1pPr algn="l">
              <a:defRPr sz="1800"/>
            </a:lvl1pPr>
          </a:lstStyle>
          <a:p>
            <a:endParaRPr kumimoji="1" lang="ja-JP" altLang="en-US"/>
          </a:p>
        </p:txBody>
      </p:sp>
      <p:sp>
        <p:nvSpPr>
          <p:cNvPr id="7" name="スライド番号プレースホルダー 6"/>
          <p:cNvSpPr>
            <a:spLocks noGrp="1"/>
          </p:cNvSpPr>
          <p:nvPr>
            <p:ph type="sldNum" sz="quarter" idx="5"/>
          </p:nvPr>
        </p:nvSpPr>
        <p:spPr>
          <a:xfrm>
            <a:off x="5588628" y="13578186"/>
            <a:ext cx="4275402" cy="717253"/>
          </a:xfrm>
          <a:prstGeom prst="rect">
            <a:avLst/>
          </a:prstGeom>
        </p:spPr>
        <p:txBody>
          <a:bodyPr vert="horz" lIns="138065" tIns="69033" rIns="138065" bIns="69033" rtlCol="0" anchor="b"/>
          <a:lstStyle>
            <a:lvl1pPr algn="r">
              <a:defRPr sz="1800"/>
            </a:lvl1pPr>
          </a:lstStyle>
          <a:p>
            <a:fld id="{F3A477DD-585C-4ADD-83A5-D536873BB889}" type="slidenum">
              <a:rPr kumimoji="1" lang="ja-JP" altLang="en-US" smtClean="0"/>
              <a:t>‹#›</a:t>
            </a:fld>
            <a:endParaRPr kumimoji="1" lang="ja-JP" altLang="en-US"/>
          </a:p>
        </p:txBody>
      </p:sp>
    </p:spTree>
    <p:extLst>
      <p:ext uri="{BB962C8B-B14F-4D97-AF65-F5344CB8AC3E}">
        <p14:creationId xmlns:p14="http://schemas.microsoft.com/office/powerpoint/2010/main" val="1934847991"/>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Tree>
    <p:extLst>
      <p:ext uri="{BB962C8B-B14F-4D97-AF65-F5344CB8AC3E}">
        <p14:creationId xmlns:p14="http://schemas.microsoft.com/office/powerpoint/2010/main" val="219202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922085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83439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17751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83168" y="1785129"/>
            <a:ext cx="6609239" cy="3797500"/>
          </a:xfrm>
        </p:spPr>
        <p:txBody>
          <a:bodyPr anchor="b"/>
          <a:lstStyle>
            <a:lvl1pPr algn="ctr">
              <a:defRPr sz="5102"/>
            </a:lvl1pPr>
          </a:lstStyle>
          <a:p>
            <a:r>
              <a:rPr lang="ja-JP" altLang="en-US"/>
              <a:t>マスター タイトルの書式設定</a:t>
            </a:r>
            <a:endParaRPr lang="en-US" dirty="0"/>
          </a:p>
        </p:txBody>
      </p:sp>
      <p:sp>
        <p:nvSpPr>
          <p:cNvPr id="3" name="Subtitle 2"/>
          <p:cNvSpPr>
            <a:spLocks noGrp="1"/>
          </p:cNvSpPr>
          <p:nvPr>
            <p:ph type="subTitle" idx="1"/>
          </p:nvPr>
        </p:nvSpPr>
        <p:spPr>
          <a:xfrm>
            <a:off x="971947" y="5729075"/>
            <a:ext cx="5831681" cy="2633505"/>
          </a:xfrm>
        </p:spPr>
        <p:txBody>
          <a:bodyPr/>
          <a:lstStyle>
            <a:lvl1pPr marL="0" indent="0" algn="ctr">
              <a:buNone/>
              <a:defRPr sz="2041"/>
            </a:lvl1pPr>
            <a:lvl2pPr marL="388757" indent="0" algn="ctr">
              <a:buNone/>
              <a:defRPr sz="1701"/>
            </a:lvl2pPr>
            <a:lvl3pPr marL="777514" indent="0" algn="ctr">
              <a:buNone/>
              <a:defRPr sz="1531"/>
            </a:lvl3pPr>
            <a:lvl4pPr marL="1166271" indent="0" algn="ctr">
              <a:buNone/>
              <a:defRPr sz="1360"/>
            </a:lvl4pPr>
            <a:lvl5pPr marL="1555029" indent="0" algn="ctr">
              <a:buNone/>
              <a:defRPr sz="1360"/>
            </a:lvl5pPr>
            <a:lvl6pPr marL="1943786" indent="0" algn="ctr">
              <a:buNone/>
              <a:defRPr sz="1360"/>
            </a:lvl6pPr>
            <a:lvl7pPr marL="2332543" indent="0" algn="ctr">
              <a:buNone/>
              <a:defRPr sz="1360"/>
            </a:lvl7pPr>
            <a:lvl8pPr marL="2721300" indent="0" algn="ctr">
              <a:buNone/>
              <a:defRPr sz="1360"/>
            </a:lvl8pPr>
            <a:lvl9pPr marL="3110057" indent="0" algn="ctr">
              <a:buNone/>
              <a:defRPr sz="136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838E427E-936B-46AF-8C50-5A4D351D0661}" type="datetimeFigureOut">
              <a:rPr kumimoji="1" lang="ja-JP" altLang="en-US" smtClean="0"/>
              <a:t>2020/2/28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1A3B581-9CBA-4B10-9266-1F02DDBFBC8A}" type="slidenum">
              <a:rPr kumimoji="1" lang="ja-JP" altLang="en-US" smtClean="0"/>
              <a:t>‹#›</a:t>
            </a:fld>
            <a:endParaRPr kumimoji="1" lang="ja-JP" altLang="en-US"/>
          </a:p>
        </p:txBody>
      </p:sp>
    </p:spTree>
    <p:extLst>
      <p:ext uri="{BB962C8B-B14F-4D97-AF65-F5344CB8AC3E}">
        <p14:creationId xmlns:p14="http://schemas.microsoft.com/office/powerpoint/2010/main" val="2557757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38E427E-936B-46AF-8C50-5A4D351D0661}" type="datetimeFigureOut">
              <a:rPr kumimoji="1" lang="ja-JP" altLang="en-US" smtClean="0"/>
              <a:t>2020/2/28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1A3B581-9CBA-4B10-9266-1F02DDBFBC8A}" type="slidenum">
              <a:rPr kumimoji="1" lang="ja-JP" altLang="en-US" smtClean="0"/>
              <a:t>‹#›</a:t>
            </a:fld>
            <a:endParaRPr kumimoji="1" lang="ja-JP" altLang="en-US"/>
          </a:p>
        </p:txBody>
      </p:sp>
    </p:spTree>
    <p:extLst>
      <p:ext uri="{BB962C8B-B14F-4D97-AF65-F5344CB8AC3E}">
        <p14:creationId xmlns:p14="http://schemas.microsoft.com/office/powerpoint/2010/main" val="54272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4396" y="580735"/>
            <a:ext cx="1676608" cy="9243783"/>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534571" y="580735"/>
            <a:ext cx="4932630" cy="9243783"/>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38E427E-936B-46AF-8C50-5A4D351D0661}" type="datetimeFigureOut">
              <a:rPr kumimoji="1" lang="ja-JP" altLang="en-US" smtClean="0"/>
              <a:t>2020/2/28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1A3B581-9CBA-4B10-9266-1F02DDBFBC8A}" type="slidenum">
              <a:rPr kumimoji="1" lang="ja-JP" altLang="en-US" smtClean="0"/>
              <a:t>‹#›</a:t>
            </a:fld>
            <a:endParaRPr kumimoji="1" lang="ja-JP" altLang="en-US"/>
          </a:p>
        </p:txBody>
      </p:sp>
    </p:spTree>
    <p:extLst>
      <p:ext uri="{BB962C8B-B14F-4D97-AF65-F5344CB8AC3E}">
        <p14:creationId xmlns:p14="http://schemas.microsoft.com/office/powerpoint/2010/main" val="2354253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38E427E-936B-46AF-8C50-5A4D351D0661}" type="datetimeFigureOut">
              <a:rPr kumimoji="1" lang="ja-JP" altLang="en-US" smtClean="0"/>
              <a:t>2020/2/28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1A3B581-9CBA-4B10-9266-1F02DDBFBC8A}" type="slidenum">
              <a:rPr kumimoji="1" lang="ja-JP" altLang="en-US" smtClean="0"/>
              <a:t>‹#›</a:t>
            </a:fld>
            <a:endParaRPr kumimoji="1" lang="ja-JP" altLang="en-US"/>
          </a:p>
        </p:txBody>
      </p:sp>
      <p:pic>
        <p:nvPicPr>
          <p:cNvPr id="9" name="図 8">
            <a:extLst>
              <a:ext uri="{FF2B5EF4-FFF2-40B4-BE49-F238E27FC236}">
                <a16:creationId xmlns:a16="http://schemas.microsoft.com/office/drawing/2014/main" id="{5AF93349-4BBB-46B4-A68A-F49B6B25A6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5247" y="-376647"/>
            <a:ext cx="8500476" cy="11642819"/>
          </a:xfrm>
          <a:prstGeom prst="rect">
            <a:avLst/>
          </a:prstGeom>
        </p:spPr>
      </p:pic>
    </p:spTree>
    <p:extLst>
      <p:ext uri="{BB962C8B-B14F-4D97-AF65-F5344CB8AC3E}">
        <p14:creationId xmlns:p14="http://schemas.microsoft.com/office/powerpoint/2010/main" val="1369229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530522" y="2719357"/>
            <a:ext cx="6706433" cy="4537305"/>
          </a:xfrm>
        </p:spPr>
        <p:txBody>
          <a:bodyPr anchor="b"/>
          <a:lstStyle>
            <a:lvl1pPr>
              <a:defRPr sz="5102"/>
            </a:lvl1pPr>
          </a:lstStyle>
          <a:p>
            <a:r>
              <a:rPr lang="ja-JP" altLang="en-US"/>
              <a:t>マスター タイトルの書式設定</a:t>
            </a:r>
            <a:endParaRPr lang="en-US" dirty="0"/>
          </a:p>
        </p:txBody>
      </p:sp>
      <p:sp>
        <p:nvSpPr>
          <p:cNvPr id="3" name="Text Placeholder 2"/>
          <p:cNvSpPr>
            <a:spLocks noGrp="1"/>
          </p:cNvSpPr>
          <p:nvPr>
            <p:ph type="body" idx="1"/>
          </p:nvPr>
        </p:nvSpPr>
        <p:spPr>
          <a:xfrm>
            <a:off x="530522" y="7299586"/>
            <a:ext cx="6706433" cy="2386061"/>
          </a:xfrm>
        </p:spPr>
        <p:txBody>
          <a:bodyPr/>
          <a:lstStyle>
            <a:lvl1pPr marL="0" indent="0">
              <a:buNone/>
              <a:defRPr sz="2041">
                <a:solidFill>
                  <a:schemeClr val="tx1"/>
                </a:solidFill>
              </a:defRPr>
            </a:lvl1pPr>
            <a:lvl2pPr marL="388757" indent="0">
              <a:buNone/>
              <a:defRPr sz="1701">
                <a:solidFill>
                  <a:schemeClr val="tx1">
                    <a:tint val="75000"/>
                  </a:schemeClr>
                </a:solidFill>
              </a:defRPr>
            </a:lvl2pPr>
            <a:lvl3pPr marL="777514" indent="0">
              <a:buNone/>
              <a:defRPr sz="1531">
                <a:solidFill>
                  <a:schemeClr val="tx1">
                    <a:tint val="75000"/>
                  </a:schemeClr>
                </a:solidFill>
              </a:defRPr>
            </a:lvl3pPr>
            <a:lvl4pPr marL="1166271" indent="0">
              <a:buNone/>
              <a:defRPr sz="1360">
                <a:solidFill>
                  <a:schemeClr val="tx1">
                    <a:tint val="75000"/>
                  </a:schemeClr>
                </a:solidFill>
              </a:defRPr>
            </a:lvl4pPr>
            <a:lvl5pPr marL="1555029" indent="0">
              <a:buNone/>
              <a:defRPr sz="1360">
                <a:solidFill>
                  <a:schemeClr val="tx1">
                    <a:tint val="75000"/>
                  </a:schemeClr>
                </a:solidFill>
              </a:defRPr>
            </a:lvl5pPr>
            <a:lvl6pPr marL="1943786" indent="0">
              <a:buNone/>
              <a:defRPr sz="1360">
                <a:solidFill>
                  <a:schemeClr val="tx1">
                    <a:tint val="75000"/>
                  </a:schemeClr>
                </a:solidFill>
              </a:defRPr>
            </a:lvl6pPr>
            <a:lvl7pPr marL="2332543" indent="0">
              <a:buNone/>
              <a:defRPr sz="1360">
                <a:solidFill>
                  <a:schemeClr val="tx1">
                    <a:tint val="75000"/>
                  </a:schemeClr>
                </a:solidFill>
              </a:defRPr>
            </a:lvl7pPr>
            <a:lvl8pPr marL="2721300" indent="0">
              <a:buNone/>
              <a:defRPr sz="1360">
                <a:solidFill>
                  <a:schemeClr val="tx1">
                    <a:tint val="75000"/>
                  </a:schemeClr>
                </a:solidFill>
              </a:defRPr>
            </a:lvl8pPr>
            <a:lvl9pPr marL="3110057" indent="0">
              <a:buNone/>
              <a:defRPr sz="136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838E427E-936B-46AF-8C50-5A4D351D0661}" type="datetimeFigureOut">
              <a:rPr kumimoji="1" lang="ja-JP" altLang="en-US" smtClean="0"/>
              <a:t>2020/2/28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1A3B581-9CBA-4B10-9266-1F02DDBFBC8A}" type="slidenum">
              <a:rPr kumimoji="1" lang="ja-JP" altLang="en-US" smtClean="0"/>
              <a:t>‹#›</a:t>
            </a:fld>
            <a:endParaRPr kumimoji="1" lang="ja-JP" altLang="en-US"/>
          </a:p>
        </p:txBody>
      </p:sp>
    </p:spTree>
    <p:extLst>
      <p:ext uri="{BB962C8B-B14F-4D97-AF65-F5344CB8AC3E}">
        <p14:creationId xmlns:p14="http://schemas.microsoft.com/office/powerpoint/2010/main" val="3317526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534571" y="2903673"/>
            <a:ext cx="3304619" cy="692084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936385" y="2903673"/>
            <a:ext cx="3304619" cy="692084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838E427E-936B-46AF-8C50-5A4D351D0661}" type="datetimeFigureOut">
              <a:rPr kumimoji="1" lang="ja-JP" altLang="en-US" smtClean="0"/>
              <a:t>2020/2/28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1A3B581-9CBA-4B10-9266-1F02DDBFBC8A}" type="slidenum">
              <a:rPr kumimoji="1" lang="ja-JP" altLang="en-US" smtClean="0"/>
              <a:t>‹#›</a:t>
            </a:fld>
            <a:endParaRPr kumimoji="1" lang="ja-JP" altLang="en-US"/>
          </a:p>
        </p:txBody>
      </p:sp>
    </p:spTree>
    <p:extLst>
      <p:ext uri="{BB962C8B-B14F-4D97-AF65-F5344CB8AC3E}">
        <p14:creationId xmlns:p14="http://schemas.microsoft.com/office/powerpoint/2010/main" val="26552396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535584" y="580737"/>
            <a:ext cx="6706433" cy="2108320"/>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535584" y="2673905"/>
            <a:ext cx="3289432" cy="1310440"/>
          </a:xfrm>
        </p:spPr>
        <p:txBody>
          <a:bodyPr anchor="b"/>
          <a:lstStyle>
            <a:lvl1pPr marL="0" indent="0">
              <a:buNone/>
              <a:defRPr sz="2041" b="1"/>
            </a:lvl1pPr>
            <a:lvl2pPr marL="388757" indent="0">
              <a:buNone/>
              <a:defRPr sz="1701" b="1"/>
            </a:lvl2pPr>
            <a:lvl3pPr marL="777514" indent="0">
              <a:buNone/>
              <a:defRPr sz="1531" b="1"/>
            </a:lvl3pPr>
            <a:lvl4pPr marL="1166271" indent="0">
              <a:buNone/>
              <a:defRPr sz="1360" b="1"/>
            </a:lvl4pPr>
            <a:lvl5pPr marL="1555029" indent="0">
              <a:buNone/>
              <a:defRPr sz="1360" b="1"/>
            </a:lvl5pPr>
            <a:lvl6pPr marL="1943786" indent="0">
              <a:buNone/>
              <a:defRPr sz="1360" b="1"/>
            </a:lvl6pPr>
            <a:lvl7pPr marL="2332543" indent="0">
              <a:buNone/>
              <a:defRPr sz="1360" b="1"/>
            </a:lvl7pPr>
            <a:lvl8pPr marL="2721300" indent="0">
              <a:buNone/>
              <a:defRPr sz="1360" b="1"/>
            </a:lvl8pPr>
            <a:lvl9pPr marL="3110057" indent="0">
              <a:buNone/>
              <a:defRPr sz="1360" b="1"/>
            </a:lvl9pPr>
          </a:lstStyle>
          <a:p>
            <a:pPr lvl="0"/>
            <a:r>
              <a:rPr lang="ja-JP" altLang="en-US"/>
              <a:t>マスター テキストの書式設定</a:t>
            </a:r>
          </a:p>
        </p:txBody>
      </p:sp>
      <p:sp>
        <p:nvSpPr>
          <p:cNvPr id="4" name="Content Placeholder 3"/>
          <p:cNvSpPr>
            <a:spLocks noGrp="1"/>
          </p:cNvSpPr>
          <p:nvPr>
            <p:ph sz="half" idx="2"/>
          </p:nvPr>
        </p:nvSpPr>
        <p:spPr>
          <a:xfrm>
            <a:off x="535584" y="3984345"/>
            <a:ext cx="3289432" cy="586037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936385" y="2673905"/>
            <a:ext cx="3305632" cy="1310440"/>
          </a:xfrm>
        </p:spPr>
        <p:txBody>
          <a:bodyPr anchor="b"/>
          <a:lstStyle>
            <a:lvl1pPr marL="0" indent="0">
              <a:buNone/>
              <a:defRPr sz="2041" b="1"/>
            </a:lvl1pPr>
            <a:lvl2pPr marL="388757" indent="0">
              <a:buNone/>
              <a:defRPr sz="1701" b="1"/>
            </a:lvl2pPr>
            <a:lvl3pPr marL="777514" indent="0">
              <a:buNone/>
              <a:defRPr sz="1531" b="1"/>
            </a:lvl3pPr>
            <a:lvl4pPr marL="1166271" indent="0">
              <a:buNone/>
              <a:defRPr sz="1360" b="1"/>
            </a:lvl4pPr>
            <a:lvl5pPr marL="1555029" indent="0">
              <a:buNone/>
              <a:defRPr sz="1360" b="1"/>
            </a:lvl5pPr>
            <a:lvl6pPr marL="1943786" indent="0">
              <a:buNone/>
              <a:defRPr sz="1360" b="1"/>
            </a:lvl6pPr>
            <a:lvl7pPr marL="2332543" indent="0">
              <a:buNone/>
              <a:defRPr sz="1360" b="1"/>
            </a:lvl7pPr>
            <a:lvl8pPr marL="2721300" indent="0">
              <a:buNone/>
              <a:defRPr sz="1360" b="1"/>
            </a:lvl8pPr>
            <a:lvl9pPr marL="3110057" indent="0">
              <a:buNone/>
              <a:defRPr sz="1360" b="1"/>
            </a:lvl9pPr>
          </a:lstStyle>
          <a:p>
            <a:pPr lvl="0"/>
            <a:r>
              <a:rPr lang="ja-JP" altLang="en-US"/>
              <a:t>マスター テキストの書式設定</a:t>
            </a:r>
          </a:p>
        </p:txBody>
      </p:sp>
      <p:sp>
        <p:nvSpPr>
          <p:cNvPr id="6" name="Content Placeholder 5"/>
          <p:cNvSpPr>
            <a:spLocks noGrp="1"/>
          </p:cNvSpPr>
          <p:nvPr>
            <p:ph sz="quarter" idx="4"/>
          </p:nvPr>
        </p:nvSpPr>
        <p:spPr>
          <a:xfrm>
            <a:off x="3936385" y="3984345"/>
            <a:ext cx="3305632" cy="586037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838E427E-936B-46AF-8C50-5A4D351D0661}" type="datetimeFigureOut">
              <a:rPr kumimoji="1" lang="ja-JP" altLang="en-US" smtClean="0"/>
              <a:t>2020/2/28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1A3B581-9CBA-4B10-9266-1F02DDBFBC8A}" type="slidenum">
              <a:rPr kumimoji="1" lang="ja-JP" altLang="en-US" smtClean="0"/>
              <a:t>‹#›</a:t>
            </a:fld>
            <a:endParaRPr kumimoji="1" lang="ja-JP" altLang="en-US"/>
          </a:p>
        </p:txBody>
      </p:sp>
    </p:spTree>
    <p:extLst>
      <p:ext uri="{BB962C8B-B14F-4D97-AF65-F5344CB8AC3E}">
        <p14:creationId xmlns:p14="http://schemas.microsoft.com/office/powerpoint/2010/main" val="29934753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838E427E-936B-46AF-8C50-5A4D351D0661}" type="datetimeFigureOut">
              <a:rPr kumimoji="1" lang="ja-JP" altLang="en-US" smtClean="0"/>
              <a:t>2020/2/28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1A3B581-9CBA-4B10-9266-1F02DDBFBC8A}" type="slidenum">
              <a:rPr kumimoji="1" lang="ja-JP" altLang="en-US" smtClean="0"/>
              <a:t>‹#›</a:t>
            </a:fld>
            <a:endParaRPr kumimoji="1" lang="ja-JP" altLang="en-US"/>
          </a:p>
        </p:txBody>
      </p:sp>
    </p:spTree>
    <p:extLst>
      <p:ext uri="{BB962C8B-B14F-4D97-AF65-F5344CB8AC3E}">
        <p14:creationId xmlns:p14="http://schemas.microsoft.com/office/powerpoint/2010/main" val="3306519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8E427E-936B-46AF-8C50-5A4D351D0661}" type="datetimeFigureOut">
              <a:rPr kumimoji="1" lang="ja-JP" altLang="en-US" smtClean="0"/>
              <a:t>2020/2/28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1A3B581-9CBA-4B10-9266-1F02DDBFBC8A}" type="slidenum">
              <a:rPr kumimoji="1" lang="ja-JP" altLang="en-US" smtClean="0"/>
              <a:t>‹#›</a:t>
            </a:fld>
            <a:endParaRPr kumimoji="1" lang="ja-JP" altLang="en-US"/>
          </a:p>
        </p:txBody>
      </p:sp>
    </p:spTree>
    <p:extLst>
      <p:ext uri="{BB962C8B-B14F-4D97-AF65-F5344CB8AC3E}">
        <p14:creationId xmlns:p14="http://schemas.microsoft.com/office/powerpoint/2010/main" val="2796599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535584" y="727181"/>
            <a:ext cx="2507825" cy="2545133"/>
          </a:xfrm>
        </p:spPr>
        <p:txBody>
          <a:bodyPr anchor="b"/>
          <a:lstStyle>
            <a:lvl1pPr>
              <a:defRPr sz="2721"/>
            </a:lvl1pPr>
          </a:lstStyle>
          <a:p>
            <a:r>
              <a:rPr lang="ja-JP" altLang="en-US"/>
              <a:t>マスター タイトルの書式設定</a:t>
            </a:r>
            <a:endParaRPr lang="en-US" dirty="0"/>
          </a:p>
        </p:txBody>
      </p:sp>
      <p:sp>
        <p:nvSpPr>
          <p:cNvPr id="3" name="Content Placeholder 2"/>
          <p:cNvSpPr>
            <a:spLocks noGrp="1"/>
          </p:cNvSpPr>
          <p:nvPr>
            <p:ph idx="1"/>
          </p:nvPr>
        </p:nvSpPr>
        <p:spPr>
          <a:xfrm>
            <a:off x="3305632" y="1570511"/>
            <a:ext cx="3936385" cy="7751546"/>
          </a:xfrm>
        </p:spPr>
        <p:txBody>
          <a:bodyPr/>
          <a:lstStyle>
            <a:lvl1pPr>
              <a:defRPr sz="2721"/>
            </a:lvl1pPr>
            <a:lvl2pPr>
              <a:defRPr sz="2381"/>
            </a:lvl2pPr>
            <a:lvl3pPr>
              <a:defRPr sz="2041"/>
            </a:lvl3pPr>
            <a:lvl4pPr>
              <a:defRPr sz="1701"/>
            </a:lvl4pPr>
            <a:lvl5pPr>
              <a:defRPr sz="1701"/>
            </a:lvl5pPr>
            <a:lvl6pPr>
              <a:defRPr sz="1701"/>
            </a:lvl6pPr>
            <a:lvl7pPr>
              <a:defRPr sz="1701"/>
            </a:lvl7pPr>
            <a:lvl8pPr>
              <a:defRPr sz="1701"/>
            </a:lvl8pPr>
            <a:lvl9pPr>
              <a:defRPr sz="1701"/>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535584" y="3272314"/>
            <a:ext cx="2507825" cy="6062366"/>
          </a:xfrm>
        </p:spPr>
        <p:txBody>
          <a:bodyPr/>
          <a:lstStyle>
            <a:lvl1pPr marL="0" indent="0">
              <a:buNone/>
              <a:defRPr sz="1360"/>
            </a:lvl1pPr>
            <a:lvl2pPr marL="388757" indent="0">
              <a:buNone/>
              <a:defRPr sz="1190"/>
            </a:lvl2pPr>
            <a:lvl3pPr marL="777514" indent="0">
              <a:buNone/>
              <a:defRPr sz="1020"/>
            </a:lvl3pPr>
            <a:lvl4pPr marL="1166271" indent="0">
              <a:buNone/>
              <a:defRPr sz="850"/>
            </a:lvl4pPr>
            <a:lvl5pPr marL="1555029" indent="0">
              <a:buNone/>
              <a:defRPr sz="850"/>
            </a:lvl5pPr>
            <a:lvl6pPr marL="1943786" indent="0">
              <a:buNone/>
              <a:defRPr sz="850"/>
            </a:lvl6pPr>
            <a:lvl7pPr marL="2332543" indent="0">
              <a:buNone/>
              <a:defRPr sz="850"/>
            </a:lvl7pPr>
            <a:lvl8pPr marL="2721300" indent="0">
              <a:buNone/>
              <a:defRPr sz="850"/>
            </a:lvl8pPr>
            <a:lvl9pPr marL="3110057" indent="0">
              <a:buNone/>
              <a:defRPr sz="8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38E427E-936B-46AF-8C50-5A4D351D0661}" type="datetimeFigureOut">
              <a:rPr kumimoji="1" lang="ja-JP" altLang="en-US" smtClean="0"/>
              <a:t>2020/2/28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1A3B581-9CBA-4B10-9266-1F02DDBFBC8A}" type="slidenum">
              <a:rPr kumimoji="1" lang="ja-JP" altLang="en-US" smtClean="0"/>
              <a:t>‹#›</a:t>
            </a:fld>
            <a:endParaRPr kumimoji="1" lang="ja-JP" altLang="en-US"/>
          </a:p>
        </p:txBody>
      </p:sp>
    </p:spTree>
    <p:extLst>
      <p:ext uri="{BB962C8B-B14F-4D97-AF65-F5344CB8AC3E}">
        <p14:creationId xmlns:p14="http://schemas.microsoft.com/office/powerpoint/2010/main" val="1580249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535584" y="727181"/>
            <a:ext cx="2507825" cy="2545133"/>
          </a:xfrm>
        </p:spPr>
        <p:txBody>
          <a:bodyPr anchor="b"/>
          <a:lstStyle>
            <a:lvl1pPr>
              <a:defRPr sz="2721"/>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305632" y="1570511"/>
            <a:ext cx="3936385" cy="7751546"/>
          </a:xfrm>
        </p:spPr>
        <p:txBody>
          <a:bodyPr anchor="t"/>
          <a:lstStyle>
            <a:lvl1pPr marL="0" indent="0">
              <a:buNone/>
              <a:defRPr sz="2721"/>
            </a:lvl1pPr>
            <a:lvl2pPr marL="388757" indent="0">
              <a:buNone/>
              <a:defRPr sz="2381"/>
            </a:lvl2pPr>
            <a:lvl3pPr marL="777514" indent="0">
              <a:buNone/>
              <a:defRPr sz="2041"/>
            </a:lvl3pPr>
            <a:lvl4pPr marL="1166271" indent="0">
              <a:buNone/>
              <a:defRPr sz="1701"/>
            </a:lvl4pPr>
            <a:lvl5pPr marL="1555029" indent="0">
              <a:buNone/>
              <a:defRPr sz="1701"/>
            </a:lvl5pPr>
            <a:lvl6pPr marL="1943786" indent="0">
              <a:buNone/>
              <a:defRPr sz="1701"/>
            </a:lvl6pPr>
            <a:lvl7pPr marL="2332543" indent="0">
              <a:buNone/>
              <a:defRPr sz="1701"/>
            </a:lvl7pPr>
            <a:lvl8pPr marL="2721300" indent="0">
              <a:buNone/>
              <a:defRPr sz="1701"/>
            </a:lvl8pPr>
            <a:lvl9pPr marL="3110057" indent="0">
              <a:buNone/>
              <a:defRPr sz="1701"/>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535584" y="3272314"/>
            <a:ext cx="2507825" cy="6062366"/>
          </a:xfrm>
        </p:spPr>
        <p:txBody>
          <a:bodyPr/>
          <a:lstStyle>
            <a:lvl1pPr marL="0" indent="0">
              <a:buNone/>
              <a:defRPr sz="1360"/>
            </a:lvl1pPr>
            <a:lvl2pPr marL="388757" indent="0">
              <a:buNone/>
              <a:defRPr sz="1190"/>
            </a:lvl2pPr>
            <a:lvl3pPr marL="777514" indent="0">
              <a:buNone/>
              <a:defRPr sz="1020"/>
            </a:lvl3pPr>
            <a:lvl4pPr marL="1166271" indent="0">
              <a:buNone/>
              <a:defRPr sz="850"/>
            </a:lvl4pPr>
            <a:lvl5pPr marL="1555029" indent="0">
              <a:buNone/>
              <a:defRPr sz="850"/>
            </a:lvl5pPr>
            <a:lvl6pPr marL="1943786" indent="0">
              <a:buNone/>
              <a:defRPr sz="850"/>
            </a:lvl6pPr>
            <a:lvl7pPr marL="2332543" indent="0">
              <a:buNone/>
              <a:defRPr sz="850"/>
            </a:lvl7pPr>
            <a:lvl8pPr marL="2721300" indent="0">
              <a:buNone/>
              <a:defRPr sz="850"/>
            </a:lvl8pPr>
            <a:lvl9pPr marL="3110057" indent="0">
              <a:buNone/>
              <a:defRPr sz="8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38E427E-936B-46AF-8C50-5A4D351D0661}" type="datetimeFigureOut">
              <a:rPr kumimoji="1" lang="ja-JP" altLang="en-US" smtClean="0"/>
              <a:t>2020/2/28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1A3B581-9CBA-4B10-9266-1F02DDBFBC8A}" type="slidenum">
              <a:rPr kumimoji="1" lang="ja-JP" altLang="en-US" smtClean="0"/>
              <a:t>‹#›</a:t>
            </a:fld>
            <a:endParaRPr kumimoji="1" lang="ja-JP" altLang="en-US"/>
          </a:p>
        </p:txBody>
      </p:sp>
    </p:spTree>
    <p:extLst>
      <p:ext uri="{BB962C8B-B14F-4D97-AF65-F5344CB8AC3E}">
        <p14:creationId xmlns:p14="http://schemas.microsoft.com/office/powerpoint/2010/main" val="3095213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571" y="580737"/>
            <a:ext cx="6706433" cy="2108320"/>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534571" y="2903673"/>
            <a:ext cx="6706433" cy="692084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534571" y="10109836"/>
            <a:ext cx="1749504" cy="580735"/>
          </a:xfrm>
          <a:prstGeom prst="rect">
            <a:avLst/>
          </a:prstGeom>
        </p:spPr>
        <p:txBody>
          <a:bodyPr vert="horz" lIns="91440" tIns="45720" rIns="91440" bIns="45720" rtlCol="0" anchor="ctr"/>
          <a:lstStyle>
            <a:lvl1pPr algn="l">
              <a:defRPr sz="1020">
                <a:solidFill>
                  <a:schemeClr val="tx1">
                    <a:tint val="75000"/>
                  </a:schemeClr>
                </a:solidFill>
              </a:defRPr>
            </a:lvl1pPr>
          </a:lstStyle>
          <a:p>
            <a:fld id="{838E427E-936B-46AF-8C50-5A4D351D0661}" type="datetimeFigureOut">
              <a:rPr kumimoji="1" lang="ja-JP" altLang="en-US" smtClean="0"/>
              <a:t>2020/2/28</a:t>
            </a:fld>
            <a:endParaRPr kumimoji="1" lang="ja-JP" altLang="en-US"/>
          </a:p>
        </p:txBody>
      </p:sp>
      <p:sp>
        <p:nvSpPr>
          <p:cNvPr id="5" name="Footer Placeholder 4"/>
          <p:cNvSpPr>
            <a:spLocks noGrp="1"/>
          </p:cNvSpPr>
          <p:nvPr>
            <p:ph type="ftr" sz="quarter" idx="3"/>
          </p:nvPr>
        </p:nvSpPr>
        <p:spPr>
          <a:xfrm>
            <a:off x="2575659" y="10109836"/>
            <a:ext cx="2624257" cy="580735"/>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5491500" y="10109836"/>
            <a:ext cx="1749504" cy="580735"/>
          </a:xfrm>
          <a:prstGeom prst="rect">
            <a:avLst/>
          </a:prstGeom>
        </p:spPr>
        <p:txBody>
          <a:bodyPr vert="horz" lIns="91440" tIns="45720" rIns="91440" bIns="45720" rtlCol="0" anchor="ctr"/>
          <a:lstStyle>
            <a:lvl1pPr algn="r">
              <a:defRPr sz="1020">
                <a:solidFill>
                  <a:schemeClr val="tx1">
                    <a:tint val="75000"/>
                  </a:schemeClr>
                </a:solidFill>
              </a:defRPr>
            </a:lvl1pPr>
          </a:lstStyle>
          <a:p>
            <a:fld id="{F1A3B581-9CBA-4B10-9266-1F02DDBFBC8A}" type="slidenum">
              <a:rPr kumimoji="1" lang="ja-JP" altLang="en-US" smtClean="0"/>
              <a:t>‹#›</a:t>
            </a:fld>
            <a:endParaRPr kumimoji="1" lang="ja-JP" altLang="en-US"/>
          </a:p>
        </p:txBody>
      </p:sp>
    </p:spTree>
    <p:extLst>
      <p:ext uri="{BB962C8B-B14F-4D97-AF65-F5344CB8AC3E}">
        <p14:creationId xmlns:p14="http://schemas.microsoft.com/office/powerpoint/2010/main" val="33077970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514" rtl="0" eaLnBrk="1" latinLnBrk="0" hangingPunct="1">
        <a:lnSpc>
          <a:spcPct val="90000"/>
        </a:lnSpc>
        <a:spcBef>
          <a:spcPct val="0"/>
        </a:spcBef>
        <a:buNone/>
        <a:defRPr kumimoji="1"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kumimoji="1"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kumimoji="1"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kumimoji="1"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kumimoji="1"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kumimoji="1"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kumimoji="1"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kumimoji="1"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kumimoji="1"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kumimoji="1" sz="1531" kern="1200">
          <a:solidFill>
            <a:schemeClr val="tx1"/>
          </a:solidFill>
          <a:latin typeface="+mn-lt"/>
          <a:ea typeface="+mn-ea"/>
          <a:cs typeface="+mn-cs"/>
        </a:defRPr>
      </a:lvl9pPr>
    </p:bodyStyle>
    <p:otherStyle>
      <a:defPPr>
        <a:defRPr lang="en-US"/>
      </a:defPPr>
      <a:lvl1pPr marL="0" algn="l" defTabSz="777514" rtl="0" eaLnBrk="1" latinLnBrk="0" hangingPunct="1">
        <a:defRPr kumimoji="1" sz="1531" kern="1200">
          <a:solidFill>
            <a:schemeClr val="tx1"/>
          </a:solidFill>
          <a:latin typeface="+mn-lt"/>
          <a:ea typeface="+mn-ea"/>
          <a:cs typeface="+mn-cs"/>
        </a:defRPr>
      </a:lvl1pPr>
      <a:lvl2pPr marL="388757" algn="l" defTabSz="777514" rtl="0" eaLnBrk="1" latinLnBrk="0" hangingPunct="1">
        <a:defRPr kumimoji="1" sz="1531" kern="1200">
          <a:solidFill>
            <a:schemeClr val="tx1"/>
          </a:solidFill>
          <a:latin typeface="+mn-lt"/>
          <a:ea typeface="+mn-ea"/>
          <a:cs typeface="+mn-cs"/>
        </a:defRPr>
      </a:lvl2pPr>
      <a:lvl3pPr marL="777514" algn="l" defTabSz="777514" rtl="0" eaLnBrk="1" latinLnBrk="0" hangingPunct="1">
        <a:defRPr kumimoji="1" sz="1531" kern="1200">
          <a:solidFill>
            <a:schemeClr val="tx1"/>
          </a:solidFill>
          <a:latin typeface="+mn-lt"/>
          <a:ea typeface="+mn-ea"/>
          <a:cs typeface="+mn-cs"/>
        </a:defRPr>
      </a:lvl3pPr>
      <a:lvl4pPr marL="1166271" algn="l" defTabSz="777514" rtl="0" eaLnBrk="1" latinLnBrk="0" hangingPunct="1">
        <a:defRPr kumimoji="1" sz="1531" kern="1200">
          <a:solidFill>
            <a:schemeClr val="tx1"/>
          </a:solidFill>
          <a:latin typeface="+mn-lt"/>
          <a:ea typeface="+mn-ea"/>
          <a:cs typeface="+mn-cs"/>
        </a:defRPr>
      </a:lvl4pPr>
      <a:lvl5pPr marL="1555029" algn="l" defTabSz="777514" rtl="0" eaLnBrk="1" latinLnBrk="0" hangingPunct="1">
        <a:defRPr kumimoji="1" sz="1531" kern="1200">
          <a:solidFill>
            <a:schemeClr val="tx1"/>
          </a:solidFill>
          <a:latin typeface="+mn-lt"/>
          <a:ea typeface="+mn-ea"/>
          <a:cs typeface="+mn-cs"/>
        </a:defRPr>
      </a:lvl5pPr>
      <a:lvl6pPr marL="1943786" algn="l" defTabSz="777514" rtl="0" eaLnBrk="1" latinLnBrk="0" hangingPunct="1">
        <a:defRPr kumimoji="1" sz="1531" kern="1200">
          <a:solidFill>
            <a:schemeClr val="tx1"/>
          </a:solidFill>
          <a:latin typeface="+mn-lt"/>
          <a:ea typeface="+mn-ea"/>
          <a:cs typeface="+mn-cs"/>
        </a:defRPr>
      </a:lvl6pPr>
      <a:lvl7pPr marL="2332543" algn="l" defTabSz="777514" rtl="0" eaLnBrk="1" latinLnBrk="0" hangingPunct="1">
        <a:defRPr kumimoji="1" sz="1531" kern="1200">
          <a:solidFill>
            <a:schemeClr val="tx1"/>
          </a:solidFill>
          <a:latin typeface="+mn-lt"/>
          <a:ea typeface="+mn-ea"/>
          <a:cs typeface="+mn-cs"/>
        </a:defRPr>
      </a:lvl7pPr>
      <a:lvl8pPr marL="2721300" algn="l" defTabSz="777514" rtl="0" eaLnBrk="1" latinLnBrk="0" hangingPunct="1">
        <a:defRPr kumimoji="1" sz="1531" kern="1200">
          <a:solidFill>
            <a:schemeClr val="tx1"/>
          </a:solidFill>
          <a:latin typeface="+mn-lt"/>
          <a:ea typeface="+mn-ea"/>
          <a:cs typeface="+mn-cs"/>
        </a:defRPr>
      </a:lvl8pPr>
      <a:lvl9pPr marL="3110057" algn="l" defTabSz="777514" rtl="0" eaLnBrk="1" latinLnBrk="0" hangingPunct="1">
        <a:defRPr kumimoji="1"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3.png"/><Relationship Id="rId3" Type="http://schemas.openxmlformats.org/officeDocument/2006/relationships/image" Target="../media/image2.jpeg"/><Relationship Id="rId21" Type="http://schemas.openxmlformats.org/officeDocument/2006/relationships/image" Target="../media/image16.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2.jpg"/><Relationship Id="rId2" Type="http://schemas.openxmlformats.org/officeDocument/2006/relationships/notesSlide" Target="../notesSlides/notesSlide1.xml"/><Relationship Id="rId16" Type="http://schemas.openxmlformats.org/officeDocument/2006/relationships/hyperlink" Target="https://www.data.jma.go.jp/gmd/risk/obsdl/index.php" TargetMode="External"/><Relationship Id="rId20"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hyperlink" Target="https://creativecommons.org/licenses/by/2.0/" TargetMode="External"/><Relationship Id="rId11" Type="http://schemas.openxmlformats.org/officeDocument/2006/relationships/image" Target="../media/image9.png"/><Relationship Id="rId5" Type="http://schemas.openxmlformats.org/officeDocument/2006/relationships/image" Target="../media/image4.svg"/><Relationship Id="rId15" Type="http://schemas.openxmlformats.org/officeDocument/2006/relationships/hyperlink" Target="https://adaptation-platform.nies.go.jp/map/observation.html" TargetMode="External"/><Relationship Id="rId23" Type="http://schemas.openxmlformats.org/officeDocument/2006/relationships/image" Target="../media/image18.png"/><Relationship Id="rId10" Type="http://schemas.openxmlformats.org/officeDocument/2006/relationships/image" Target="../media/image8.png"/><Relationship Id="rId19" Type="http://schemas.openxmlformats.org/officeDocument/2006/relationships/image" Target="../media/image14.png"/><Relationship Id="rId4" Type="http://schemas.openxmlformats.org/officeDocument/2006/relationships/image" Target="../media/image3.png"/><Relationship Id="rId9" Type="http://schemas.openxmlformats.org/officeDocument/2006/relationships/image" Target="../media/image7.png"/><Relationship Id="rId14" Type="http://schemas.openxmlformats.org/officeDocument/2006/relationships/hyperlink" Target="http://a-plat.nies.go.jp/webgis/index.html" TargetMode="External"/><Relationship Id="rId22"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image" Target="../media/image24.gif"/><Relationship Id="rId13" Type="http://schemas.openxmlformats.org/officeDocument/2006/relationships/image" Target="../media/image29.gif"/><Relationship Id="rId18" Type="http://schemas.openxmlformats.org/officeDocument/2006/relationships/image" Target="../media/image34.gif"/><Relationship Id="rId3" Type="http://schemas.openxmlformats.org/officeDocument/2006/relationships/image" Target="../media/image19.gif"/><Relationship Id="rId7" Type="http://schemas.openxmlformats.org/officeDocument/2006/relationships/image" Target="../media/image23.gif"/><Relationship Id="rId12" Type="http://schemas.openxmlformats.org/officeDocument/2006/relationships/image" Target="../media/image28.gif"/><Relationship Id="rId17" Type="http://schemas.openxmlformats.org/officeDocument/2006/relationships/image" Target="../media/image33.gif"/><Relationship Id="rId2" Type="http://schemas.openxmlformats.org/officeDocument/2006/relationships/notesSlide" Target="../notesSlides/notesSlide2.xml"/><Relationship Id="rId16" Type="http://schemas.openxmlformats.org/officeDocument/2006/relationships/image" Target="../media/image32.gif"/><Relationship Id="rId20" Type="http://schemas.openxmlformats.org/officeDocument/2006/relationships/image" Target="../media/image36.gif"/><Relationship Id="rId1" Type="http://schemas.openxmlformats.org/officeDocument/2006/relationships/slideLayout" Target="../slideLayouts/slideLayout7.xml"/><Relationship Id="rId6" Type="http://schemas.openxmlformats.org/officeDocument/2006/relationships/image" Target="../media/image22.gif"/><Relationship Id="rId11" Type="http://schemas.openxmlformats.org/officeDocument/2006/relationships/image" Target="../media/image27.gif"/><Relationship Id="rId5" Type="http://schemas.openxmlformats.org/officeDocument/2006/relationships/image" Target="../media/image21.gif"/><Relationship Id="rId15" Type="http://schemas.openxmlformats.org/officeDocument/2006/relationships/image" Target="../media/image31.gif"/><Relationship Id="rId10" Type="http://schemas.openxmlformats.org/officeDocument/2006/relationships/image" Target="../media/image26.gif"/><Relationship Id="rId19" Type="http://schemas.openxmlformats.org/officeDocument/2006/relationships/image" Target="../media/image35.jpg"/><Relationship Id="rId4" Type="http://schemas.openxmlformats.org/officeDocument/2006/relationships/image" Target="../media/image20.gif"/><Relationship Id="rId9" Type="http://schemas.openxmlformats.org/officeDocument/2006/relationships/image" Target="../media/image25.gif"/><Relationship Id="rId14" Type="http://schemas.openxmlformats.org/officeDocument/2006/relationships/image" Target="../media/image30.gif"/></Relationships>
</file>

<file path=ppt/slides/_rels/slide3.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hyperlink" Target="http://a-plat.nies.go.jp/webgis/index.html" TargetMode="External"/><Relationship Id="rId18" Type="http://schemas.openxmlformats.org/officeDocument/2006/relationships/image" Target="../media/image16.png"/><Relationship Id="rId3" Type="http://schemas.openxmlformats.org/officeDocument/2006/relationships/image" Target="../media/image2.jpeg"/><Relationship Id="rId7" Type="http://schemas.openxmlformats.org/officeDocument/2006/relationships/hyperlink" Target="https://creativecommons.org/licenses/by/2.0/" TargetMode="External"/><Relationship Id="rId12" Type="http://schemas.openxmlformats.org/officeDocument/2006/relationships/image" Target="../media/image41.png"/><Relationship Id="rId17" Type="http://schemas.openxmlformats.org/officeDocument/2006/relationships/image" Target="../media/image15.png"/><Relationship Id="rId2" Type="http://schemas.openxmlformats.org/officeDocument/2006/relationships/notesSlide" Target="../notesSlides/notesSlide3.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12.jpg"/><Relationship Id="rId11" Type="http://schemas.openxmlformats.org/officeDocument/2006/relationships/image" Target="../media/image40.svg"/><Relationship Id="rId5" Type="http://schemas.openxmlformats.org/officeDocument/2006/relationships/image" Target="../media/image4.svg"/><Relationship Id="rId15" Type="http://schemas.openxmlformats.org/officeDocument/2006/relationships/hyperlink" Target="https://www.data.jma.go.jp/gmd/risk/obsdl/index.php" TargetMode="External"/><Relationship Id="rId10" Type="http://schemas.openxmlformats.org/officeDocument/2006/relationships/image" Target="../media/image39.png"/><Relationship Id="rId19" Type="http://schemas.openxmlformats.org/officeDocument/2006/relationships/image" Target="../media/image17.png"/><Relationship Id="rId4" Type="http://schemas.openxmlformats.org/officeDocument/2006/relationships/image" Target="../media/image3.png"/><Relationship Id="rId9" Type="http://schemas.openxmlformats.org/officeDocument/2006/relationships/image" Target="../media/image38.svg"/><Relationship Id="rId14" Type="http://schemas.openxmlformats.org/officeDocument/2006/relationships/hyperlink" Target="https://adaptation-platform.nies.go.jp/map/observation.html"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24.gif"/><Relationship Id="rId13" Type="http://schemas.openxmlformats.org/officeDocument/2006/relationships/image" Target="../media/image29.gif"/><Relationship Id="rId18" Type="http://schemas.openxmlformats.org/officeDocument/2006/relationships/image" Target="../media/image34.gif"/><Relationship Id="rId3" Type="http://schemas.openxmlformats.org/officeDocument/2006/relationships/image" Target="../media/image19.gif"/><Relationship Id="rId7" Type="http://schemas.openxmlformats.org/officeDocument/2006/relationships/image" Target="../media/image23.gif"/><Relationship Id="rId12" Type="http://schemas.openxmlformats.org/officeDocument/2006/relationships/image" Target="../media/image28.gif"/><Relationship Id="rId17" Type="http://schemas.openxmlformats.org/officeDocument/2006/relationships/image" Target="../media/image33.gif"/><Relationship Id="rId2" Type="http://schemas.openxmlformats.org/officeDocument/2006/relationships/notesSlide" Target="../notesSlides/notesSlide4.xml"/><Relationship Id="rId16" Type="http://schemas.openxmlformats.org/officeDocument/2006/relationships/image" Target="../media/image32.gif"/><Relationship Id="rId20" Type="http://schemas.openxmlformats.org/officeDocument/2006/relationships/image" Target="../media/image36.gif"/><Relationship Id="rId1" Type="http://schemas.openxmlformats.org/officeDocument/2006/relationships/slideLayout" Target="../slideLayouts/slideLayout7.xml"/><Relationship Id="rId6" Type="http://schemas.openxmlformats.org/officeDocument/2006/relationships/image" Target="../media/image22.gif"/><Relationship Id="rId11" Type="http://schemas.openxmlformats.org/officeDocument/2006/relationships/image" Target="../media/image27.gif"/><Relationship Id="rId5" Type="http://schemas.openxmlformats.org/officeDocument/2006/relationships/image" Target="../media/image21.gif"/><Relationship Id="rId15" Type="http://schemas.openxmlformats.org/officeDocument/2006/relationships/image" Target="../media/image31.gif"/><Relationship Id="rId10" Type="http://schemas.openxmlformats.org/officeDocument/2006/relationships/image" Target="../media/image26.gif"/><Relationship Id="rId19" Type="http://schemas.openxmlformats.org/officeDocument/2006/relationships/image" Target="../media/image35.jpg"/><Relationship Id="rId4" Type="http://schemas.openxmlformats.org/officeDocument/2006/relationships/image" Target="../media/image20.gif"/><Relationship Id="rId9" Type="http://schemas.openxmlformats.org/officeDocument/2006/relationships/image" Target="../media/image25.gif"/><Relationship Id="rId14" Type="http://schemas.openxmlformats.org/officeDocument/2006/relationships/image" Target="../media/image30.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 name="図 136">
            <a:extLst>
              <a:ext uri="{FF2B5EF4-FFF2-40B4-BE49-F238E27FC236}">
                <a16:creationId xmlns:a16="http://schemas.microsoft.com/office/drawing/2014/main" id="{8E93164B-71F5-44A1-96D7-563D86E4C403}"/>
              </a:ext>
            </a:extLst>
          </p:cNvPr>
          <p:cNvPicPr>
            <a:picLocks noChangeAspect="1"/>
          </p:cNvPicPr>
          <p:nvPr/>
        </p:nvPicPr>
        <p:blipFill rotWithShape="1">
          <a:blip r:embed="rId3">
            <a:alphaModFix amt="85000"/>
            <a:extLst>
              <a:ext uri="{28A0092B-C50C-407E-A947-70E740481C1C}">
                <a14:useLocalDpi xmlns:a14="http://schemas.microsoft.com/office/drawing/2010/main" val="0"/>
              </a:ext>
            </a:extLst>
          </a:blip>
          <a:srcRect t="4352" b="3653"/>
          <a:stretch/>
        </p:blipFill>
        <p:spPr>
          <a:xfrm>
            <a:off x="-9274" y="5468675"/>
            <a:ext cx="7788530" cy="4751112"/>
          </a:xfrm>
          <a:prstGeom prst="rect">
            <a:avLst/>
          </a:prstGeom>
        </p:spPr>
      </p:pic>
      <p:sp>
        <p:nvSpPr>
          <p:cNvPr id="136" name="楕円 135">
            <a:extLst>
              <a:ext uri="{FF2B5EF4-FFF2-40B4-BE49-F238E27FC236}">
                <a16:creationId xmlns:a16="http://schemas.microsoft.com/office/drawing/2014/main" id="{28717D1B-07EB-475B-BE16-F653715BDAB8}"/>
              </a:ext>
            </a:extLst>
          </p:cNvPr>
          <p:cNvSpPr/>
          <p:nvPr/>
        </p:nvSpPr>
        <p:spPr>
          <a:xfrm>
            <a:off x="4657915" y="3393676"/>
            <a:ext cx="1908322" cy="1908322"/>
          </a:xfrm>
          <a:prstGeom prst="ellipse">
            <a:avLst/>
          </a:prstGeom>
          <a:solidFill>
            <a:srgbClr val="EAE8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0" name="正方形/長方形 129">
            <a:extLst>
              <a:ext uri="{FF2B5EF4-FFF2-40B4-BE49-F238E27FC236}">
                <a16:creationId xmlns:a16="http://schemas.microsoft.com/office/drawing/2014/main" id="{3C2F8EFF-3002-4618-90FB-1B26A569180F}"/>
              </a:ext>
            </a:extLst>
          </p:cNvPr>
          <p:cNvSpPr/>
          <p:nvPr/>
        </p:nvSpPr>
        <p:spPr>
          <a:xfrm>
            <a:off x="-23810" y="7967226"/>
            <a:ext cx="7799385" cy="2940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8" name="正方形/長方形 117">
            <a:extLst>
              <a:ext uri="{FF2B5EF4-FFF2-40B4-BE49-F238E27FC236}">
                <a16:creationId xmlns:a16="http://schemas.microsoft.com/office/drawing/2014/main" id="{BD47153E-B652-490F-8B27-6E9ED6E6577E}"/>
              </a:ext>
            </a:extLst>
          </p:cNvPr>
          <p:cNvSpPr/>
          <p:nvPr/>
        </p:nvSpPr>
        <p:spPr>
          <a:xfrm>
            <a:off x="536559" y="5927603"/>
            <a:ext cx="6654840" cy="170456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正方形/長方形 92">
            <a:extLst>
              <a:ext uri="{FF2B5EF4-FFF2-40B4-BE49-F238E27FC236}">
                <a16:creationId xmlns:a16="http://schemas.microsoft.com/office/drawing/2014/main" id="{FFD12FFE-F13B-4E7F-8093-368ABEE7AF38}"/>
              </a:ext>
            </a:extLst>
          </p:cNvPr>
          <p:cNvSpPr/>
          <p:nvPr/>
        </p:nvSpPr>
        <p:spPr>
          <a:xfrm>
            <a:off x="-13254" y="1389781"/>
            <a:ext cx="5373746" cy="1852739"/>
          </a:xfrm>
          <a:prstGeom prst="rect">
            <a:avLst/>
          </a:prstGeom>
          <a:solidFill>
            <a:srgbClr val="FD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7" name="正方形/長方形 76">
            <a:extLst>
              <a:ext uri="{FF2B5EF4-FFF2-40B4-BE49-F238E27FC236}">
                <a16:creationId xmlns:a16="http://schemas.microsoft.com/office/drawing/2014/main" id="{7B952E1C-60D4-4736-B169-9B23BBFE11A9}"/>
              </a:ext>
            </a:extLst>
          </p:cNvPr>
          <p:cNvSpPr/>
          <p:nvPr/>
        </p:nvSpPr>
        <p:spPr>
          <a:xfrm>
            <a:off x="137314" y="3008428"/>
            <a:ext cx="4731866" cy="32589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正方形/長方形 69">
            <a:extLst>
              <a:ext uri="{FF2B5EF4-FFF2-40B4-BE49-F238E27FC236}">
                <a16:creationId xmlns:a16="http://schemas.microsoft.com/office/drawing/2014/main" id="{0027D63F-6292-45CB-8644-C511096A039D}"/>
              </a:ext>
            </a:extLst>
          </p:cNvPr>
          <p:cNvSpPr/>
          <p:nvPr/>
        </p:nvSpPr>
        <p:spPr>
          <a:xfrm>
            <a:off x="137314" y="1186568"/>
            <a:ext cx="3935545" cy="32589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正方形/長方形 68">
            <a:extLst>
              <a:ext uri="{FF2B5EF4-FFF2-40B4-BE49-F238E27FC236}">
                <a16:creationId xmlns:a16="http://schemas.microsoft.com/office/drawing/2014/main" id="{7F18C2EA-81AD-4AF3-9998-501E28F8D2BD}"/>
              </a:ext>
            </a:extLst>
          </p:cNvPr>
          <p:cNvSpPr/>
          <p:nvPr/>
        </p:nvSpPr>
        <p:spPr>
          <a:xfrm>
            <a:off x="5049083" y="1587827"/>
            <a:ext cx="2748403" cy="1666258"/>
          </a:xfrm>
          <a:prstGeom prst="rect">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B4375A0D-D0F5-4274-AAC7-09302EDA68D4}"/>
              </a:ext>
            </a:extLst>
          </p:cNvPr>
          <p:cNvSpPr txBox="1"/>
          <p:nvPr/>
        </p:nvSpPr>
        <p:spPr>
          <a:xfrm>
            <a:off x="1910132" y="809718"/>
            <a:ext cx="5023561" cy="369332"/>
          </a:xfrm>
          <a:prstGeom prst="rect">
            <a:avLst/>
          </a:prstGeom>
          <a:noFill/>
        </p:spPr>
        <p:txBody>
          <a:bodyPr wrap="square" rtlCol="0">
            <a:spAutoFit/>
          </a:bodyPr>
          <a:lstStyle/>
          <a:p>
            <a:r>
              <a:rPr kumimoji="1" lang="ja-JP" altLang="en-US" sz="900" b="1" dirty="0">
                <a:solidFill>
                  <a:srgbClr val="FF0000"/>
                </a:solidFill>
                <a:latin typeface="Yu Gothic Medium" panose="020B0500000000000000" pitchFamily="34" charset="-128"/>
                <a:ea typeface="Yu Gothic Medium" panose="020B0500000000000000" pitchFamily="34" charset="-128"/>
              </a:rPr>
              <a:t>○○</a:t>
            </a:r>
            <a:r>
              <a:rPr kumimoji="1" lang="ja-JP" altLang="en-US" sz="900" dirty="0">
                <a:latin typeface="Yu Gothic Medium" panose="020B0500000000000000" pitchFamily="34" charset="-128"/>
                <a:ea typeface="Yu Gothic Medium" panose="020B0500000000000000" pitchFamily="34" charset="-128"/>
              </a:rPr>
              <a:t>県気候変動適応センターでは、気候変動の影響や適応に関する情報収集、整理、分析を</a:t>
            </a:r>
            <a:endParaRPr kumimoji="1" lang="en-US" altLang="ja-JP" sz="900" dirty="0">
              <a:latin typeface="Yu Gothic Medium" panose="020B0500000000000000" pitchFamily="34" charset="-128"/>
              <a:ea typeface="Yu Gothic Medium" panose="020B0500000000000000" pitchFamily="34" charset="-128"/>
            </a:endParaRPr>
          </a:p>
          <a:p>
            <a:r>
              <a:rPr kumimoji="1" lang="ja-JP" altLang="en-US" sz="900" dirty="0">
                <a:latin typeface="Yu Gothic Medium" panose="020B0500000000000000" pitchFamily="34" charset="-128"/>
                <a:ea typeface="Yu Gothic Medium" panose="020B0500000000000000" pitchFamily="34" charset="-128"/>
              </a:rPr>
              <a:t>行い、県内の皆様が気候変動の適応を進めるためのサポートを実施しています。</a:t>
            </a:r>
          </a:p>
        </p:txBody>
      </p:sp>
      <p:sp>
        <p:nvSpPr>
          <p:cNvPr id="14" name="テキスト ボックス 13">
            <a:extLst>
              <a:ext uri="{FF2B5EF4-FFF2-40B4-BE49-F238E27FC236}">
                <a16:creationId xmlns:a16="http://schemas.microsoft.com/office/drawing/2014/main" id="{5B9BA4FC-D728-4F37-BD52-0CB8AB4F2527}"/>
              </a:ext>
            </a:extLst>
          </p:cNvPr>
          <p:cNvSpPr txBox="1"/>
          <p:nvPr/>
        </p:nvSpPr>
        <p:spPr>
          <a:xfrm>
            <a:off x="1830127" y="376939"/>
            <a:ext cx="5783581" cy="523220"/>
          </a:xfrm>
          <a:prstGeom prst="rect">
            <a:avLst/>
          </a:prstGeom>
          <a:noFill/>
        </p:spPr>
        <p:txBody>
          <a:bodyPr wrap="square" rtlCol="0">
            <a:spAutoFit/>
          </a:bodyPr>
          <a:lstStyle/>
          <a:p>
            <a:r>
              <a:rPr kumimoji="1" lang="ja-JP" altLang="en-US" sz="2800" b="1" dirty="0">
                <a:solidFill>
                  <a:srgbClr val="FF0000"/>
                </a:solidFill>
                <a:latin typeface="+mn-ea"/>
              </a:rPr>
              <a:t>〇〇</a:t>
            </a:r>
            <a:r>
              <a:rPr kumimoji="1" lang="ja-JP" altLang="en-US" sz="2800" b="1" dirty="0">
                <a:latin typeface="+mn-ea"/>
              </a:rPr>
              <a:t>県気候変動適応センター</a:t>
            </a:r>
          </a:p>
        </p:txBody>
      </p:sp>
      <p:sp>
        <p:nvSpPr>
          <p:cNvPr id="15" name="テキスト ボックス 14">
            <a:extLst>
              <a:ext uri="{FF2B5EF4-FFF2-40B4-BE49-F238E27FC236}">
                <a16:creationId xmlns:a16="http://schemas.microsoft.com/office/drawing/2014/main" id="{8B27376A-83BE-408D-9396-89D50E5178B0}"/>
              </a:ext>
            </a:extLst>
          </p:cNvPr>
          <p:cNvSpPr txBox="1"/>
          <p:nvPr/>
        </p:nvSpPr>
        <p:spPr>
          <a:xfrm>
            <a:off x="3231625" y="143001"/>
            <a:ext cx="4259580" cy="307777"/>
          </a:xfrm>
          <a:prstGeom prst="rect">
            <a:avLst/>
          </a:prstGeom>
          <a:noFill/>
        </p:spPr>
        <p:txBody>
          <a:bodyPr wrap="square" rtlCol="0">
            <a:spAutoFit/>
          </a:bodyPr>
          <a:lstStyle/>
          <a:p>
            <a:r>
              <a:rPr kumimoji="1" lang="en-US" altLang="ja-JP" sz="1400" dirty="0"/>
              <a:t>Local Climate Change Adaptation Center</a:t>
            </a:r>
            <a:r>
              <a:rPr kumimoji="1" lang="ja-JP" altLang="en-US" sz="1400" dirty="0"/>
              <a:t> </a:t>
            </a:r>
            <a:r>
              <a:rPr kumimoji="1" lang="en-US" altLang="ja-JP" sz="1400" dirty="0"/>
              <a:t>in</a:t>
            </a:r>
            <a:r>
              <a:rPr kumimoji="1" lang="ja-JP" altLang="en-US" sz="1400" dirty="0"/>
              <a:t> </a:t>
            </a:r>
            <a:r>
              <a:rPr kumimoji="1" lang="ja-JP" altLang="en-US" sz="1400" b="1" dirty="0">
                <a:solidFill>
                  <a:srgbClr val="FF0000"/>
                </a:solidFill>
              </a:rPr>
              <a:t>〇〇</a:t>
            </a:r>
            <a:endParaRPr kumimoji="1" lang="en-US" altLang="ja-JP" sz="1400" b="1" dirty="0">
              <a:solidFill>
                <a:srgbClr val="FF0000"/>
              </a:solidFill>
            </a:endParaRPr>
          </a:p>
        </p:txBody>
      </p:sp>
      <p:pic>
        <p:nvPicPr>
          <p:cNvPr id="16" name="グラフィックス 15">
            <a:extLst>
              <a:ext uri="{FF2B5EF4-FFF2-40B4-BE49-F238E27FC236}">
                <a16:creationId xmlns:a16="http://schemas.microsoft.com/office/drawing/2014/main" id="{EE50C7C8-4C2E-4239-BAAE-C215286C79F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5888" y="232829"/>
            <a:ext cx="912722" cy="649047"/>
          </a:xfrm>
          <a:prstGeom prst="rect">
            <a:avLst/>
          </a:prstGeom>
        </p:spPr>
      </p:pic>
      <p:sp>
        <p:nvSpPr>
          <p:cNvPr id="19" name="テキスト ボックス 6">
            <a:extLst>
              <a:ext uri="{FF2B5EF4-FFF2-40B4-BE49-F238E27FC236}">
                <a16:creationId xmlns:a16="http://schemas.microsoft.com/office/drawing/2014/main" id="{EEC054C7-5D74-4116-AF2D-66EE7BCC148D}"/>
              </a:ext>
            </a:extLst>
          </p:cNvPr>
          <p:cNvSpPr txBox="1"/>
          <p:nvPr/>
        </p:nvSpPr>
        <p:spPr>
          <a:xfrm>
            <a:off x="497841" y="1194936"/>
            <a:ext cx="3647152" cy="3693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kumimoji="1" lang="ja-JP" altLang="en-US" b="1" dirty="0">
                <a:solidFill>
                  <a:schemeClr val="bg1"/>
                </a:solidFill>
                <a:latin typeface="+mn-ea"/>
              </a:rPr>
              <a:t>地域における気候変動（温暖化）</a:t>
            </a:r>
          </a:p>
        </p:txBody>
      </p:sp>
      <p:sp>
        <p:nvSpPr>
          <p:cNvPr id="20" name="テキスト ボックス 8">
            <a:extLst>
              <a:ext uri="{FF2B5EF4-FFF2-40B4-BE49-F238E27FC236}">
                <a16:creationId xmlns:a16="http://schemas.microsoft.com/office/drawing/2014/main" id="{0610893D-00BA-41E5-989C-FDDFFC88FFFE}"/>
              </a:ext>
            </a:extLst>
          </p:cNvPr>
          <p:cNvSpPr txBox="1"/>
          <p:nvPr/>
        </p:nvSpPr>
        <p:spPr>
          <a:xfrm>
            <a:off x="497840" y="3012977"/>
            <a:ext cx="4371339"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kumimoji="1" lang="ja-JP" altLang="en-US" b="1" dirty="0">
                <a:solidFill>
                  <a:schemeClr val="bg1"/>
                </a:solidFill>
                <a:latin typeface="+mn-ea"/>
              </a:rPr>
              <a:t>気候変動による影響と「適応」の必要性</a:t>
            </a:r>
          </a:p>
        </p:txBody>
      </p:sp>
      <p:sp>
        <p:nvSpPr>
          <p:cNvPr id="30" name="テキスト ボックス 29">
            <a:extLst>
              <a:ext uri="{FF2B5EF4-FFF2-40B4-BE49-F238E27FC236}">
                <a16:creationId xmlns:a16="http://schemas.microsoft.com/office/drawing/2014/main" id="{18E74B7E-CB36-42D7-A5C9-420BAA784CC5}"/>
              </a:ext>
            </a:extLst>
          </p:cNvPr>
          <p:cNvSpPr txBox="1"/>
          <p:nvPr/>
        </p:nvSpPr>
        <p:spPr>
          <a:xfrm>
            <a:off x="5484762" y="1331989"/>
            <a:ext cx="1877044" cy="246221"/>
          </a:xfrm>
          <a:prstGeom prst="rect">
            <a:avLst/>
          </a:prstGeom>
          <a:noFill/>
        </p:spPr>
        <p:txBody>
          <a:bodyPr wrap="square" rtlCol="0">
            <a:spAutoFit/>
          </a:bodyPr>
          <a:lstStyle/>
          <a:p>
            <a:r>
              <a:rPr kumimoji="1" lang="ja-JP" altLang="en-US" sz="1000" b="1" dirty="0">
                <a:solidFill>
                  <a:srgbClr val="FF0000"/>
                </a:solidFill>
                <a:latin typeface="+mn-ea"/>
              </a:rPr>
              <a:t>〇〇</a:t>
            </a:r>
            <a:r>
              <a:rPr kumimoji="1" lang="ja-JP" altLang="en-US" sz="1000" b="1" dirty="0">
                <a:latin typeface="+mn-ea"/>
              </a:rPr>
              <a:t>県の年平均気温の変化</a:t>
            </a:r>
            <a:r>
              <a:rPr kumimoji="1" lang="en-US" altLang="ja-JP" sz="1000" b="1" baseline="30000" dirty="0">
                <a:latin typeface="+mn-ea"/>
              </a:rPr>
              <a:t>※1</a:t>
            </a:r>
            <a:endParaRPr kumimoji="1" lang="ja-JP" altLang="en-US" sz="1000" b="1" baseline="30000" dirty="0">
              <a:latin typeface="+mn-ea"/>
            </a:endParaRPr>
          </a:p>
        </p:txBody>
      </p:sp>
      <p:sp>
        <p:nvSpPr>
          <p:cNvPr id="32" name="四角形: 角を丸くする 31">
            <a:extLst>
              <a:ext uri="{FF2B5EF4-FFF2-40B4-BE49-F238E27FC236}">
                <a16:creationId xmlns:a16="http://schemas.microsoft.com/office/drawing/2014/main" id="{DDA15C25-FD55-4BF1-A33E-6FECABFBDDAE}"/>
              </a:ext>
            </a:extLst>
          </p:cNvPr>
          <p:cNvSpPr/>
          <p:nvPr/>
        </p:nvSpPr>
        <p:spPr>
          <a:xfrm>
            <a:off x="425917" y="1617126"/>
            <a:ext cx="581858" cy="235016"/>
          </a:xfrm>
          <a:prstGeom prst="roundRect">
            <a:avLst/>
          </a:prstGeom>
          <a:ln w="19050">
            <a:solidFill>
              <a:schemeClr val="accent6">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427C3C10-2369-4198-A38B-9AAA147C1C32}"/>
              </a:ext>
            </a:extLst>
          </p:cNvPr>
          <p:cNvSpPr txBox="1"/>
          <p:nvPr/>
        </p:nvSpPr>
        <p:spPr>
          <a:xfrm>
            <a:off x="301300" y="1824375"/>
            <a:ext cx="4850385" cy="400110"/>
          </a:xfrm>
          <a:prstGeom prst="rect">
            <a:avLst/>
          </a:prstGeom>
          <a:noFill/>
        </p:spPr>
        <p:txBody>
          <a:bodyPr wrap="square" rtlCol="0">
            <a:spAutoFit/>
          </a:bodyPr>
          <a:lstStyle/>
          <a:p>
            <a:r>
              <a:rPr kumimoji="1" lang="ja-JP" altLang="en-US" sz="1000" b="1" dirty="0">
                <a:solidFill>
                  <a:srgbClr val="FF0000"/>
                </a:solidFill>
                <a:latin typeface="+mn-ea"/>
              </a:rPr>
              <a:t>〇〇</a:t>
            </a:r>
            <a:r>
              <a:rPr kumimoji="1" lang="ja-JP" altLang="en-US" sz="1000" dirty="0">
                <a:latin typeface="+mn-ea"/>
              </a:rPr>
              <a:t>県では年平均気温が長期的に</a:t>
            </a:r>
            <a:r>
              <a:rPr kumimoji="1" lang="en-US" altLang="ja-JP" sz="1000" dirty="0">
                <a:latin typeface="+mn-ea"/>
              </a:rPr>
              <a:t>100</a:t>
            </a:r>
            <a:r>
              <a:rPr kumimoji="1" lang="ja-JP" altLang="en-US" sz="1000" dirty="0">
                <a:latin typeface="+mn-ea"/>
              </a:rPr>
              <a:t>年あたり約</a:t>
            </a:r>
            <a:r>
              <a:rPr kumimoji="1" lang="ja-JP" altLang="en-US" sz="1000" b="1" dirty="0">
                <a:solidFill>
                  <a:srgbClr val="FF0000"/>
                </a:solidFill>
                <a:latin typeface="+mn-ea"/>
              </a:rPr>
              <a:t>〇</a:t>
            </a:r>
            <a:r>
              <a:rPr kumimoji="1" lang="en-US" altLang="ja-JP" sz="1000" b="1" dirty="0">
                <a:solidFill>
                  <a:srgbClr val="FF0000"/>
                </a:solidFill>
                <a:latin typeface="+mn-ea"/>
              </a:rPr>
              <a:t>.</a:t>
            </a:r>
            <a:r>
              <a:rPr kumimoji="1" lang="ja-JP" altLang="en-US" sz="1000" b="1" dirty="0">
                <a:solidFill>
                  <a:srgbClr val="FF0000"/>
                </a:solidFill>
                <a:latin typeface="+mn-ea"/>
              </a:rPr>
              <a:t>〇</a:t>
            </a:r>
            <a:r>
              <a:rPr kumimoji="1" lang="ja-JP" altLang="en-US" sz="1000" dirty="0">
                <a:latin typeface="+mn-ea"/>
              </a:rPr>
              <a:t>℃の割合で上昇しており、</a:t>
            </a:r>
            <a:br>
              <a:rPr kumimoji="1" lang="en-US" altLang="ja-JP" sz="1000" dirty="0">
                <a:latin typeface="+mn-ea"/>
              </a:rPr>
            </a:br>
            <a:r>
              <a:rPr kumimoji="1" lang="ja-JP" altLang="en-US" sz="1000" dirty="0">
                <a:latin typeface="+mn-ea"/>
              </a:rPr>
              <a:t>気候変動（温暖化）が進んでいることがわかります。</a:t>
            </a:r>
          </a:p>
        </p:txBody>
      </p:sp>
      <p:sp>
        <p:nvSpPr>
          <p:cNvPr id="40" name="四角形: 角を丸くする 39">
            <a:extLst>
              <a:ext uri="{FF2B5EF4-FFF2-40B4-BE49-F238E27FC236}">
                <a16:creationId xmlns:a16="http://schemas.microsoft.com/office/drawing/2014/main" id="{A4BE799E-A62A-444A-968D-8BD8B4558C2F}"/>
              </a:ext>
            </a:extLst>
          </p:cNvPr>
          <p:cNvSpPr/>
          <p:nvPr/>
        </p:nvSpPr>
        <p:spPr>
          <a:xfrm>
            <a:off x="425917" y="2233783"/>
            <a:ext cx="581858" cy="235016"/>
          </a:xfrm>
          <a:prstGeom prst="roundRect">
            <a:avLst/>
          </a:prstGeom>
          <a:ln w="19050">
            <a:solidFill>
              <a:srgbClr val="7030A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FB3E1387-F812-42ED-B6AB-82ECF6C5AA46}"/>
              </a:ext>
            </a:extLst>
          </p:cNvPr>
          <p:cNvSpPr txBox="1"/>
          <p:nvPr/>
        </p:nvSpPr>
        <p:spPr>
          <a:xfrm>
            <a:off x="301299" y="2483148"/>
            <a:ext cx="4850385" cy="553998"/>
          </a:xfrm>
          <a:prstGeom prst="rect">
            <a:avLst/>
          </a:prstGeom>
          <a:noFill/>
        </p:spPr>
        <p:txBody>
          <a:bodyPr wrap="square" rtlCol="0">
            <a:spAutoFit/>
          </a:bodyPr>
          <a:lstStyle/>
          <a:p>
            <a:r>
              <a:rPr kumimoji="1" lang="en-US" altLang="ja-JP" sz="1000" dirty="0">
                <a:latin typeface="+mn-ea"/>
              </a:rPr>
              <a:t>21</a:t>
            </a:r>
            <a:r>
              <a:rPr kumimoji="1" lang="ja-JP" altLang="en-US" sz="1000" dirty="0">
                <a:latin typeface="+mn-ea"/>
              </a:rPr>
              <a:t>世紀末の年平均気温は全国的に高くなると予測されており、現在のように</a:t>
            </a:r>
            <a:endParaRPr kumimoji="1" lang="en-US" altLang="ja-JP" sz="1000" dirty="0">
              <a:latin typeface="+mn-ea"/>
            </a:endParaRPr>
          </a:p>
          <a:p>
            <a:r>
              <a:rPr kumimoji="1" lang="ja-JP" altLang="en-US" sz="1000" dirty="0">
                <a:latin typeface="+mn-ea"/>
              </a:rPr>
              <a:t>温室効果ガスを排出し続けた場合は、</a:t>
            </a:r>
            <a:r>
              <a:rPr kumimoji="1" lang="en-US" altLang="ja-JP" sz="1000" dirty="0">
                <a:latin typeface="+mn-ea"/>
              </a:rPr>
              <a:t>21</a:t>
            </a:r>
            <a:r>
              <a:rPr kumimoji="1" lang="ja-JP" altLang="en-US" sz="1000" dirty="0">
                <a:latin typeface="+mn-ea"/>
              </a:rPr>
              <a:t>世紀末には、地域によって現在よりも</a:t>
            </a:r>
            <a:r>
              <a:rPr kumimoji="1" lang="en-US" altLang="ja-JP" sz="1000" dirty="0">
                <a:latin typeface="+mn-ea"/>
              </a:rPr>
              <a:t>3.3</a:t>
            </a:r>
            <a:r>
              <a:rPr kumimoji="1" lang="ja-JP" altLang="en-US" sz="1000" dirty="0">
                <a:latin typeface="+mn-ea"/>
              </a:rPr>
              <a:t>℃～</a:t>
            </a:r>
            <a:r>
              <a:rPr kumimoji="1" lang="en-US" altLang="ja-JP" sz="1000" dirty="0">
                <a:latin typeface="+mn-ea"/>
              </a:rPr>
              <a:t>4.9</a:t>
            </a:r>
            <a:r>
              <a:rPr kumimoji="1" lang="ja-JP" altLang="en-US" sz="1000" dirty="0">
                <a:latin typeface="+mn-ea"/>
              </a:rPr>
              <a:t>℃高くなると予測されています。</a:t>
            </a:r>
          </a:p>
        </p:txBody>
      </p:sp>
      <p:sp>
        <p:nvSpPr>
          <p:cNvPr id="44" name="テキスト ボックス 43">
            <a:extLst>
              <a:ext uri="{FF2B5EF4-FFF2-40B4-BE49-F238E27FC236}">
                <a16:creationId xmlns:a16="http://schemas.microsoft.com/office/drawing/2014/main" id="{4CA89239-C51C-43CD-8271-2ABBF9AACE05}"/>
              </a:ext>
            </a:extLst>
          </p:cNvPr>
          <p:cNvSpPr txBox="1"/>
          <p:nvPr/>
        </p:nvSpPr>
        <p:spPr>
          <a:xfrm>
            <a:off x="385488" y="2230584"/>
            <a:ext cx="587020" cy="261610"/>
          </a:xfrm>
          <a:prstGeom prst="rect">
            <a:avLst/>
          </a:prstGeom>
          <a:noFill/>
        </p:spPr>
        <p:txBody>
          <a:bodyPr wrap="none" rtlCol="0">
            <a:spAutoFit/>
          </a:bodyPr>
          <a:lstStyle/>
          <a:p>
            <a:r>
              <a:rPr kumimoji="1" lang="ja-JP" altLang="en-US" sz="1100" b="1" dirty="0">
                <a:latin typeface="+mn-ea"/>
              </a:rPr>
              <a:t>  将 来</a:t>
            </a:r>
          </a:p>
        </p:txBody>
      </p:sp>
      <p:sp>
        <p:nvSpPr>
          <p:cNvPr id="45" name="テキスト ボックス 44">
            <a:extLst>
              <a:ext uri="{FF2B5EF4-FFF2-40B4-BE49-F238E27FC236}">
                <a16:creationId xmlns:a16="http://schemas.microsoft.com/office/drawing/2014/main" id="{819D7C7E-6846-490A-B53B-5A46D409FFCA}"/>
              </a:ext>
            </a:extLst>
          </p:cNvPr>
          <p:cNvSpPr txBox="1"/>
          <p:nvPr/>
        </p:nvSpPr>
        <p:spPr>
          <a:xfrm>
            <a:off x="385488" y="1621241"/>
            <a:ext cx="622287" cy="261610"/>
          </a:xfrm>
          <a:prstGeom prst="rect">
            <a:avLst/>
          </a:prstGeom>
          <a:noFill/>
        </p:spPr>
        <p:txBody>
          <a:bodyPr wrap="square" rtlCol="0">
            <a:spAutoFit/>
          </a:bodyPr>
          <a:lstStyle/>
          <a:p>
            <a:r>
              <a:rPr kumimoji="1" lang="ja-JP" altLang="en-US" sz="1100" b="1" dirty="0">
                <a:latin typeface="+mn-ea"/>
              </a:rPr>
              <a:t>  現 在</a:t>
            </a:r>
          </a:p>
        </p:txBody>
      </p:sp>
      <p:sp>
        <p:nvSpPr>
          <p:cNvPr id="61" name="テキスト ボックス 60">
            <a:extLst>
              <a:ext uri="{FF2B5EF4-FFF2-40B4-BE49-F238E27FC236}">
                <a16:creationId xmlns:a16="http://schemas.microsoft.com/office/drawing/2014/main" id="{047F3643-0816-4AC4-9E52-08119008F06A}"/>
              </a:ext>
            </a:extLst>
          </p:cNvPr>
          <p:cNvSpPr txBox="1"/>
          <p:nvPr/>
        </p:nvSpPr>
        <p:spPr>
          <a:xfrm>
            <a:off x="3432642" y="4756317"/>
            <a:ext cx="4181067" cy="707886"/>
          </a:xfrm>
          <a:prstGeom prst="rect">
            <a:avLst/>
          </a:prstGeom>
          <a:noFill/>
        </p:spPr>
        <p:txBody>
          <a:bodyPr wrap="square" rtlCol="0">
            <a:spAutoFit/>
          </a:bodyPr>
          <a:lstStyle/>
          <a:p>
            <a:r>
              <a:rPr kumimoji="1" lang="ja-JP" altLang="en-US" sz="1000" dirty="0">
                <a:latin typeface="+mn-ea"/>
              </a:rPr>
              <a:t>現在のように温室効果ガスを排出し続ければ、気温が上昇することで既に顕在化している影響がさらに悪化することに加え、感染症を媒介する蚊の生息域が広がり、感染症のリスクが高まることや、熱中症によって亡くなる人が増えることが懸念されています。</a:t>
            </a:r>
          </a:p>
        </p:txBody>
      </p:sp>
      <p:sp>
        <p:nvSpPr>
          <p:cNvPr id="73" name="テキスト ボックス 72">
            <a:extLst>
              <a:ext uri="{FF2B5EF4-FFF2-40B4-BE49-F238E27FC236}">
                <a16:creationId xmlns:a16="http://schemas.microsoft.com/office/drawing/2014/main" id="{52EE7F7F-D3E9-44DD-BD9F-4D88D862E3BD}"/>
              </a:ext>
            </a:extLst>
          </p:cNvPr>
          <p:cNvSpPr txBox="1"/>
          <p:nvPr/>
        </p:nvSpPr>
        <p:spPr>
          <a:xfrm>
            <a:off x="3432641" y="3734452"/>
            <a:ext cx="4181067" cy="1015663"/>
          </a:xfrm>
          <a:prstGeom prst="rect">
            <a:avLst/>
          </a:prstGeom>
          <a:noFill/>
        </p:spPr>
        <p:txBody>
          <a:bodyPr wrap="square" rtlCol="0">
            <a:spAutoFit/>
          </a:bodyPr>
          <a:lstStyle/>
          <a:p>
            <a:r>
              <a:rPr kumimoji="1" lang="ja-JP" altLang="en-US" sz="1000" dirty="0">
                <a:latin typeface="+mn-ea"/>
              </a:rPr>
              <a:t>近年、世界中で極端な気象現象が観測されており、日本もその例外ではありません。</a:t>
            </a:r>
            <a:r>
              <a:rPr kumimoji="1" lang="en-US" altLang="ja-JP" sz="1000" dirty="0">
                <a:latin typeface="+mn-ea"/>
              </a:rPr>
              <a:t>2018</a:t>
            </a:r>
            <a:r>
              <a:rPr kumimoji="1" lang="ja-JP" altLang="en-US" sz="1000" dirty="0">
                <a:latin typeface="+mn-ea"/>
              </a:rPr>
              <a:t>年には西日本、</a:t>
            </a:r>
            <a:r>
              <a:rPr kumimoji="1" lang="en-US" altLang="ja-JP" sz="1000" dirty="0">
                <a:latin typeface="+mn-ea"/>
              </a:rPr>
              <a:t>2019</a:t>
            </a:r>
            <a:r>
              <a:rPr kumimoji="1" lang="ja-JP" altLang="en-US" sz="1000" dirty="0">
                <a:latin typeface="+mn-ea"/>
              </a:rPr>
              <a:t>年には東日本を中心とした、大雨や強風による災害が多発し、各地で断水や停電など、生活インフラへの被害が相次いだことは、記憶に新しいところです。 この他にも、農作物の品質・収量の低下や、サクラの開花日の早まり、サンゴの白化など、様々な分野で気候変動による影響があらわれています。</a:t>
            </a:r>
          </a:p>
        </p:txBody>
      </p:sp>
      <p:sp>
        <p:nvSpPr>
          <p:cNvPr id="76" name="正方形/長方形 75">
            <a:extLst>
              <a:ext uri="{FF2B5EF4-FFF2-40B4-BE49-F238E27FC236}">
                <a16:creationId xmlns:a16="http://schemas.microsoft.com/office/drawing/2014/main" id="{4B436296-D799-4A95-BB98-A1EA297F2056}"/>
              </a:ext>
            </a:extLst>
          </p:cNvPr>
          <p:cNvSpPr/>
          <p:nvPr/>
        </p:nvSpPr>
        <p:spPr>
          <a:xfrm>
            <a:off x="-13253" y="1176899"/>
            <a:ext cx="366544" cy="430638"/>
          </a:xfrm>
          <a:prstGeom prst="rect">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正方形/長方形 77">
            <a:extLst>
              <a:ext uri="{FF2B5EF4-FFF2-40B4-BE49-F238E27FC236}">
                <a16:creationId xmlns:a16="http://schemas.microsoft.com/office/drawing/2014/main" id="{E5D2129E-CF3B-4685-B6B6-E4786E6F1AD8}"/>
              </a:ext>
            </a:extLst>
          </p:cNvPr>
          <p:cNvSpPr/>
          <p:nvPr/>
        </p:nvSpPr>
        <p:spPr>
          <a:xfrm>
            <a:off x="0" y="3008322"/>
            <a:ext cx="425917" cy="422152"/>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7" name="グループ化 86">
            <a:extLst>
              <a:ext uri="{FF2B5EF4-FFF2-40B4-BE49-F238E27FC236}">
                <a16:creationId xmlns:a16="http://schemas.microsoft.com/office/drawing/2014/main" id="{ED6F8149-2196-44A5-8E55-BF48BD76FFEC}"/>
              </a:ext>
            </a:extLst>
          </p:cNvPr>
          <p:cNvGrpSpPr/>
          <p:nvPr/>
        </p:nvGrpSpPr>
        <p:grpSpPr>
          <a:xfrm>
            <a:off x="2769925" y="4809507"/>
            <a:ext cx="622287" cy="261610"/>
            <a:chOff x="2820275" y="4406724"/>
            <a:chExt cx="622287" cy="261610"/>
          </a:xfrm>
        </p:grpSpPr>
        <p:sp>
          <p:nvSpPr>
            <p:cNvPr id="82" name="四角形: 角を丸くする 81">
              <a:extLst>
                <a:ext uri="{FF2B5EF4-FFF2-40B4-BE49-F238E27FC236}">
                  <a16:creationId xmlns:a16="http://schemas.microsoft.com/office/drawing/2014/main" id="{4C1D0454-86FD-4A6C-BC32-508C734A597D}"/>
                </a:ext>
              </a:extLst>
            </p:cNvPr>
            <p:cNvSpPr/>
            <p:nvPr/>
          </p:nvSpPr>
          <p:spPr>
            <a:xfrm>
              <a:off x="2860704" y="4409923"/>
              <a:ext cx="581858" cy="235016"/>
            </a:xfrm>
            <a:prstGeom prst="roundRect">
              <a:avLst/>
            </a:prstGeom>
            <a:ln w="19050">
              <a:solidFill>
                <a:srgbClr val="7030A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83" name="テキスト ボックス 82">
              <a:extLst>
                <a:ext uri="{FF2B5EF4-FFF2-40B4-BE49-F238E27FC236}">
                  <a16:creationId xmlns:a16="http://schemas.microsoft.com/office/drawing/2014/main" id="{E90946D4-720F-4F47-AE8D-4AE5BA4AD31F}"/>
                </a:ext>
              </a:extLst>
            </p:cNvPr>
            <p:cNvSpPr txBox="1"/>
            <p:nvPr/>
          </p:nvSpPr>
          <p:spPr>
            <a:xfrm>
              <a:off x="2820275" y="4406724"/>
              <a:ext cx="587020" cy="261610"/>
            </a:xfrm>
            <a:prstGeom prst="rect">
              <a:avLst/>
            </a:prstGeom>
            <a:noFill/>
          </p:spPr>
          <p:txBody>
            <a:bodyPr wrap="none" rtlCol="0">
              <a:spAutoFit/>
            </a:bodyPr>
            <a:lstStyle/>
            <a:p>
              <a:r>
                <a:rPr kumimoji="1" lang="ja-JP" altLang="en-US" sz="1100" b="1" dirty="0">
                  <a:latin typeface="+mn-ea"/>
                </a:rPr>
                <a:t>  将 来</a:t>
              </a:r>
            </a:p>
          </p:txBody>
        </p:sp>
      </p:grpSp>
      <p:grpSp>
        <p:nvGrpSpPr>
          <p:cNvPr id="107" name="グループ化 106">
            <a:extLst>
              <a:ext uri="{FF2B5EF4-FFF2-40B4-BE49-F238E27FC236}">
                <a16:creationId xmlns:a16="http://schemas.microsoft.com/office/drawing/2014/main" id="{BDB78EFF-4451-40A7-BBBD-67C7C7C788B5}"/>
              </a:ext>
            </a:extLst>
          </p:cNvPr>
          <p:cNvGrpSpPr/>
          <p:nvPr/>
        </p:nvGrpSpPr>
        <p:grpSpPr>
          <a:xfrm>
            <a:off x="2769925" y="3747936"/>
            <a:ext cx="622287" cy="265725"/>
            <a:chOff x="2820275" y="3810245"/>
            <a:chExt cx="622287" cy="265725"/>
          </a:xfrm>
        </p:grpSpPr>
        <p:sp>
          <p:nvSpPr>
            <p:cNvPr id="85" name="四角形: 角を丸くする 84">
              <a:extLst>
                <a:ext uri="{FF2B5EF4-FFF2-40B4-BE49-F238E27FC236}">
                  <a16:creationId xmlns:a16="http://schemas.microsoft.com/office/drawing/2014/main" id="{728B8122-3594-409C-8C7E-72160368B068}"/>
                </a:ext>
              </a:extLst>
            </p:cNvPr>
            <p:cNvSpPr/>
            <p:nvPr/>
          </p:nvSpPr>
          <p:spPr>
            <a:xfrm>
              <a:off x="2860704" y="3810245"/>
              <a:ext cx="581858" cy="235016"/>
            </a:xfrm>
            <a:prstGeom prst="roundRect">
              <a:avLst/>
            </a:prstGeom>
            <a:ln w="19050">
              <a:solidFill>
                <a:schemeClr val="accent6">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86" name="テキスト ボックス 85">
              <a:extLst>
                <a:ext uri="{FF2B5EF4-FFF2-40B4-BE49-F238E27FC236}">
                  <a16:creationId xmlns:a16="http://schemas.microsoft.com/office/drawing/2014/main" id="{585A807B-B996-4E8A-8BE0-69954D4DD53B}"/>
                </a:ext>
              </a:extLst>
            </p:cNvPr>
            <p:cNvSpPr txBox="1"/>
            <p:nvPr/>
          </p:nvSpPr>
          <p:spPr>
            <a:xfrm>
              <a:off x="2820275" y="3814360"/>
              <a:ext cx="622287" cy="261610"/>
            </a:xfrm>
            <a:prstGeom prst="rect">
              <a:avLst/>
            </a:prstGeom>
            <a:noFill/>
          </p:spPr>
          <p:txBody>
            <a:bodyPr wrap="square" rtlCol="0">
              <a:spAutoFit/>
            </a:bodyPr>
            <a:lstStyle/>
            <a:p>
              <a:r>
                <a:rPr kumimoji="1" lang="ja-JP" altLang="en-US" sz="1100" b="1" dirty="0">
                  <a:latin typeface="+mn-ea"/>
                </a:rPr>
                <a:t>  現 在</a:t>
              </a:r>
            </a:p>
          </p:txBody>
        </p:sp>
      </p:grpSp>
      <p:graphicFrame>
        <p:nvGraphicFramePr>
          <p:cNvPr id="95" name="表 94">
            <a:extLst>
              <a:ext uri="{FF2B5EF4-FFF2-40B4-BE49-F238E27FC236}">
                <a16:creationId xmlns:a16="http://schemas.microsoft.com/office/drawing/2014/main" id="{75A49572-4040-4955-9CE7-19EABF4D789C}"/>
              </a:ext>
            </a:extLst>
          </p:cNvPr>
          <p:cNvGraphicFramePr>
            <a:graphicFrameLocks noGrp="1"/>
          </p:cNvGraphicFramePr>
          <p:nvPr>
            <p:extLst>
              <p:ext uri="{D42A27DB-BD31-4B8C-83A1-F6EECF244321}">
                <p14:modId xmlns:p14="http://schemas.microsoft.com/office/powerpoint/2010/main" val="1823002788"/>
              </p:ext>
            </p:extLst>
          </p:nvPr>
        </p:nvGraphicFramePr>
        <p:xfrm>
          <a:off x="536559" y="5910562"/>
          <a:ext cx="6654839" cy="1726578"/>
        </p:xfrm>
        <a:graphic>
          <a:graphicData uri="http://schemas.openxmlformats.org/drawingml/2006/table">
            <a:tbl>
              <a:tblPr firstRow="1" bandRow="1">
                <a:tableStyleId>{5C22544A-7EE6-4342-B048-85BDC9FD1C3A}</a:tableStyleId>
              </a:tblPr>
              <a:tblGrid>
                <a:gridCol w="1871683">
                  <a:extLst>
                    <a:ext uri="{9D8B030D-6E8A-4147-A177-3AD203B41FA5}">
                      <a16:colId xmlns:a16="http://schemas.microsoft.com/office/drawing/2014/main" val="2802032689"/>
                    </a:ext>
                  </a:extLst>
                </a:gridCol>
                <a:gridCol w="4783156">
                  <a:extLst>
                    <a:ext uri="{9D8B030D-6E8A-4147-A177-3AD203B41FA5}">
                      <a16:colId xmlns:a16="http://schemas.microsoft.com/office/drawing/2014/main" val="3632090342"/>
                    </a:ext>
                  </a:extLst>
                </a:gridCol>
              </a:tblGrid>
              <a:tr h="246654">
                <a:tc>
                  <a:txBody>
                    <a:bodyPr/>
                    <a:lstStyle/>
                    <a:p>
                      <a:r>
                        <a:rPr kumimoji="1" lang="ja-JP" altLang="en-US" sz="1000" b="0" dirty="0">
                          <a:solidFill>
                            <a:schemeClr val="tx1"/>
                          </a:solidFill>
                          <a:latin typeface="Yu Gothic UI" panose="020B0500000000000000" pitchFamily="50" charset="-128"/>
                          <a:ea typeface="Yu Gothic UI" panose="020B0500000000000000" pitchFamily="50" charset="-128"/>
                        </a:rPr>
                        <a:t>農業、森林・林業、水産業分野</a:t>
                      </a:r>
                    </a:p>
                  </a:txBody>
                  <a:tcPr marL="87060" marR="87060" marT="43530" marB="43530">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kumimoji="1" lang="ja-JP" altLang="en-US" sz="1000" b="0" dirty="0">
                        <a:solidFill>
                          <a:schemeClr val="tx1"/>
                        </a:solidFill>
                        <a:latin typeface="Yu Gothic UI" panose="020B0500000000000000" pitchFamily="50" charset="-128"/>
                        <a:ea typeface="Yu Gothic UI" panose="020B0500000000000000" pitchFamily="50" charset="-128"/>
                      </a:endParaRPr>
                    </a:p>
                  </a:txBody>
                  <a:tcPr marL="87060" marR="87060" marT="43530" marB="43530">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84874403"/>
                  </a:ext>
                </a:extLst>
              </a:tr>
              <a:tr h="246654">
                <a:tc>
                  <a:txBody>
                    <a:bodyPr/>
                    <a:lstStyle/>
                    <a:p>
                      <a:r>
                        <a:rPr kumimoji="1" lang="ja-JP" altLang="en-US" sz="1000" b="0" dirty="0">
                          <a:solidFill>
                            <a:schemeClr val="tx1"/>
                          </a:solidFill>
                          <a:latin typeface="Yu Gothic UI" panose="020B0500000000000000" pitchFamily="50" charset="-128"/>
                          <a:ea typeface="Yu Gothic UI" panose="020B0500000000000000" pitchFamily="50" charset="-128"/>
                        </a:rPr>
                        <a:t>水環境・水資源分野</a:t>
                      </a:r>
                    </a:p>
                  </a:txBody>
                  <a:tcPr marL="87060" marR="87060" marT="43530" marB="43530">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kumimoji="1" lang="ja-JP" altLang="en-US" sz="1000" b="0">
                        <a:solidFill>
                          <a:schemeClr val="tx1"/>
                        </a:solidFill>
                        <a:latin typeface="Yu Gothic UI" panose="020B0500000000000000" pitchFamily="50" charset="-128"/>
                        <a:ea typeface="Yu Gothic UI" panose="020B0500000000000000" pitchFamily="50" charset="-128"/>
                      </a:endParaRPr>
                    </a:p>
                  </a:txBody>
                  <a:tcPr marL="87060" marR="87060" marT="43530" marB="4353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963600094"/>
                  </a:ext>
                </a:extLst>
              </a:tr>
              <a:tr h="246654">
                <a:tc>
                  <a:txBody>
                    <a:bodyPr/>
                    <a:lstStyle/>
                    <a:p>
                      <a:r>
                        <a:rPr kumimoji="1" lang="ja-JP" altLang="en-US" sz="1000" b="0" dirty="0">
                          <a:solidFill>
                            <a:schemeClr val="tx1"/>
                          </a:solidFill>
                          <a:latin typeface="Yu Gothic UI" panose="020B0500000000000000" pitchFamily="50" charset="-128"/>
                          <a:ea typeface="Yu Gothic UI" panose="020B0500000000000000" pitchFamily="50" charset="-128"/>
                        </a:rPr>
                        <a:t>自然生態系分野</a:t>
                      </a:r>
                    </a:p>
                  </a:txBody>
                  <a:tcPr marL="87060" marR="87060" marT="43530" marB="43530">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kumimoji="1" lang="ja-JP" altLang="en-US" sz="1000" b="0" dirty="0">
                        <a:solidFill>
                          <a:schemeClr val="tx1"/>
                        </a:solidFill>
                        <a:latin typeface="Yu Gothic UI" panose="020B0500000000000000" pitchFamily="50" charset="-128"/>
                        <a:ea typeface="Yu Gothic UI" panose="020B0500000000000000" pitchFamily="50" charset="-128"/>
                      </a:endParaRPr>
                    </a:p>
                  </a:txBody>
                  <a:tcPr marL="87060" marR="87060" marT="43530" marB="4353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70857664"/>
                  </a:ext>
                </a:extLst>
              </a:tr>
              <a:tr h="246654">
                <a:tc>
                  <a:txBody>
                    <a:bodyPr/>
                    <a:lstStyle/>
                    <a:p>
                      <a:r>
                        <a:rPr kumimoji="1" lang="ja-JP" altLang="en-US" sz="1000" b="0" dirty="0">
                          <a:solidFill>
                            <a:schemeClr val="tx1"/>
                          </a:solidFill>
                          <a:latin typeface="Yu Gothic UI" panose="020B0500000000000000" pitchFamily="50" charset="-128"/>
                          <a:ea typeface="Yu Gothic UI" panose="020B0500000000000000" pitchFamily="50" charset="-128"/>
                        </a:rPr>
                        <a:t>自然災害・沿岸域分野</a:t>
                      </a:r>
                    </a:p>
                  </a:txBody>
                  <a:tcPr marL="87060" marR="87060" marT="43530" marB="43530">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kumimoji="1" lang="ja-JP" altLang="en-US" sz="1000" b="0" dirty="0">
                        <a:solidFill>
                          <a:schemeClr val="tx1"/>
                        </a:solidFill>
                        <a:latin typeface="Yu Gothic UI" panose="020B0500000000000000" pitchFamily="50" charset="-128"/>
                        <a:ea typeface="Yu Gothic UI" panose="020B0500000000000000" pitchFamily="50" charset="-128"/>
                      </a:endParaRPr>
                    </a:p>
                  </a:txBody>
                  <a:tcPr marL="87060" marR="87060" marT="43530" marB="4353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973775353"/>
                  </a:ext>
                </a:extLst>
              </a:tr>
              <a:tr h="246654">
                <a:tc>
                  <a:txBody>
                    <a:bodyPr/>
                    <a:lstStyle/>
                    <a:p>
                      <a:r>
                        <a:rPr kumimoji="1" lang="ja-JP" altLang="en-US" sz="1000" b="0" dirty="0">
                          <a:solidFill>
                            <a:schemeClr val="tx1"/>
                          </a:solidFill>
                          <a:latin typeface="Yu Gothic UI" panose="020B0500000000000000" pitchFamily="50" charset="-128"/>
                          <a:ea typeface="Yu Gothic UI" panose="020B0500000000000000" pitchFamily="50" charset="-128"/>
                        </a:rPr>
                        <a:t>健康分野</a:t>
                      </a:r>
                    </a:p>
                  </a:txBody>
                  <a:tcPr marL="87060" marR="87060" marT="43530" marB="43530">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kumimoji="1" lang="ja-JP" altLang="en-US" sz="1000" b="0" dirty="0">
                        <a:solidFill>
                          <a:schemeClr val="tx1"/>
                        </a:solidFill>
                        <a:latin typeface="Yu Gothic UI" panose="020B0500000000000000" pitchFamily="50" charset="-128"/>
                        <a:ea typeface="Yu Gothic UI" panose="020B0500000000000000" pitchFamily="50" charset="-128"/>
                      </a:endParaRPr>
                    </a:p>
                  </a:txBody>
                  <a:tcPr marL="87060" marR="87060" marT="43530" marB="4353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61300216"/>
                  </a:ext>
                </a:extLst>
              </a:tr>
              <a:tr h="246654">
                <a:tc>
                  <a:txBody>
                    <a:bodyPr/>
                    <a:lstStyle/>
                    <a:p>
                      <a:r>
                        <a:rPr kumimoji="1" lang="ja-JP" altLang="en-US" sz="1000" b="0" dirty="0">
                          <a:solidFill>
                            <a:schemeClr val="tx1"/>
                          </a:solidFill>
                          <a:latin typeface="Yu Gothic UI" panose="020B0500000000000000" pitchFamily="50" charset="-128"/>
                          <a:ea typeface="Yu Gothic UI" panose="020B0500000000000000" pitchFamily="50" charset="-128"/>
                        </a:rPr>
                        <a:t>産業・経済活動分野</a:t>
                      </a:r>
                    </a:p>
                  </a:txBody>
                  <a:tcPr marL="87060" marR="87060" marT="43530" marB="43530">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kumimoji="1" lang="ja-JP" altLang="en-US" sz="1000" b="0" dirty="0">
                        <a:solidFill>
                          <a:schemeClr val="tx1"/>
                        </a:solidFill>
                        <a:latin typeface="Yu Gothic UI" panose="020B0500000000000000" pitchFamily="50" charset="-128"/>
                        <a:ea typeface="Yu Gothic UI" panose="020B0500000000000000" pitchFamily="50" charset="-128"/>
                      </a:endParaRPr>
                    </a:p>
                  </a:txBody>
                  <a:tcPr marL="87060" marR="87060" marT="43530" marB="4353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791558616"/>
                  </a:ext>
                </a:extLst>
              </a:tr>
              <a:tr h="246654">
                <a:tc>
                  <a:txBody>
                    <a:bodyPr/>
                    <a:lstStyle/>
                    <a:p>
                      <a:r>
                        <a:rPr kumimoji="1" lang="ja-JP" altLang="en-US" sz="1000" b="0" dirty="0">
                          <a:solidFill>
                            <a:schemeClr val="tx1"/>
                          </a:solidFill>
                          <a:latin typeface="Yu Gothic UI" panose="020B0500000000000000" pitchFamily="50" charset="-128"/>
                          <a:ea typeface="Yu Gothic UI" panose="020B0500000000000000" pitchFamily="50" charset="-128"/>
                        </a:rPr>
                        <a:t>国民生活・都市生活分野</a:t>
                      </a:r>
                    </a:p>
                  </a:txBody>
                  <a:tcPr marL="87060" marR="87060" marT="43530" marB="43530">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kumimoji="1" lang="ja-JP" altLang="en-US" sz="1000" b="0" dirty="0">
                        <a:solidFill>
                          <a:schemeClr val="tx1"/>
                        </a:solidFill>
                        <a:latin typeface="Yu Gothic UI" panose="020B0500000000000000" pitchFamily="50" charset="-128"/>
                        <a:ea typeface="Yu Gothic UI" panose="020B0500000000000000" pitchFamily="50" charset="-128"/>
                      </a:endParaRPr>
                    </a:p>
                  </a:txBody>
                  <a:tcPr marL="87060" marR="87060" marT="43530" marB="4353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743769589"/>
                  </a:ext>
                </a:extLst>
              </a:tr>
            </a:tbl>
          </a:graphicData>
        </a:graphic>
      </p:graphicFrame>
      <p:sp>
        <p:nvSpPr>
          <p:cNvPr id="96" name="テキスト ボックス 95">
            <a:extLst>
              <a:ext uri="{FF2B5EF4-FFF2-40B4-BE49-F238E27FC236}">
                <a16:creationId xmlns:a16="http://schemas.microsoft.com/office/drawing/2014/main" id="{8E852175-70F3-46B1-ADA6-931C077791C0}"/>
              </a:ext>
            </a:extLst>
          </p:cNvPr>
          <p:cNvSpPr txBox="1"/>
          <p:nvPr/>
        </p:nvSpPr>
        <p:spPr>
          <a:xfrm>
            <a:off x="504528" y="5681382"/>
            <a:ext cx="6211957" cy="246221"/>
          </a:xfrm>
          <a:prstGeom prst="rect">
            <a:avLst/>
          </a:prstGeom>
          <a:noFill/>
        </p:spPr>
        <p:txBody>
          <a:bodyPr wrap="none" rtlCol="0">
            <a:spAutoFit/>
          </a:bodyPr>
          <a:lstStyle/>
          <a:p>
            <a:r>
              <a:rPr kumimoji="1" lang="ja-JP" altLang="en-US" sz="1000" b="1" dirty="0">
                <a:solidFill>
                  <a:srgbClr val="FF0000"/>
                </a:solidFill>
                <a:latin typeface="+mn-ea"/>
              </a:rPr>
              <a:t>〇〇</a:t>
            </a:r>
            <a:r>
              <a:rPr kumimoji="1" lang="ja-JP" altLang="en-US" sz="1000" dirty="0">
                <a:solidFill>
                  <a:schemeClr val="bg1"/>
                </a:solidFill>
                <a:latin typeface="+mn-ea"/>
              </a:rPr>
              <a:t>県では、現在や将来の気候変動による影響に対し、以下のように分野ごとの適応策を進めています。</a:t>
            </a:r>
          </a:p>
        </p:txBody>
      </p:sp>
      <p:sp>
        <p:nvSpPr>
          <p:cNvPr id="97" name="正方形/長方形 96">
            <a:extLst>
              <a:ext uri="{FF2B5EF4-FFF2-40B4-BE49-F238E27FC236}">
                <a16:creationId xmlns:a16="http://schemas.microsoft.com/office/drawing/2014/main" id="{2E639CB1-23C0-4C98-900E-887073B6C125}"/>
              </a:ext>
            </a:extLst>
          </p:cNvPr>
          <p:cNvSpPr/>
          <p:nvPr/>
        </p:nvSpPr>
        <p:spPr>
          <a:xfrm>
            <a:off x="26893" y="5261817"/>
            <a:ext cx="3365319" cy="36589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テキスト ボックス 97">
            <a:extLst>
              <a:ext uri="{FF2B5EF4-FFF2-40B4-BE49-F238E27FC236}">
                <a16:creationId xmlns:a16="http://schemas.microsoft.com/office/drawing/2014/main" id="{38E716F1-27B0-4B06-BEEF-8D28BF75A324}"/>
              </a:ext>
            </a:extLst>
          </p:cNvPr>
          <p:cNvSpPr txBox="1"/>
          <p:nvPr/>
        </p:nvSpPr>
        <p:spPr>
          <a:xfrm>
            <a:off x="567427" y="5295057"/>
            <a:ext cx="2723823" cy="369332"/>
          </a:xfrm>
          <a:prstGeom prst="rect">
            <a:avLst/>
          </a:prstGeom>
          <a:noFill/>
        </p:spPr>
        <p:txBody>
          <a:bodyPr wrap="none" rtlCol="0">
            <a:spAutoFit/>
          </a:bodyPr>
          <a:lstStyle/>
          <a:p>
            <a:r>
              <a:rPr kumimoji="1" lang="ja-JP" altLang="en-US" b="1" dirty="0">
                <a:solidFill>
                  <a:srgbClr val="FF0000"/>
                </a:solidFill>
                <a:latin typeface="+mn-ea"/>
              </a:rPr>
              <a:t>○○</a:t>
            </a:r>
            <a:r>
              <a:rPr kumimoji="1" lang="ja-JP" altLang="en-US" b="1" dirty="0">
                <a:solidFill>
                  <a:schemeClr val="bg1"/>
                </a:solidFill>
                <a:latin typeface="+mn-ea"/>
              </a:rPr>
              <a:t>県が取り組む適応策</a:t>
            </a:r>
          </a:p>
        </p:txBody>
      </p:sp>
      <p:sp>
        <p:nvSpPr>
          <p:cNvPr id="103" name="テキスト ボックス 102">
            <a:extLst>
              <a:ext uri="{FF2B5EF4-FFF2-40B4-BE49-F238E27FC236}">
                <a16:creationId xmlns:a16="http://schemas.microsoft.com/office/drawing/2014/main" id="{0F97E961-FC16-408B-9F7A-13EFA0ABB725}"/>
              </a:ext>
            </a:extLst>
          </p:cNvPr>
          <p:cNvSpPr txBox="1"/>
          <p:nvPr/>
        </p:nvSpPr>
        <p:spPr>
          <a:xfrm>
            <a:off x="531787" y="791270"/>
            <a:ext cx="985050" cy="369332"/>
          </a:xfrm>
          <a:prstGeom prst="rect">
            <a:avLst/>
          </a:prstGeom>
          <a:noFill/>
        </p:spPr>
        <p:txBody>
          <a:bodyPr wrap="square" rtlCol="0">
            <a:spAutoFit/>
          </a:bodyPr>
          <a:lstStyle/>
          <a:p>
            <a:r>
              <a:rPr kumimoji="1" lang="ja-JP" altLang="en-US" b="1" dirty="0">
                <a:solidFill>
                  <a:srgbClr val="FF0000"/>
                </a:solidFill>
              </a:rPr>
              <a:t>〇 〇</a:t>
            </a:r>
            <a:r>
              <a:rPr kumimoji="1" lang="ja-JP" altLang="en-US" b="1" dirty="0"/>
              <a:t> 県</a:t>
            </a:r>
          </a:p>
        </p:txBody>
      </p:sp>
      <p:sp>
        <p:nvSpPr>
          <p:cNvPr id="105" name="正方形/長方形 104">
            <a:extLst>
              <a:ext uri="{FF2B5EF4-FFF2-40B4-BE49-F238E27FC236}">
                <a16:creationId xmlns:a16="http://schemas.microsoft.com/office/drawing/2014/main" id="{5149F812-DA65-44AB-9C5F-25344DF6C3F6}"/>
              </a:ext>
            </a:extLst>
          </p:cNvPr>
          <p:cNvSpPr/>
          <p:nvPr/>
        </p:nvSpPr>
        <p:spPr>
          <a:xfrm>
            <a:off x="2263" y="7793931"/>
            <a:ext cx="3621526" cy="32589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正方形/長方形 105">
            <a:extLst>
              <a:ext uri="{FF2B5EF4-FFF2-40B4-BE49-F238E27FC236}">
                <a16:creationId xmlns:a16="http://schemas.microsoft.com/office/drawing/2014/main" id="{DF861D61-DCD8-450E-B9CE-97D986D0D6E2}"/>
              </a:ext>
            </a:extLst>
          </p:cNvPr>
          <p:cNvSpPr/>
          <p:nvPr/>
        </p:nvSpPr>
        <p:spPr>
          <a:xfrm>
            <a:off x="-13254" y="7793930"/>
            <a:ext cx="398742" cy="41416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テキスト ボックス 108">
            <a:extLst>
              <a:ext uri="{FF2B5EF4-FFF2-40B4-BE49-F238E27FC236}">
                <a16:creationId xmlns:a16="http://schemas.microsoft.com/office/drawing/2014/main" id="{66B3A79C-2466-4CAA-8E12-8BFCC77DA4E7}"/>
              </a:ext>
            </a:extLst>
          </p:cNvPr>
          <p:cNvSpPr txBox="1"/>
          <p:nvPr/>
        </p:nvSpPr>
        <p:spPr>
          <a:xfrm>
            <a:off x="245964" y="8412253"/>
            <a:ext cx="4850385" cy="861774"/>
          </a:xfrm>
          <a:prstGeom prst="rect">
            <a:avLst/>
          </a:prstGeom>
          <a:noFill/>
        </p:spPr>
        <p:txBody>
          <a:bodyPr wrap="square" rtlCol="0">
            <a:spAutoFit/>
          </a:bodyPr>
          <a:lstStyle/>
          <a:p>
            <a:r>
              <a:rPr kumimoji="1" lang="en-US" altLang="ja-JP" sz="1000" dirty="0">
                <a:latin typeface="+mn-ea"/>
              </a:rPr>
              <a:t>2018</a:t>
            </a:r>
            <a:r>
              <a:rPr kumimoji="1" lang="ja-JP" altLang="en-US" sz="1000" dirty="0">
                <a:latin typeface="+mn-ea"/>
              </a:rPr>
              <a:t>年</a:t>
            </a:r>
            <a:r>
              <a:rPr kumimoji="1" lang="en-US" altLang="ja-JP" sz="1000" dirty="0">
                <a:latin typeface="+mn-ea"/>
              </a:rPr>
              <a:t>6</a:t>
            </a:r>
            <a:r>
              <a:rPr kumimoji="1" lang="ja-JP" altLang="en-US" sz="1000" dirty="0">
                <a:latin typeface="+mn-ea"/>
              </a:rPr>
              <a:t>月に交付された気候変動適応法（平成</a:t>
            </a:r>
            <a:r>
              <a:rPr kumimoji="1" lang="en-US" altLang="ja-JP" sz="1000" dirty="0">
                <a:latin typeface="+mn-ea"/>
              </a:rPr>
              <a:t>30</a:t>
            </a:r>
            <a:r>
              <a:rPr kumimoji="1" lang="ja-JP" altLang="en-US" sz="1000" dirty="0">
                <a:latin typeface="+mn-ea"/>
              </a:rPr>
              <a:t>年法律第</a:t>
            </a:r>
            <a:r>
              <a:rPr kumimoji="1" lang="en-US" altLang="ja-JP" sz="1000" dirty="0">
                <a:latin typeface="+mn-ea"/>
              </a:rPr>
              <a:t>50</a:t>
            </a:r>
            <a:r>
              <a:rPr kumimoji="1" lang="ja-JP" altLang="en-US" sz="1000" dirty="0">
                <a:latin typeface="+mn-ea"/>
              </a:rPr>
              <a:t>号）において、「都道府県及び市町村は、（中略）気候変動影響及び気候変動適応に関する情報の収集、整理、分析及び提供並びに技術的助言を行う拠点」を確保するよう努めるものと定められました。これを受け、</a:t>
            </a:r>
            <a:r>
              <a:rPr kumimoji="1" lang="ja-JP" altLang="en-US" sz="1000" b="1" dirty="0">
                <a:solidFill>
                  <a:srgbClr val="FF0000"/>
                </a:solidFill>
                <a:latin typeface="+mn-ea"/>
              </a:rPr>
              <a:t>〇〇</a:t>
            </a:r>
            <a:r>
              <a:rPr kumimoji="1" lang="ja-JP" altLang="en-US" sz="1000" dirty="0">
                <a:latin typeface="+mn-ea"/>
              </a:rPr>
              <a:t>県では</a:t>
            </a:r>
            <a:r>
              <a:rPr kumimoji="1" lang="ja-JP" altLang="en-US" sz="1000" b="1" dirty="0">
                <a:solidFill>
                  <a:srgbClr val="FF0000"/>
                </a:solidFill>
                <a:latin typeface="+mn-ea"/>
              </a:rPr>
              <a:t>□□□</a:t>
            </a:r>
            <a:r>
              <a:rPr kumimoji="1" lang="ja-JP" altLang="en-US" sz="1000" dirty="0">
                <a:latin typeface="+mn-ea"/>
              </a:rPr>
              <a:t>に</a:t>
            </a:r>
            <a:r>
              <a:rPr kumimoji="1" lang="ja-JP" altLang="en-US" sz="1000" b="1" dirty="0">
                <a:solidFill>
                  <a:srgbClr val="FF0000"/>
                </a:solidFill>
                <a:latin typeface="+mn-ea"/>
              </a:rPr>
              <a:t>〇〇</a:t>
            </a:r>
            <a:r>
              <a:rPr kumimoji="1" lang="ja-JP" altLang="en-US" sz="1000" dirty="0">
                <a:latin typeface="+mn-ea"/>
              </a:rPr>
              <a:t>県気候変動適応センターを設置しました。</a:t>
            </a:r>
          </a:p>
        </p:txBody>
      </p:sp>
      <p:sp>
        <p:nvSpPr>
          <p:cNvPr id="111" name="テキスト ボックス 110">
            <a:extLst>
              <a:ext uri="{FF2B5EF4-FFF2-40B4-BE49-F238E27FC236}">
                <a16:creationId xmlns:a16="http://schemas.microsoft.com/office/drawing/2014/main" id="{68B10BD2-1BFA-4652-99CA-18BAE823B893}"/>
              </a:ext>
            </a:extLst>
          </p:cNvPr>
          <p:cNvSpPr txBox="1"/>
          <p:nvPr/>
        </p:nvSpPr>
        <p:spPr>
          <a:xfrm>
            <a:off x="159853" y="10150830"/>
            <a:ext cx="4905476" cy="446276"/>
          </a:xfrm>
          <a:prstGeom prst="rect">
            <a:avLst/>
          </a:prstGeom>
          <a:noFill/>
        </p:spPr>
        <p:txBody>
          <a:bodyPr wrap="square" rtlCol="0">
            <a:spAutoFit/>
          </a:bodyPr>
          <a:lstStyle/>
          <a:p>
            <a:r>
              <a:rPr kumimoji="1" lang="ja-JP" altLang="en-US" sz="800" u="sng" dirty="0">
                <a:latin typeface="+mn-ea"/>
              </a:rPr>
              <a:t>図表出所</a:t>
            </a:r>
            <a:endParaRPr kumimoji="1" lang="en-US" altLang="ja-JP" sz="800" u="sng" dirty="0">
              <a:latin typeface="+mn-ea"/>
            </a:endParaRPr>
          </a:p>
          <a:p>
            <a:r>
              <a:rPr kumimoji="1" lang="en-US" altLang="ja-JP" sz="500" dirty="0">
                <a:latin typeface="+mn-ea"/>
              </a:rPr>
              <a:t>※1</a:t>
            </a:r>
            <a:r>
              <a:rPr kumimoji="1" lang="ja-JP" altLang="en-US" sz="500" dirty="0">
                <a:latin typeface="+mn-ea"/>
              </a:rPr>
              <a:t>：気候変動適応情報プラットフォーム「全国・都道府県情報 表示地域：</a:t>
            </a:r>
            <a:r>
              <a:rPr kumimoji="1" lang="ja-JP" altLang="en-US" sz="500" b="1" dirty="0">
                <a:solidFill>
                  <a:srgbClr val="FF0000"/>
                </a:solidFill>
                <a:latin typeface="+mn-ea"/>
              </a:rPr>
              <a:t>〇〇</a:t>
            </a:r>
            <a:r>
              <a:rPr kumimoji="1" lang="ja-JP" altLang="en-US" sz="500" dirty="0">
                <a:latin typeface="+mn-ea"/>
              </a:rPr>
              <a:t>県」</a:t>
            </a:r>
            <a:r>
              <a:rPr kumimoji="1" lang="en-US" altLang="ja-JP" sz="500" dirty="0">
                <a:latin typeface="+mn-ea"/>
              </a:rPr>
              <a:t>(http://www.adaptation-platform.nies.go.jp/map/</a:t>
            </a:r>
            <a:r>
              <a:rPr kumimoji="1" lang="ja-JP" altLang="en-US" sz="500" b="1" dirty="0">
                <a:solidFill>
                  <a:srgbClr val="FF0000"/>
                </a:solidFill>
                <a:latin typeface="+mn-ea"/>
              </a:rPr>
              <a:t>〇〇</a:t>
            </a:r>
            <a:r>
              <a:rPr kumimoji="1" lang="en-US" altLang="ja-JP" sz="500" dirty="0">
                <a:latin typeface="+mn-ea"/>
              </a:rPr>
              <a:t>/index_past.html)</a:t>
            </a:r>
          </a:p>
          <a:p>
            <a:r>
              <a:rPr kumimoji="1" lang="en-US" altLang="ja-JP" sz="500" dirty="0">
                <a:latin typeface="+mn-ea"/>
              </a:rPr>
              <a:t>※2</a:t>
            </a:r>
            <a:r>
              <a:rPr kumimoji="1" lang="ja-JP" altLang="en-US" sz="500" dirty="0">
                <a:latin typeface="+mn-ea"/>
              </a:rPr>
              <a:t>：</a:t>
            </a:r>
            <a:r>
              <a:rPr kumimoji="1" lang="en-US" altLang="ja-JP" sz="500" dirty="0">
                <a:latin typeface="+mn-ea"/>
              </a:rPr>
              <a:t>Hajime NAKANO</a:t>
            </a:r>
            <a:r>
              <a:rPr kumimoji="1" lang="ja-JP" altLang="en-US" sz="500" dirty="0">
                <a:latin typeface="+mn-ea"/>
              </a:rPr>
              <a:t>「</a:t>
            </a:r>
            <a:r>
              <a:rPr kumimoji="1" lang="en-US" altLang="ja-JP" sz="500" dirty="0">
                <a:latin typeface="+mn-ea"/>
              </a:rPr>
              <a:t>2017</a:t>
            </a:r>
            <a:r>
              <a:rPr kumimoji="1" lang="ja-JP" altLang="en-US" sz="500" dirty="0">
                <a:latin typeface="+mn-ea"/>
              </a:rPr>
              <a:t>年</a:t>
            </a:r>
            <a:r>
              <a:rPr kumimoji="1" lang="en-US" altLang="ja-JP" sz="500" dirty="0">
                <a:latin typeface="+mn-ea"/>
              </a:rPr>
              <a:t>7</a:t>
            </a:r>
            <a:r>
              <a:rPr kumimoji="1" lang="ja-JP" altLang="en-US" sz="500" dirty="0">
                <a:latin typeface="+mn-ea"/>
              </a:rPr>
              <a:t>月</a:t>
            </a:r>
            <a:r>
              <a:rPr kumimoji="1" lang="en-US" altLang="ja-JP" sz="500" dirty="0">
                <a:latin typeface="+mn-ea"/>
              </a:rPr>
              <a:t>5</a:t>
            </a:r>
            <a:r>
              <a:rPr kumimoji="1" lang="ja-JP" altLang="en-US" sz="500" dirty="0">
                <a:latin typeface="+mn-ea"/>
              </a:rPr>
              <a:t>日 九州北部豪雨 大分日田・福岡朝倉で災害ボランティア 大分自動車道 杷木インター付近」（</a:t>
            </a:r>
            <a:r>
              <a:rPr kumimoji="1" lang="en-US" altLang="ja-JP" sz="500" dirty="0">
                <a:latin typeface="+mn-ea"/>
              </a:rPr>
              <a:t>https://www.flickr.com/photos/jetalone/35524229680/</a:t>
            </a:r>
            <a:r>
              <a:rPr kumimoji="1" lang="ja-JP" altLang="en-US" sz="500" dirty="0">
                <a:latin typeface="+mn-ea"/>
              </a:rPr>
              <a:t>）</a:t>
            </a:r>
            <a:r>
              <a:rPr kumimoji="1" lang="en-US" altLang="ja-JP" sz="500" dirty="0">
                <a:latin typeface="+mn-ea"/>
                <a:hlinkClick r:id="rId6">
                  <a:extLst>
                    <a:ext uri="{A12FA001-AC4F-418D-AE19-62706E023703}">
                      <ahyp:hlinkClr xmlns:ahyp="http://schemas.microsoft.com/office/drawing/2018/hyperlinkcolor" val="tx"/>
                    </a:ext>
                  </a:extLst>
                </a:hlinkClick>
              </a:rPr>
              <a:t>CC BY 2.0</a:t>
            </a:r>
            <a:r>
              <a:rPr kumimoji="1" lang="ja-JP" altLang="en-US" sz="500" dirty="0">
                <a:latin typeface="+mn-ea"/>
              </a:rPr>
              <a:t>によるライセンス（元画像を一部切抜）</a:t>
            </a:r>
            <a:endParaRPr kumimoji="1" lang="en-US" altLang="ja-JP" sz="500" dirty="0">
              <a:latin typeface="+mn-ea"/>
            </a:endParaRPr>
          </a:p>
        </p:txBody>
      </p:sp>
      <p:sp>
        <p:nvSpPr>
          <p:cNvPr id="114" name="テキスト ボックス 113">
            <a:extLst>
              <a:ext uri="{FF2B5EF4-FFF2-40B4-BE49-F238E27FC236}">
                <a16:creationId xmlns:a16="http://schemas.microsoft.com/office/drawing/2014/main" id="{286A1E67-80E1-455E-B9A4-A512748FB15A}"/>
              </a:ext>
            </a:extLst>
          </p:cNvPr>
          <p:cNvSpPr txBox="1"/>
          <p:nvPr/>
        </p:nvSpPr>
        <p:spPr>
          <a:xfrm>
            <a:off x="438879" y="7775074"/>
            <a:ext cx="2031325" cy="369332"/>
          </a:xfrm>
          <a:prstGeom prst="rect">
            <a:avLst/>
          </a:prstGeom>
          <a:noFill/>
        </p:spPr>
        <p:txBody>
          <a:bodyPr wrap="none" rtlCol="0">
            <a:spAutoFit/>
          </a:bodyPr>
          <a:lstStyle/>
          <a:p>
            <a:r>
              <a:rPr kumimoji="1" lang="ja-JP" altLang="en-US" b="1" dirty="0">
                <a:solidFill>
                  <a:schemeClr val="bg1"/>
                </a:solidFill>
                <a:latin typeface="+mn-ea"/>
              </a:rPr>
              <a:t>センターについて</a:t>
            </a:r>
          </a:p>
        </p:txBody>
      </p:sp>
      <p:sp>
        <p:nvSpPr>
          <p:cNvPr id="115" name="テキスト ボックス 114">
            <a:extLst>
              <a:ext uri="{FF2B5EF4-FFF2-40B4-BE49-F238E27FC236}">
                <a16:creationId xmlns:a16="http://schemas.microsoft.com/office/drawing/2014/main" id="{B464D182-C505-44B1-854F-1C58291F42EB}"/>
              </a:ext>
            </a:extLst>
          </p:cNvPr>
          <p:cNvSpPr txBox="1"/>
          <p:nvPr/>
        </p:nvSpPr>
        <p:spPr>
          <a:xfrm>
            <a:off x="5143581" y="10067950"/>
            <a:ext cx="2347117" cy="661720"/>
          </a:xfrm>
          <a:prstGeom prst="rect">
            <a:avLst/>
          </a:prstGeom>
          <a:noFill/>
        </p:spPr>
        <p:txBody>
          <a:bodyPr wrap="none" rtlCol="0">
            <a:spAutoFit/>
          </a:bodyPr>
          <a:lstStyle/>
          <a:p>
            <a:r>
              <a:rPr kumimoji="1" lang="ja-JP" altLang="en-US" sz="1000" b="1" dirty="0">
                <a:solidFill>
                  <a:srgbClr val="FF0000"/>
                </a:solidFill>
                <a:latin typeface="+mn-ea"/>
              </a:rPr>
              <a:t>〇〇</a:t>
            </a:r>
            <a:r>
              <a:rPr kumimoji="1" lang="ja-JP" altLang="en-US" sz="1000" b="1" dirty="0">
                <a:latin typeface="+mn-ea"/>
              </a:rPr>
              <a:t>県気候変動適応センター</a:t>
            </a:r>
            <a:endParaRPr kumimoji="1" lang="en-US" altLang="ja-JP" sz="1000" b="1" dirty="0">
              <a:latin typeface="+mn-ea"/>
            </a:endParaRPr>
          </a:p>
          <a:p>
            <a:r>
              <a:rPr kumimoji="1" lang="ja-JP" altLang="en-US" sz="900" dirty="0">
                <a:latin typeface="+mn-ea"/>
              </a:rPr>
              <a:t>〒</a:t>
            </a:r>
            <a:r>
              <a:rPr kumimoji="1" lang="en-US" altLang="ja-JP" sz="900" dirty="0">
                <a:solidFill>
                  <a:srgbClr val="FF0000"/>
                </a:solidFill>
                <a:latin typeface="+mn-ea"/>
              </a:rPr>
              <a:t>XXX-XXXX </a:t>
            </a:r>
            <a:r>
              <a:rPr kumimoji="1" lang="ja-JP" altLang="en-US" sz="900" dirty="0">
                <a:solidFill>
                  <a:srgbClr val="FF0000"/>
                </a:solidFill>
                <a:latin typeface="+mn-ea"/>
              </a:rPr>
              <a:t>△△市□□□□□□□□□</a:t>
            </a:r>
            <a:endParaRPr kumimoji="1" lang="en-US" altLang="ja-JP" sz="900" dirty="0">
              <a:solidFill>
                <a:srgbClr val="FF0000"/>
              </a:solidFill>
              <a:latin typeface="+mn-ea"/>
            </a:endParaRPr>
          </a:p>
          <a:p>
            <a:r>
              <a:rPr kumimoji="1" lang="en-US" altLang="ja-JP" sz="900" dirty="0">
                <a:latin typeface="+mn-ea"/>
              </a:rPr>
              <a:t>TEL: </a:t>
            </a:r>
            <a:r>
              <a:rPr kumimoji="1" lang="en-US" altLang="ja-JP" sz="900" dirty="0">
                <a:solidFill>
                  <a:srgbClr val="FF0000"/>
                </a:solidFill>
                <a:latin typeface="+mn-ea"/>
              </a:rPr>
              <a:t>000-000-0000</a:t>
            </a:r>
            <a:r>
              <a:rPr kumimoji="1" lang="ja-JP" altLang="en-US" sz="900" dirty="0">
                <a:latin typeface="+mn-ea"/>
              </a:rPr>
              <a:t>　</a:t>
            </a:r>
            <a:r>
              <a:rPr kumimoji="1" lang="en-US" altLang="ja-JP" sz="900" dirty="0">
                <a:latin typeface="+mn-ea"/>
              </a:rPr>
              <a:t>FAX: </a:t>
            </a:r>
            <a:r>
              <a:rPr kumimoji="1" lang="en-US" altLang="ja-JP" sz="900" dirty="0">
                <a:solidFill>
                  <a:srgbClr val="FF0000"/>
                </a:solidFill>
                <a:latin typeface="+mn-ea"/>
              </a:rPr>
              <a:t>000-000-0000</a:t>
            </a:r>
          </a:p>
          <a:p>
            <a:r>
              <a:rPr kumimoji="1" lang="en-US" altLang="ja-JP" sz="900" dirty="0">
                <a:latin typeface="+mn-ea"/>
              </a:rPr>
              <a:t>Email: </a:t>
            </a:r>
            <a:r>
              <a:rPr kumimoji="1" lang="en-US" altLang="ja-JP" sz="900" dirty="0">
                <a:solidFill>
                  <a:srgbClr val="FF0000"/>
                </a:solidFill>
                <a:latin typeface="+mn-ea"/>
              </a:rPr>
              <a:t>mmmm@dddd.com</a:t>
            </a:r>
            <a:endParaRPr kumimoji="1" lang="ja-JP" altLang="en-US" sz="900" dirty="0">
              <a:solidFill>
                <a:srgbClr val="FF0000"/>
              </a:solidFill>
              <a:latin typeface="+mn-ea"/>
            </a:endParaRPr>
          </a:p>
        </p:txBody>
      </p:sp>
      <p:sp>
        <p:nvSpPr>
          <p:cNvPr id="116" name="テキスト ボックス 115">
            <a:extLst>
              <a:ext uri="{FF2B5EF4-FFF2-40B4-BE49-F238E27FC236}">
                <a16:creationId xmlns:a16="http://schemas.microsoft.com/office/drawing/2014/main" id="{26206F36-123E-48AA-9600-82CAEE698E84}"/>
              </a:ext>
            </a:extLst>
          </p:cNvPr>
          <p:cNvSpPr txBox="1"/>
          <p:nvPr/>
        </p:nvSpPr>
        <p:spPr>
          <a:xfrm>
            <a:off x="200665" y="9444293"/>
            <a:ext cx="4850385" cy="707886"/>
          </a:xfrm>
          <a:prstGeom prst="rect">
            <a:avLst/>
          </a:prstGeom>
          <a:noFill/>
        </p:spPr>
        <p:txBody>
          <a:bodyPr wrap="square" rtlCol="0">
            <a:spAutoFit/>
          </a:bodyPr>
          <a:lstStyle/>
          <a:p>
            <a:r>
              <a:rPr kumimoji="1" lang="ja-JP" altLang="en-US" sz="1000" dirty="0">
                <a:latin typeface="+mn-ea"/>
              </a:rPr>
              <a:t>本センターでは国や地方公共団体、研究機関等と連携し、気候変動の影響や適応に関する情報の収集、整理、分析等を実施します。また、その成果を広く提供することで、県内の市町村や事業者、県民のみなさまそれぞれの、気候変動適応に関する取り組みを促進します。</a:t>
            </a:r>
          </a:p>
        </p:txBody>
      </p:sp>
      <p:sp>
        <p:nvSpPr>
          <p:cNvPr id="126" name="テキスト ボックス 125">
            <a:extLst>
              <a:ext uri="{FF2B5EF4-FFF2-40B4-BE49-F238E27FC236}">
                <a16:creationId xmlns:a16="http://schemas.microsoft.com/office/drawing/2014/main" id="{2203B872-2665-4130-BC40-14CD8C07DF89}"/>
              </a:ext>
            </a:extLst>
          </p:cNvPr>
          <p:cNvSpPr txBox="1"/>
          <p:nvPr/>
        </p:nvSpPr>
        <p:spPr>
          <a:xfrm>
            <a:off x="245964" y="8245306"/>
            <a:ext cx="1107996" cy="230832"/>
          </a:xfrm>
          <a:prstGeom prst="rect">
            <a:avLst/>
          </a:prstGeom>
          <a:noFill/>
        </p:spPr>
        <p:txBody>
          <a:bodyPr wrap="none" rtlCol="0">
            <a:spAutoFit/>
          </a:bodyPr>
          <a:lstStyle/>
          <a:p>
            <a:r>
              <a:rPr kumimoji="1" lang="ja-JP" altLang="en-US" sz="900" b="1" dirty="0">
                <a:solidFill>
                  <a:schemeClr val="accent5">
                    <a:lumMod val="75000"/>
                  </a:schemeClr>
                </a:solidFill>
                <a:latin typeface="+mn-ea"/>
              </a:rPr>
              <a:t>●</a:t>
            </a:r>
            <a:r>
              <a:rPr kumimoji="1" lang="ja-JP" altLang="en-US" sz="900" b="1" dirty="0">
                <a:latin typeface="+mn-ea"/>
              </a:rPr>
              <a:t>設置根拠・体制</a:t>
            </a:r>
          </a:p>
        </p:txBody>
      </p:sp>
      <p:sp>
        <p:nvSpPr>
          <p:cNvPr id="127" name="テキスト ボックス 126">
            <a:extLst>
              <a:ext uri="{FF2B5EF4-FFF2-40B4-BE49-F238E27FC236}">
                <a16:creationId xmlns:a16="http://schemas.microsoft.com/office/drawing/2014/main" id="{3BB9BE6F-E378-49F1-BD4D-83DF362A4EE8}"/>
              </a:ext>
            </a:extLst>
          </p:cNvPr>
          <p:cNvSpPr txBox="1"/>
          <p:nvPr/>
        </p:nvSpPr>
        <p:spPr>
          <a:xfrm>
            <a:off x="212077" y="9270707"/>
            <a:ext cx="761747" cy="230832"/>
          </a:xfrm>
          <a:prstGeom prst="rect">
            <a:avLst/>
          </a:prstGeom>
          <a:noFill/>
        </p:spPr>
        <p:txBody>
          <a:bodyPr wrap="none" rtlCol="0">
            <a:spAutoFit/>
          </a:bodyPr>
          <a:lstStyle/>
          <a:p>
            <a:r>
              <a:rPr kumimoji="1" lang="ja-JP" altLang="en-US" sz="900" b="1" dirty="0">
                <a:solidFill>
                  <a:schemeClr val="accent5">
                    <a:lumMod val="75000"/>
                  </a:schemeClr>
                </a:solidFill>
                <a:latin typeface="+mn-ea"/>
              </a:rPr>
              <a:t>●</a:t>
            </a:r>
            <a:r>
              <a:rPr kumimoji="1" lang="ja-JP" altLang="en-US" sz="900" b="1" dirty="0">
                <a:latin typeface="+mn-ea"/>
              </a:rPr>
              <a:t>主な活動</a:t>
            </a:r>
          </a:p>
        </p:txBody>
      </p:sp>
      <p:sp>
        <p:nvSpPr>
          <p:cNvPr id="129" name="テキスト ボックス 128">
            <a:extLst>
              <a:ext uri="{FF2B5EF4-FFF2-40B4-BE49-F238E27FC236}">
                <a16:creationId xmlns:a16="http://schemas.microsoft.com/office/drawing/2014/main" id="{93848458-F876-4B26-A6BE-E60A55179813}"/>
              </a:ext>
            </a:extLst>
          </p:cNvPr>
          <p:cNvSpPr txBox="1"/>
          <p:nvPr/>
        </p:nvSpPr>
        <p:spPr>
          <a:xfrm>
            <a:off x="5094604" y="8002918"/>
            <a:ext cx="2545188" cy="246221"/>
          </a:xfrm>
          <a:prstGeom prst="rect">
            <a:avLst/>
          </a:prstGeom>
          <a:noFill/>
        </p:spPr>
        <p:txBody>
          <a:bodyPr wrap="square" rtlCol="0">
            <a:spAutoFit/>
          </a:bodyPr>
          <a:lstStyle/>
          <a:p>
            <a:r>
              <a:rPr kumimoji="1" lang="ja-JP" altLang="en-US" sz="1000" dirty="0">
                <a:latin typeface="+mn-ea"/>
              </a:rPr>
              <a:t>地域気候変動適応センターの位置づけ</a:t>
            </a:r>
            <a:endParaRPr kumimoji="1" lang="ja-JP" altLang="en-US" sz="1000" baseline="30000" dirty="0">
              <a:latin typeface="+mn-ea"/>
            </a:endParaRPr>
          </a:p>
        </p:txBody>
      </p:sp>
      <p:sp>
        <p:nvSpPr>
          <p:cNvPr id="131" name="正方形/長方形 130">
            <a:extLst>
              <a:ext uri="{FF2B5EF4-FFF2-40B4-BE49-F238E27FC236}">
                <a16:creationId xmlns:a16="http://schemas.microsoft.com/office/drawing/2014/main" id="{E3DB0495-D9EC-4DB3-9F93-08F1CB809DA2}"/>
              </a:ext>
            </a:extLst>
          </p:cNvPr>
          <p:cNvSpPr/>
          <p:nvPr/>
        </p:nvSpPr>
        <p:spPr>
          <a:xfrm>
            <a:off x="5130236" y="8281471"/>
            <a:ext cx="2261865" cy="1755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3" name="正方形/長方形 132">
            <a:extLst>
              <a:ext uri="{FF2B5EF4-FFF2-40B4-BE49-F238E27FC236}">
                <a16:creationId xmlns:a16="http://schemas.microsoft.com/office/drawing/2014/main" id="{AEADBD7B-FBDD-44D8-AC1A-081598D96147}"/>
              </a:ext>
            </a:extLst>
          </p:cNvPr>
          <p:cNvSpPr/>
          <p:nvPr/>
        </p:nvSpPr>
        <p:spPr>
          <a:xfrm>
            <a:off x="-10183" y="5255703"/>
            <a:ext cx="425916" cy="460357"/>
          </a:xfrm>
          <a:prstGeom prst="rect">
            <a:avLst/>
          </a:prstGeom>
          <a:solidFill>
            <a:srgbClr val="CC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3" name="図 2">
            <a:extLst>
              <a:ext uri="{FF2B5EF4-FFF2-40B4-BE49-F238E27FC236}">
                <a16:creationId xmlns:a16="http://schemas.microsoft.com/office/drawing/2014/main" id="{DAFF55C0-322B-4DEB-8027-2496B0E5F6E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304040" y="5922592"/>
            <a:ext cx="198139" cy="197163"/>
          </a:xfrm>
          <a:prstGeom prst="rect">
            <a:avLst/>
          </a:prstGeom>
        </p:spPr>
      </p:pic>
      <p:pic>
        <p:nvPicPr>
          <p:cNvPr id="5" name="図 4">
            <a:extLst>
              <a:ext uri="{FF2B5EF4-FFF2-40B4-BE49-F238E27FC236}">
                <a16:creationId xmlns:a16="http://schemas.microsoft.com/office/drawing/2014/main" id="{BB04EE70-5850-4F5F-A0DC-E3DF37AEB32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303552" y="6672232"/>
            <a:ext cx="199115" cy="199115"/>
          </a:xfrm>
          <a:prstGeom prst="rect">
            <a:avLst/>
          </a:prstGeom>
        </p:spPr>
      </p:pic>
      <p:pic>
        <p:nvPicPr>
          <p:cNvPr id="7" name="図 6">
            <a:extLst>
              <a:ext uri="{FF2B5EF4-FFF2-40B4-BE49-F238E27FC236}">
                <a16:creationId xmlns:a16="http://schemas.microsoft.com/office/drawing/2014/main" id="{9E080EE5-9AAE-4E07-A36F-DBFE02C160A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304528" y="6422352"/>
            <a:ext cx="197163" cy="197163"/>
          </a:xfrm>
          <a:prstGeom prst="rect">
            <a:avLst/>
          </a:prstGeom>
        </p:spPr>
      </p:pic>
      <p:pic>
        <p:nvPicPr>
          <p:cNvPr id="11" name="図 10">
            <a:extLst>
              <a:ext uri="{FF2B5EF4-FFF2-40B4-BE49-F238E27FC236}">
                <a16:creationId xmlns:a16="http://schemas.microsoft.com/office/drawing/2014/main" id="{9ED49387-6604-4CF7-914E-464993B2914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304528" y="6924064"/>
            <a:ext cx="197163" cy="198139"/>
          </a:xfrm>
          <a:prstGeom prst="rect">
            <a:avLst/>
          </a:prstGeom>
        </p:spPr>
      </p:pic>
      <p:pic>
        <p:nvPicPr>
          <p:cNvPr id="17" name="図 16">
            <a:extLst>
              <a:ext uri="{FF2B5EF4-FFF2-40B4-BE49-F238E27FC236}">
                <a16:creationId xmlns:a16="http://schemas.microsoft.com/office/drawing/2014/main" id="{1D205259-6823-4A4A-91EE-E1782840E9D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304040" y="7174920"/>
            <a:ext cx="198139" cy="198139"/>
          </a:xfrm>
          <a:prstGeom prst="rect">
            <a:avLst/>
          </a:prstGeom>
        </p:spPr>
      </p:pic>
      <p:pic>
        <p:nvPicPr>
          <p:cNvPr id="22" name="図 21">
            <a:extLst>
              <a:ext uri="{FF2B5EF4-FFF2-40B4-BE49-F238E27FC236}">
                <a16:creationId xmlns:a16="http://schemas.microsoft.com/office/drawing/2014/main" id="{39625608-C4F6-43A4-9836-1CDE8565D75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304040" y="7425779"/>
            <a:ext cx="198139" cy="198139"/>
          </a:xfrm>
          <a:prstGeom prst="rect">
            <a:avLst/>
          </a:prstGeom>
        </p:spPr>
      </p:pic>
      <p:pic>
        <p:nvPicPr>
          <p:cNvPr id="26" name="図 25">
            <a:extLst>
              <a:ext uri="{FF2B5EF4-FFF2-40B4-BE49-F238E27FC236}">
                <a16:creationId xmlns:a16="http://schemas.microsoft.com/office/drawing/2014/main" id="{9F0E473A-FFE7-49C7-8614-FC1E8ECC376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304040" y="6172472"/>
            <a:ext cx="198139" cy="197163"/>
          </a:xfrm>
          <a:prstGeom prst="rect">
            <a:avLst/>
          </a:prstGeom>
        </p:spPr>
      </p:pic>
      <p:sp>
        <p:nvSpPr>
          <p:cNvPr id="88" name="左中かっこ 87">
            <a:extLst>
              <a:ext uri="{FF2B5EF4-FFF2-40B4-BE49-F238E27FC236}">
                <a16:creationId xmlns:a16="http://schemas.microsoft.com/office/drawing/2014/main" id="{81A571CB-0000-40BF-8EA1-8634BF74DF84}"/>
              </a:ext>
            </a:extLst>
          </p:cNvPr>
          <p:cNvSpPr/>
          <p:nvPr/>
        </p:nvSpPr>
        <p:spPr>
          <a:xfrm>
            <a:off x="-251459" y="1548826"/>
            <a:ext cx="45719" cy="1368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9" name="テキスト ボックス 88">
            <a:extLst>
              <a:ext uri="{FF2B5EF4-FFF2-40B4-BE49-F238E27FC236}">
                <a16:creationId xmlns:a16="http://schemas.microsoft.com/office/drawing/2014/main" id="{CF821946-2047-4293-A001-8E64740D62E1}"/>
              </a:ext>
            </a:extLst>
          </p:cNvPr>
          <p:cNvSpPr txBox="1"/>
          <p:nvPr/>
        </p:nvSpPr>
        <p:spPr>
          <a:xfrm>
            <a:off x="-4290513" y="1696225"/>
            <a:ext cx="4039054" cy="1223412"/>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現在については、右に掲載する図表を基に県についての情報を記載します。</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ja-JP" altLang="en-US" sz="1050" dirty="0">
                <a:solidFill>
                  <a:srgbClr val="FF0000"/>
                </a:solidFill>
                <a:latin typeface="メイリオ" panose="020B0604030504040204" pitchFamily="50" charset="-128"/>
                <a:ea typeface="メイリオ" panose="020B0604030504040204" pitchFamily="50" charset="-128"/>
              </a:rPr>
              <a:t>将来について、は</a:t>
            </a:r>
            <a:r>
              <a:rPr kumimoji="1" lang="en-US" altLang="ja-JP" sz="1050" dirty="0">
                <a:solidFill>
                  <a:srgbClr val="FF0000"/>
                </a:solidFill>
                <a:latin typeface="メイリオ" panose="020B0604030504040204" pitchFamily="50" charset="-128"/>
                <a:ea typeface="メイリオ" panose="020B0604030504040204" pitchFamily="50" charset="-128"/>
              </a:rPr>
              <a:t>A-Plat</a:t>
            </a:r>
            <a:r>
              <a:rPr kumimoji="1" lang="ja-JP" altLang="en-US" sz="1050" dirty="0">
                <a:solidFill>
                  <a:srgbClr val="FF0000"/>
                </a:solidFill>
                <a:latin typeface="メイリオ" panose="020B0604030504040204" pitchFamily="50" charset="-128"/>
                <a:ea typeface="メイリオ" panose="020B0604030504040204" pitchFamily="50" charset="-128"/>
              </a:rPr>
              <a:t>から気象庁「地球温暖化予測情報 第</a:t>
            </a:r>
            <a:r>
              <a:rPr kumimoji="1" lang="en-US" altLang="ja-JP" sz="1050" dirty="0">
                <a:solidFill>
                  <a:srgbClr val="FF0000"/>
                </a:solidFill>
                <a:latin typeface="メイリオ" panose="020B0604030504040204" pitchFamily="50" charset="-128"/>
                <a:ea typeface="メイリオ" panose="020B0604030504040204" pitchFamily="50" charset="-128"/>
              </a:rPr>
              <a:t>9</a:t>
            </a:r>
            <a:r>
              <a:rPr kumimoji="1" lang="ja-JP" altLang="en-US" sz="1050" dirty="0">
                <a:solidFill>
                  <a:srgbClr val="FF0000"/>
                </a:solidFill>
                <a:latin typeface="メイリオ" panose="020B0604030504040204" pitchFamily="50" charset="-128"/>
                <a:ea typeface="メイリオ" panose="020B0604030504040204" pitchFamily="50" charset="-128"/>
              </a:rPr>
              <a:t>巻」による予測を参照し、地域に合わせて記入することもできます。</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en-US" altLang="ja-JP" sz="1050" dirty="0">
                <a:solidFill>
                  <a:srgbClr val="FF0000"/>
                </a:solidFill>
                <a:latin typeface="メイリオ" panose="020B0604030504040204" pitchFamily="50" charset="-128"/>
                <a:ea typeface="メイリオ" panose="020B0604030504040204" pitchFamily="50" charset="-128"/>
                <a:hlinkClick r:id="rId14">
                  <a:extLst>
                    <a:ext uri="{A12FA001-AC4F-418D-AE19-62706E023703}">
                      <ahyp:hlinkClr xmlns:ahyp="http://schemas.microsoft.com/office/drawing/2018/hyperlinkcolor" val="tx"/>
                    </a:ext>
                  </a:extLst>
                </a:hlinkClick>
              </a:rPr>
              <a:t>http://a-plat.nies.go.jp/webgis/index.html </a:t>
            </a:r>
            <a:endParaRPr kumimoji="1" lang="en-US" altLang="ja-JP" sz="1050" dirty="0">
              <a:solidFill>
                <a:srgbClr val="FF0000"/>
              </a:solidFill>
              <a:latin typeface="メイリオ" panose="020B0604030504040204" pitchFamily="50" charset="-128"/>
              <a:ea typeface="メイリオ" panose="020B0604030504040204" pitchFamily="50" charset="-128"/>
            </a:endParaRPr>
          </a:p>
        </p:txBody>
      </p:sp>
      <p:sp>
        <p:nvSpPr>
          <p:cNvPr id="92" name="左中かっこ 91">
            <a:extLst>
              <a:ext uri="{FF2B5EF4-FFF2-40B4-BE49-F238E27FC236}">
                <a16:creationId xmlns:a16="http://schemas.microsoft.com/office/drawing/2014/main" id="{45EF3290-02FC-466E-A5F4-9B81BF31CE91}"/>
              </a:ext>
            </a:extLst>
          </p:cNvPr>
          <p:cNvSpPr/>
          <p:nvPr/>
        </p:nvSpPr>
        <p:spPr>
          <a:xfrm>
            <a:off x="-144404" y="8017392"/>
            <a:ext cx="45719" cy="828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4" name="テキスト ボックス 93">
            <a:extLst>
              <a:ext uri="{FF2B5EF4-FFF2-40B4-BE49-F238E27FC236}">
                <a16:creationId xmlns:a16="http://schemas.microsoft.com/office/drawing/2014/main" id="{F310DF33-A79B-4BB8-80BE-8F3A597A4B7D}"/>
              </a:ext>
            </a:extLst>
          </p:cNvPr>
          <p:cNvSpPr txBox="1"/>
          <p:nvPr/>
        </p:nvSpPr>
        <p:spPr>
          <a:xfrm>
            <a:off x="-4211453" y="8280688"/>
            <a:ext cx="4123323" cy="415498"/>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センターについての設置根拠や体制について、現在の記載を修正してください。</a:t>
            </a:r>
          </a:p>
        </p:txBody>
      </p:sp>
      <p:sp>
        <p:nvSpPr>
          <p:cNvPr id="99" name="左中かっこ 98">
            <a:extLst>
              <a:ext uri="{FF2B5EF4-FFF2-40B4-BE49-F238E27FC236}">
                <a16:creationId xmlns:a16="http://schemas.microsoft.com/office/drawing/2014/main" id="{0D3DC257-5D91-4B14-A5DE-67A898E42D00}"/>
              </a:ext>
            </a:extLst>
          </p:cNvPr>
          <p:cNvSpPr/>
          <p:nvPr/>
        </p:nvSpPr>
        <p:spPr>
          <a:xfrm>
            <a:off x="-144404" y="8973067"/>
            <a:ext cx="45719" cy="828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1" name="テキスト ボックス 100">
            <a:extLst>
              <a:ext uri="{FF2B5EF4-FFF2-40B4-BE49-F238E27FC236}">
                <a16:creationId xmlns:a16="http://schemas.microsoft.com/office/drawing/2014/main" id="{5796C140-F386-4A40-9099-B69F7D1461A3}"/>
              </a:ext>
            </a:extLst>
          </p:cNvPr>
          <p:cNvSpPr txBox="1"/>
          <p:nvPr/>
        </p:nvSpPr>
        <p:spPr>
          <a:xfrm>
            <a:off x="-4211452" y="9287163"/>
            <a:ext cx="4039054" cy="253916"/>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センターの主な活動について、自由に記載を修正できます。</a:t>
            </a:r>
          </a:p>
        </p:txBody>
      </p:sp>
      <p:sp>
        <p:nvSpPr>
          <p:cNvPr id="104" name="左中かっこ 103">
            <a:extLst>
              <a:ext uri="{FF2B5EF4-FFF2-40B4-BE49-F238E27FC236}">
                <a16:creationId xmlns:a16="http://schemas.microsoft.com/office/drawing/2014/main" id="{DE00CCB4-0C0C-4BB4-BEDA-5558BBEE9EAB}"/>
              </a:ext>
            </a:extLst>
          </p:cNvPr>
          <p:cNvSpPr/>
          <p:nvPr/>
        </p:nvSpPr>
        <p:spPr>
          <a:xfrm>
            <a:off x="-255268" y="3526498"/>
            <a:ext cx="45719" cy="1620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8" name="テキスト ボックス 107">
            <a:extLst>
              <a:ext uri="{FF2B5EF4-FFF2-40B4-BE49-F238E27FC236}">
                <a16:creationId xmlns:a16="http://schemas.microsoft.com/office/drawing/2014/main" id="{EC7D1361-BF69-4EAF-BCDE-EB876E866A96}"/>
              </a:ext>
            </a:extLst>
          </p:cNvPr>
          <p:cNvSpPr txBox="1"/>
          <p:nvPr/>
        </p:nvSpPr>
        <p:spPr>
          <a:xfrm>
            <a:off x="-4292417" y="3934410"/>
            <a:ext cx="4039054" cy="900246"/>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気候変動影響に関する画像や図表について自由に差し替えすることができます。現在は、図表出典の</a:t>
            </a:r>
            <a:r>
              <a:rPr kumimoji="1" lang="en-US" altLang="ja-JP" sz="1050" dirty="0">
                <a:solidFill>
                  <a:srgbClr val="FF0000"/>
                </a:solidFill>
                <a:latin typeface="メイリオ" panose="020B0604030504040204" pitchFamily="50" charset="-128"/>
                <a:ea typeface="メイリオ" panose="020B0604030504040204" pitchFamily="50" charset="-128"/>
              </a:rPr>
              <a:t>※2</a:t>
            </a:r>
            <a:r>
              <a:rPr kumimoji="1" lang="ja-JP" altLang="en-US" sz="1050" dirty="0">
                <a:solidFill>
                  <a:srgbClr val="FF0000"/>
                </a:solidFill>
                <a:latin typeface="メイリオ" panose="020B0604030504040204" pitchFamily="50" charset="-128"/>
                <a:ea typeface="メイリオ" panose="020B0604030504040204" pitchFamily="50" charset="-128"/>
              </a:rPr>
              <a:t>の写真となっています。画像を差し替えする場合は、この点を修正ください。ご自身で撮影された写真以外の場合には、写真の提供元が定める出典の記載ルール等に基づいてご対応ください。</a:t>
            </a:r>
          </a:p>
        </p:txBody>
      </p:sp>
      <p:sp>
        <p:nvSpPr>
          <p:cNvPr id="110" name="左中かっこ 109">
            <a:extLst>
              <a:ext uri="{FF2B5EF4-FFF2-40B4-BE49-F238E27FC236}">
                <a16:creationId xmlns:a16="http://schemas.microsoft.com/office/drawing/2014/main" id="{807BE280-46F1-4EF7-8FE2-6DE0705247C6}"/>
              </a:ext>
            </a:extLst>
          </p:cNvPr>
          <p:cNvSpPr/>
          <p:nvPr/>
        </p:nvSpPr>
        <p:spPr>
          <a:xfrm flipH="1">
            <a:off x="7921755" y="3382489"/>
            <a:ext cx="45719" cy="179066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2" name="テキスト ボックス 111">
            <a:extLst>
              <a:ext uri="{FF2B5EF4-FFF2-40B4-BE49-F238E27FC236}">
                <a16:creationId xmlns:a16="http://schemas.microsoft.com/office/drawing/2014/main" id="{2488D2EC-9927-45EB-9B2B-EAD459AB809D}"/>
              </a:ext>
            </a:extLst>
          </p:cNvPr>
          <p:cNvSpPr txBox="1"/>
          <p:nvPr/>
        </p:nvSpPr>
        <p:spPr>
          <a:xfrm>
            <a:off x="8005575" y="4164090"/>
            <a:ext cx="4039054" cy="253916"/>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気候変動による影響について、自由に記載を修正できます。</a:t>
            </a:r>
          </a:p>
        </p:txBody>
      </p:sp>
      <p:sp>
        <p:nvSpPr>
          <p:cNvPr id="119" name="テキスト ボックス 118">
            <a:extLst>
              <a:ext uri="{FF2B5EF4-FFF2-40B4-BE49-F238E27FC236}">
                <a16:creationId xmlns:a16="http://schemas.microsoft.com/office/drawing/2014/main" id="{8FE18B21-7000-4430-A77A-40FAF99A4D8D}"/>
              </a:ext>
            </a:extLst>
          </p:cNvPr>
          <p:cNvSpPr txBox="1"/>
          <p:nvPr/>
        </p:nvSpPr>
        <p:spPr>
          <a:xfrm>
            <a:off x="8081251" y="1618775"/>
            <a:ext cx="5222744" cy="1546577"/>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以下のようなサイトから県の平均気温等の情報を集め、図表を掲載します。</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ja-JP" altLang="en-US" sz="1050" dirty="0">
                <a:solidFill>
                  <a:srgbClr val="FF0000"/>
                </a:solidFill>
                <a:latin typeface="メイリオ" panose="020B0604030504040204" pitchFamily="50" charset="-128"/>
                <a:ea typeface="メイリオ" panose="020B0604030504040204" pitchFamily="50" charset="-128"/>
              </a:rPr>
              <a:t>＜</a:t>
            </a:r>
            <a:r>
              <a:rPr kumimoji="1" lang="en-US" altLang="ja-JP" sz="1050" dirty="0">
                <a:solidFill>
                  <a:srgbClr val="FF0000"/>
                </a:solidFill>
                <a:latin typeface="メイリオ" panose="020B0604030504040204" pitchFamily="50" charset="-128"/>
                <a:ea typeface="メイリオ" panose="020B0604030504040204" pitchFamily="50" charset="-128"/>
              </a:rPr>
              <a:t>A-PLAT</a:t>
            </a:r>
            <a:r>
              <a:rPr kumimoji="1" lang="ja-JP" altLang="en-US" sz="1050" dirty="0">
                <a:solidFill>
                  <a:srgbClr val="FF0000"/>
                </a:solidFill>
                <a:latin typeface="メイリオ" panose="020B0604030504040204" pitchFamily="50" charset="-128"/>
                <a:ea typeface="メイリオ" panose="020B0604030504040204" pitchFamily="50" charset="-128"/>
              </a:rPr>
              <a:t>：気候変動の観測・予測データ＞</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ja-JP" altLang="en-US" sz="1050" dirty="0">
                <a:solidFill>
                  <a:srgbClr val="FF0000"/>
                </a:solidFill>
                <a:latin typeface="メイリオ" panose="020B0604030504040204" pitchFamily="50" charset="-128"/>
                <a:ea typeface="メイリオ" panose="020B0604030504040204" pitchFamily="50" charset="-128"/>
              </a:rPr>
              <a:t>県別の気候観測データの図表が掲載されています。画像をコピーし使用できます。</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en-US" altLang="ja-JP" sz="1050" dirty="0">
                <a:solidFill>
                  <a:srgbClr val="FF0000"/>
                </a:solidFill>
                <a:latin typeface="メイリオ" panose="020B0604030504040204" pitchFamily="50" charset="-128"/>
                <a:ea typeface="メイリオ" panose="020B0604030504040204" pitchFamily="50" charset="-128"/>
                <a:hlinkClick r:id="rId15">
                  <a:extLst>
                    <a:ext uri="{A12FA001-AC4F-418D-AE19-62706E023703}">
                      <ahyp:hlinkClr xmlns:ahyp="http://schemas.microsoft.com/office/drawing/2018/hyperlinkcolor" val="tx"/>
                    </a:ext>
                  </a:extLst>
                </a:hlinkClick>
              </a:rPr>
              <a:t>https://adaptation-platform.nies.go.jp/map/observation.html</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ja-JP" altLang="en-US" sz="1050" dirty="0">
                <a:solidFill>
                  <a:srgbClr val="FF0000"/>
                </a:solidFill>
                <a:latin typeface="メイリオ" panose="020B0604030504040204" pitchFamily="50" charset="-128"/>
                <a:ea typeface="メイリオ" panose="020B0604030504040204" pitchFamily="50" charset="-128"/>
              </a:rPr>
              <a:t>＜気象庁：過去の気象データ・ダウンロード＞</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ja-JP" altLang="en-US" sz="1050" dirty="0">
                <a:solidFill>
                  <a:srgbClr val="FF0000"/>
                </a:solidFill>
                <a:latin typeface="メイリオ" panose="020B0604030504040204" pitchFamily="50" charset="-128"/>
                <a:ea typeface="メイリオ" panose="020B0604030504040204" pitchFamily="50" charset="-128"/>
              </a:rPr>
              <a:t>対象の観測所の気象データをダウンロードし、図表を作成することができます。</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en-US" altLang="ja-JP" sz="1050" dirty="0">
                <a:solidFill>
                  <a:srgbClr val="FF0000"/>
                </a:solidFill>
                <a:latin typeface="メイリオ" panose="020B0604030504040204" pitchFamily="50" charset="-128"/>
                <a:ea typeface="メイリオ" panose="020B0604030504040204" pitchFamily="50" charset="-128"/>
                <a:hlinkClick r:id="rId16">
                  <a:extLst>
                    <a:ext uri="{A12FA001-AC4F-418D-AE19-62706E023703}">
                      <ahyp:hlinkClr xmlns:ahyp="http://schemas.microsoft.com/office/drawing/2018/hyperlinkcolor" val="tx"/>
                    </a:ext>
                  </a:extLst>
                </a:hlinkClick>
              </a:rPr>
              <a:t>https://www.data.jma.go.jp/gmd/risk/obsdl/index.php</a:t>
            </a:r>
            <a:endParaRPr kumimoji="1" lang="en-US" altLang="ja-JP" sz="1050" dirty="0">
              <a:solidFill>
                <a:srgbClr val="FF0000"/>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2CFB189E-D17C-4186-8154-045C79889B7E}"/>
              </a:ext>
            </a:extLst>
          </p:cNvPr>
          <p:cNvSpPr txBox="1"/>
          <p:nvPr/>
        </p:nvSpPr>
        <p:spPr>
          <a:xfrm>
            <a:off x="240175" y="-1494876"/>
            <a:ext cx="6683240" cy="1200329"/>
          </a:xfrm>
          <a:prstGeom prst="rect">
            <a:avLst/>
          </a:prstGeom>
          <a:noFill/>
        </p:spPr>
        <p:txBody>
          <a:bodyPr wrap="none" rtlCol="0">
            <a:spAutoFit/>
          </a:bodyPr>
          <a:lstStyle/>
          <a:p>
            <a:r>
              <a:rPr kumimoji="1" lang="en-US" altLang="ja-JP" dirty="0">
                <a:solidFill>
                  <a:srgbClr val="FF0000"/>
                </a:solidFill>
                <a:latin typeface="メイリオ" panose="020B0604030504040204" pitchFamily="50" charset="-128"/>
                <a:ea typeface="メイリオ" panose="020B0604030504040204" pitchFamily="50" charset="-128"/>
              </a:rPr>
              <a:t>【</a:t>
            </a:r>
            <a:r>
              <a:rPr kumimoji="1" lang="ja-JP" altLang="en-US" dirty="0">
                <a:solidFill>
                  <a:srgbClr val="FF0000"/>
                </a:solidFill>
                <a:latin typeface="メイリオ" panose="020B0604030504040204" pitchFamily="50" charset="-128"/>
                <a:ea typeface="メイリオ" panose="020B0604030504040204" pitchFamily="50" charset="-128"/>
              </a:rPr>
              <a:t>このデータのサイズについて</a:t>
            </a:r>
            <a:r>
              <a:rPr kumimoji="1" lang="en-US" altLang="ja-JP" dirty="0">
                <a:solidFill>
                  <a:srgbClr val="FF0000"/>
                </a:solidFill>
                <a:latin typeface="メイリオ" panose="020B0604030504040204" pitchFamily="50" charset="-128"/>
                <a:ea typeface="メイリオ" panose="020B0604030504040204" pitchFamily="50" charset="-128"/>
              </a:rPr>
              <a:t>】</a:t>
            </a:r>
          </a:p>
          <a:p>
            <a:r>
              <a:rPr kumimoji="1" lang="ja-JP" altLang="en-US" dirty="0">
                <a:latin typeface="メイリオ" panose="020B0604030504040204" pitchFamily="50" charset="-128"/>
                <a:ea typeface="メイリオ" panose="020B0604030504040204" pitchFamily="50" charset="-128"/>
              </a:rPr>
              <a:t>　</a:t>
            </a:r>
            <a:r>
              <a:rPr kumimoji="1" lang="en-US" altLang="ja-JP" dirty="0">
                <a:latin typeface="メイリオ" panose="020B0604030504040204" pitchFamily="50" charset="-128"/>
                <a:ea typeface="メイリオ" panose="020B0604030504040204" pitchFamily="50" charset="-128"/>
              </a:rPr>
              <a:t>A4</a:t>
            </a:r>
            <a:r>
              <a:rPr kumimoji="1" lang="ja-JP" altLang="en-US" dirty="0">
                <a:latin typeface="メイリオ" panose="020B0604030504040204" pitchFamily="50" charset="-128"/>
                <a:ea typeface="メイリオ" panose="020B0604030504040204" pitchFamily="50" charset="-128"/>
              </a:rPr>
              <a:t>サイズ（ </a:t>
            </a:r>
            <a:r>
              <a:rPr kumimoji="1" lang="en-US" altLang="ja-JP" dirty="0">
                <a:latin typeface="メイリオ" panose="020B0604030504040204" pitchFamily="50" charset="-128"/>
                <a:ea typeface="メイリオ" panose="020B0604030504040204" pitchFamily="50" charset="-128"/>
              </a:rPr>
              <a:t>210</a:t>
            </a:r>
            <a:r>
              <a:rPr kumimoji="1" lang="ja-JP" altLang="en-US" dirty="0">
                <a:latin typeface="メイリオ" panose="020B0604030504040204" pitchFamily="50" charset="-128"/>
                <a:ea typeface="メイリオ" panose="020B0604030504040204" pitchFamily="50" charset="-128"/>
              </a:rPr>
              <a:t>㎜</a:t>
            </a:r>
            <a:r>
              <a:rPr kumimoji="1" lang="en-US" altLang="ja-JP" dirty="0">
                <a:latin typeface="メイリオ" panose="020B0604030504040204" pitchFamily="50" charset="-128"/>
                <a:ea typeface="メイリオ" panose="020B0604030504040204" pitchFamily="50" charset="-128"/>
              </a:rPr>
              <a:t>×297</a:t>
            </a:r>
            <a:r>
              <a:rPr kumimoji="1" lang="ja-JP" altLang="en-US" dirty="0">
                <a:latin typeface="メイリオ" panose="020B0604030504040204" pitchFamily="50" charset="-128"/>
                <a:ea typeface="メイリオ" panose="020B0604030504040204" pitchFamily="50" charset="-128"/>
              </a:rPr>
              <a:t>㎜）のチラシを想定していますが、</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印刷入稿で必要な「塗り足し」と言われる部分を</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上下左右</a:t>
            </a:r>
            <a:r>
              <a:rPr kumimoji="1" lang="en-US" altLang="ja-JP" dirty="0">
                <a:latin typeface="メイリオ" panose="020B0604030504040204" pitchFamily="50" charset="-128"/>
                <a:ea typeface="メイリオ" panose="020B0604030504040204" pitchFamily="50" charset="-128"/>
              </a:rPr>
              <a:t>3</a:t>
            </a:r>
            <a:r>
              <a:rPr kumimoji="1" lang="ja-JP" altLang="en-US" dirty="0">
                <a:latin typeface="メイリオ" panose="020B0604030504040204" pitchFamily="50" charset="-128"/>
                <a:ea typeface="メイリオ" panose="020B0604030504040204" pitchFamily="50" charset="-128"/>
              </a:rPr>
              <a:t>㎜ずつ入れて</a:t>
            </a:r>
            <a:r>
              <a:rPr kumimoji="1" lang="en-US" altLang="ja-JP" dirty="0">
                <a:latin typeface="メイリオ" panose="020B0604030504040204" pitchFamily="50" charset="-128"/>
                <a:ea typeface="メイリオ" panose="020B0604030504040204" pitchFamily="50" charset="-128"/>
              </a:rPr>
              <a:t>216</a:t>
            </a:r>
            <a:r>
              <a:rPr kumimoji="1" lang="ja-JP" altLang="en-US" dirty="0">
                <a:latin typeface="メイリオ" panose="020B0604030504040204" pitchFamily="50" charset="-128"/>
                <a:ea typeface="メイリオ" panose="020B0604030504040204" pitchFamily="50" charset="-128"/>
              </a:rPr>
              <a:t>㎜</a:t>
            </a:r>
            <a:r>
              <a:rPr kumimoji="1" lang="en-US" altLang="ja-JP" dirty="0">
                <a:latin typeface="メイリオ" panose="020B0604030504040204" pitchFamily="50" charset="-128"/>
                <a:ea typeface="メイリオ" panose="020B0604030504040204" pitchFamily="50" charset="-128"/>
              </a:rPr>
              <a:t>×303</a:t>
            </a:r>
            <a:r>
              <a:rPr kumimoji="1" lang="ja-JP" altLang="en-US" dirty="0">
                <a:latin typeface="メイリオ" panose="020B0604030504040204" pitchFamily="50" charset="-128"/>
                <a:ea typeface="メイリオ" panose="020B0604030504040204" pitchFamily="50" charset="-128"/>
              </a:rPr>
              <a:t>㎜で作成されています。</a:t>
            </a:r>
            <a:endParaRPr kumimoji="1" lang="en-US" altLang="ja-JP" dirty="0">
              <a:latin typeface="メイリオ" panose="020B0604030504040204" pitchFamily="50" charset="-128"/>
              <a:ea typeface="メイリオ" panose="020B0604030504040204" pitchFamily="50" charset="-128"/>
            </a:endParaRPr>
          </a:p>
        </p:txBody>
      </p:sp>
      <p:sp>
        <p:nvSpPr>
          <p:cNvPr id="120" name="左中かっこ 119">
            <a:extLst>
              <a:ext uri="{FF2B5EF4-FFF2-40B4-BE49-F238E27FC236}">
                <a16:creationId xmlns:a16="http://schemas.microsoft.com/office/drawing/2014/main" id="{A508A96E-30C6-4BE2-BEAA-9D099241E277}"/>
              </a:ext>
            </a:extLst>
          </p:cNvPr>
          <p:cNvSpPr/>
          <p:nvPr/>
        </p:nvSpPr>
        <p:spPr>
          <a:xfrm flipH="1">
            <a:off x="7939393" y="143001"/>
            <a:ext cx="45719" cy="1188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9DDB6007-2BBD-40CB-ADCA-520123F4BC8E}"/>
              </a:ext>
            </a:extLst>
          </p:cNvPr>
          <p:cNvSpPr txBox="1"/>
          <p:nvPr/>
        </p:nvSpPr>
        <p:spPr>
          <a:xfrm>
            <a:off x="8168783" y="356205"/>
            <a:ext cx="2743059" cy="738664"/>
          </a:xfrm>
          <a:prstGeom prst="rect">
            <a:avLst/>
          </a:prstGeom>
          <a:noFill/>
        </p:spPr>
        <p:txBody>
          <a:bodyPr wrap="non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○○には県名を記載してください。</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ja-JP" altLang="en-US" sz="1050" dirty="0">
                <a:solidFill>
                  <a:srgbClr val="FF0000"/>
                </a:solidFill>
                <a:latin typeface="メイリオ" panose="020B0604030504040204" pitchFamily="50" charset="-128"/>
                <a:ea typeface="メイリオ" panose="020B0604030504040204" pitchFamily="50" charset="-128"/>
              </a:rPr>
              <a:t>ここには各都道府県地図などを背景に置く</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ja-JP" altLang="en-US" sz="1050" dirty="0">
                <a:solidFill>
                  <a:srgbClr val="FF0000"/>
                </a:solidFill>
                <a:latin typeface="メイリオ" panose="020B0604030504040204" pitchFamily="50" charset="-128"/>
                <a:ea typeface="メイリオ" panose="020B0604030504040204" pitchFamily="50" charset="-128"/>
              </a:rPr>
              <a:t>こともできます。</a:t>
            </a:r>
            <a:endParaRPr kumimoji="1" lang="en-US" altLang="ja-JP" sz="1050" dirty="0">
              <a:solidFill>
                <a:srgbClr val="FF0000"/>
              </a:solidFill>
              <a:latin typeface="メイリオ" panose="020B0604030504040204" pitchFamily="50" charset="-128"/>
              <a:ea typeface="メイリオ" panose="020B0604030504040204" pitchFamily="50" charset="-128"/>
            </a:endParaRPr>
          </a:p>
        </p:txBody>
      </p:sp>
      <p:sp>
        <p:nvSpPr>
          <p:cNvPr id="140" name="正方形/長方形 139">
            <a:extLst>
              <a:ext uri="{FF2B5EF4-FFF2-40B4-BE49-F238E27FC236}">
                <a16:creationId xmlns:a16="http://schemas.microsoft.com/office/drawing/2014/main" id="{21DB1B4F-3729-4627-83BA-79459A0E50A8}"/>
              </a:ext>
            </a:extLst>
          </p:cNvPr>
          <p:cNvSpPr/>
          <p:nvPr/>
        </p:nvSpPr>
        <p:spPr>
          <a:xfrm>
            <a:off x="622107" y="3706472"/>
            <a:ext cx="2140955" cy="146879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pic>
        <p:nvPicPr>
          <p:cNvPr id="141" name="図 140">
            <a:extLst>
              <a:ext uri="{FF2B5EF4-FFF2-40B4-BE49-F238E27FC236}">
                <a16:creationId xmlns:a16="http://schemas.microsoft.com/office/drawing/2014/main" id="{63C09F76-AAAA-419F-8785-F1E923BD9833}"/>
              </a:ext>
            </a:extLst>
          </p:cNvPr>
          <p:cNvPicPr>
            <a:picLocks noChangeAspect="1"/>
          </p:cNvPicPr>
          <p:nvPr/>
        </p:nvPicPr>
        <p:blipFill rotWithShape="1">
          <a:blip r:embed="rId17">
            <a:extLst>
              <a:ext uri="{28A0092B-C50C-407E-A947-70E740481C1C}">
                <a14:useLocalDpi xmlns:a14="http://schemas.microsoft.com/office/drawing/2010/main" val="0"/>
              </a:ext>
            </a:extLst>
          </a:blip>
          <a:srcRect r="3934"/>
          <a:stretch/>
        </p:blipFill>
        <p:spPr>
          <a:xfrm>
            <a:off x="507165" y="3590348"/>
            <a:ext cx="2093820" cy="1453043"/>
          </a:xfrm>
          <a:prstGeom prst="rect">
            <a:avLst/>
          </a:prstGeom>
        </p:spPr>
      </p:pic>
      <p:pic>
        <p:nvPicPr>
          <p:cNvPr id="2" name="図 1">
            <a:extLst>
              <a:ext uri="{FF2B5EF4-FFF2-40B4-BE49-F238E27FC236}">
                <a16:creationId xmlns:a16="http://schemas.microsoft.com/office/drawing/2014/main" id="{0F4BE2A1-1137-4182-B755-174197943736}"/>
              </a:ext>
            </a:extLst>
          </p:cNvPr>
          <p:cNvPicPr>
            <a:picLocks noChangeAspect="1"/>
          </p:cNvPicPr>
          <p:nvPr/>
        </p:nvPicPr>
        <p:blipFill>
          <a:blip r:embed="rId18"/>
          <a:stretch>
            <a:fillRect/>
          </a:stretch>
        </p:blipFill>
        <p:spPr>
          <a:xfrm>
            <a:off x="5117713" y="1662789"/>
            <a:ext cx="2602299" cy="1555756"/>
          </a:xfrm>
          <a:prstGeom prst="rect">
            <a:avLst/>
          </a:prstGeom>
        </p:spPr>
      </p:pic>
      <p:sp>
        <p:nvSpPr>
          <p:cNvPr id="79" name="左中かっこ 78">
            <a:extLst>
              <a:ext uri="{FF2B5EF4-FFF2-40B4-BE49-F238E27FC236}">
                <a16:creationId xmlns:a16="http://schemas.microsoft.com/office/drawing/2014/main" id="{E41FF3EF-6643-4BC5-AE86-D4612F409DB5}"/>
              </a:ext>
            </a:extLst>
          </p:cNvPr>
          <p:cNvSpPr/>
          <p:nvPr/>
        </p:nvSpPr>
        <p:spPr>
          <a:xfrm flipH="1">
            <a:off x="7909055" y="5897089"/>
            <a:ext cx="45719" cy="179066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0" name="テキスト ボックス 79">
            <a:extLst>
              <a:ext uri="{FF2B5EF4-FFF2-40B4-BE49-F238E27FC236}">
                <a16:creationId xmlns:a16="http://schemas.microsoft.com/office/drawing/2014/main" id="{6D333DA3-F1F1-462E-A162-E4B45BC2F9D4}"/>
              </a:ext>
            </a:extLst>
          </p:cNvPr>
          <p:cNvSpPr txBox="1"/>
          <p:nvPr/>
        </p:nvSpPr>
        <p:spPr>
          <a:xfrm>
            <a:off x="7992875" y="6678690"/>
            <a:ext cx="4039054" cy="253916"/>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地域で実施される適応策についてご記載ください。</a:t>
            </a:r>
          </a:p>
        </p:txBody>
      </p:sp>
      <p:sp>
        <p:nvSpPr>
          <p:cNvPr id="81" name="左中かっこ 80">
            <a:extLst>
              <a:ext uri="{FF2B5EF4-FFF2-40B4-BE49-F238E27FC236}">
                <a16:creationId xmlns:a16="http://schemas.microsoft.com/office/drawing/2014/main" id="{C75D504E-B3EF-40E0-B66D-C62938B51647}"/>
              </a:ext>
            </a:extLst>
          </p:cNvPr>
          <p:cNvSpPr/>
          <p:nvPr/>
        </p:nvSpPr>
        <p:spPr>
          <a:xfrm flipH="1">
            <a:off x="7921754" y="10207516"/>
            <a:ext cx="45719" cy="51553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4" name="テキスト ボックス 83">
            <a:extLst>
              <a:ext uri="{FF2B5EF4-FFF2-40B4-BE49-F238E27FC236}">
                <a16:creationId xmlns:a16="http://schemas.microsoft.com/office/drawing/2014/main" id="{C011EC6B-C311-4163-B6DB-F1D3EE8D533F}"/>
              </a:ext>
            </a:extLst>
          </p:cNvPr>
          <p:cNvSpPr txBox="1"/>
          <p:nvPr/>
        </p:nvSpPr>
        <p:spPr>
          <a:xfrm>
            <a:off x="8005575" y="10348990"/>
            <a:ext cx="4039054" cy="253916"/>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センターの住所や連絡先をご記載ください。</a:t>
            </a:r>
          </a:p>
        </p:txBody>
      </p:sp>
      <p:sp>
        <p:nvSpPr>
          <p:cNvPr id="90" name="テキスト ボックス 89">
            <a:extLst>
              <a:ext uri="{FF2B5EF4-FFF2-40B4-BE49-F238E27FC236}">
                <a16:creationId xmlns:a16="http://schemas.microsoft.com/office/drawing/2014/main" id="{55D0C20D-B78C-427C-868B-B043795CFFBE}"/>
              </a:ext>
            </a:extLst>
          </p:cNvPr>
          <p:cNvSpPr txBox="1"/>
          <p:nvPr/>
        </p:nvSpPr>
        <p:spPr>
          <a:xfrm>
            <a:off x="2810354" y="3347826"/>
            <a:ext cx="4803354" cy="400110"/>
          </a:xfrm>
          <a:prstGeom prst="rect">
            <a:avLst/>
          </a:prstGeom>
          <a:noFill/>
        </p:spPr>
        <p:txBody>
          <a:bodyPr wrap="square" rtlCol="0">
            <a:spAutoFit/>
          </a:bodyPr>
          <a:lstStyle/>
          <a:p>
            <a:r>
              <a:rPr kumimoji="1" lang="ja-JP" altLang="en-US" sz="1000" dirty="0">
                <a:latin typeface="+mn-ea"/>
              </a:rPr>
              <a:t>気候変動により以下のような影響が懸念されており、抵抗力を高める取組である「適応」が必要とされています。「適応」については裏面もご参照ください。</a:t>
            </a:r>
          </a:p>
        </p:txBody>
      </p:sp>
      <p:sp>
        <p:nvSpPr>
          <p:cNvPr id="91" name="左中かっこ 90">
            <a:extLst>
              <a:ext uri="{FF2B5EF4-FFF2-40B4-BE49-F238E27FC236}">
                <a16:creationId xmlns:a16="http://schemas.microsoft.com/office/drawing/2014/main" id="{CC4EF8C0-E082-4888-9CEE-411F2DD70256}"/>
              </a:ext>
            </a:extLst>
          </p:cNvPr>
          <p:cNvSpPr/>
          <p:nvPr/>
        </p:nvSpPr>
        <p:spPr>
          <a:xfrm flipH="1">
            <a:off x="7942932" y="1656365"/>
            <a:ext cx="45719" cy="147982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2A5F141-22C6-47E9-8B1B-696EC3A80DD4}"/>
              </a:ext>
            </a:extLst>
          </p:cNvPr>
          <p:cNvSpPr txBox="1"/>
          <p:nvPr/>
        </p:nvSpPr>
        <p:spPr>
          <a:xfrm>
            <a:off x="5827430" y="2247718"/>
            <a:ext cx="1338828" cy="369332"/>
          </a:xfrm>
          <a:prstGeom prst="rect">
            <a:avLst/>
          </a:prstGeom>
          <a:solidFill>
            <a:schemeClr val="bg1"/>
          </a:solidFill>
          <a:ln>
            <a:solidFill>
              <a:schemeClr val="tx1"/>
            </a:solidFill>
          </a:ln>
        </p:spPr>
        <p:txBody>
          <a:bodyPr wrap="none" rtlCol="0">
            <a:spAutoFit/>
          </a:bodyPr>
          <a:lstStyle/>
          <a:p>
            <a:r>
              <a:rPr kumimoji="1" lang="ja-JP" altLang="en-US" dirty="0">
                <a:solidFill>
                  <a:srgbClr val="FF0000"/>
                </a:solidFill>
              </a:rPr>
              <a:t>要差し替え</a:t>
            </a:r>
          </a:p>
        </p:txBody>
      </p:sp>
      <p:sp>
        <p:nvSpPr>
          <p:cNvPr id="160" name="左中かっこ 159">
            <a:extLst>
              <a:ext uri="{FF2B5EF4-FFF2-40B4-BE49-F238E27FC236}">
                <a16:creationId xmlns:a16="http://schemas.microsoft.com/office/drawing/2014/main" id="{D8323E63-A02E-4B95-B2D4-9D61AC3DB94E}"/>
              </a:ext>
            </a:extLst>
          </p:cNvPr>
          <p:cNvSpPr/>
          <p:nvPr/>
        </p:nvSpPr>
        <p:spPr>
          <a:xfrm>
            <a:off x="-144404" y="9906517"/>
            <a:ext cx="45719" cy="828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61" name="テキスト ボックス 160">
            <a:extLst>
              <a:ext uri="{FF2B5EF4-FFF2-40B4-BE49-F238E27FC236}">
                <a16:creationId xmlns:a16="http://schemas.microsoft.com/office/drawing/2014/main" id="{EAE9202B-9107-4F6F-BD27-FBD151AFD50C}"/>
              </a:ext>
            </a:extLst>
          </p:cNvPr>
          <p:cNvSpPr txBox="1"/>
          <p:nvPr/>
        </p:nvSpPr>
        <p:spPr>
          <a:xfrm>
            <a:off x="-4211452" y="10220613"/>
            <a:ext cx="4039054" cy="253916"/>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図表の出所を修正ください。</a:t>
            </a:r>
          </a:p>
        </p:txBody>
      </p:sp>
      <p:grpSp>
        <p:nvGrpSpPr>
          <p:cNvPr id="100" name="グループ化 99">
            <a:extLst>
              <a:ext uri="{FF2B5EF4-FFF2-40B4-BE49-F238E27FC236}">
                <a16:creationId xmlns:a16="http://schemas.microsoft.com/office/drawing/2014/main" id="{DC3BA505-57AC-4005-A706-9FF32B416607}"/>
              </a:ext>
            </a:extLst>
          </p:cNvPr>
          <p:cNvGrpSpPr/>
          <p:nvPr/>
        </p:nvGrpSpPr>
        <p:grpSpPr>
          <a:xfrm>
            <a:off x="5331332" y="8389909"/>
            <a:ext cx="1728598" cy="1562378"/>
            <a:chOff x="3534172" y="836712"/>
            <a:chExt cx="5798354" cy="4970232"/>
          </a:xfrm>
        </p:grpSpPr>
        <p:sp>
          <p:nvSpPr>
            <p:cNvPr id="102" name="四角形: 角を丸くする 101">
              <a:extLst>
                <a:ext uri="{FF2B5EF4-FFF2-40B4-BE49-F238E27FC236}">
                  <a16:creationId xmlns:a16="http://schemas.microsoft.com/office/drawing/2014/main" id="{879AE250-1F1D-43C9-880B-93FF1B71F794}"/>
                </a:ext>
              </a:extLst>
            </p:cNvPr>
            <p:cNvSpPr/>
            <p:nvPr/>
          </p:nvSpPr>
          <p:spPr>
            <a:xfrm>
              <a:off x="5402393" y="836712"/>
              <a:ext cx="3930133" cy="4872446"/>
            </a:xfrm>
            <a:prstGeom prst="roundRect">
              <a:avLst>
                <a:gd name="adj" fmla="val 8687"/>
              </a:avLst>
            </a:prstGeom>
            <a:solidFill>
              <a:srgbClr val="F2FDCF"/>
            </a:solidFill>
            <a:ln w="127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500"/>
            </a:p>
          </p:txBody>
        </p:sp>
        <p:sp>
          <p:nvSpPr>
            <p:cNvPr id="113" name="楕円 112">
              <a:extLst>
                <a:ext uri="{FF2B5EF4-FFF2-40B4-BE49-F238E27FC236}">
                  <a16:creationId xmlns:a16="http://schemas.microsoft.com/office/drawing/2014/main" id="{8BB31E8A-4D18-4122-B3EB-E051BB186F13}"/>
                </a:ext>
              </a:extLst>
            </p:cNvPr>
            <p:cNvSpPr/>
            <p:nvPr/>
          </p:nvSpPr>
          <p:spPr>
            <a:xfrm>
              <a:off x="6603566" y="2534778"/>
              <a:ext cx="2243405" cy="2075667"/>
            </a:xfrm>
            <a:prstGeom prst="ellipse">
              <a:avLst/>
            </a:prstGeom>
            <a:noFill/>
            <a:ln w="19050" cap="sq" cmpd="sng">
              <a:solidFill>
                <a:srgbClr val="9BBB5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500"/>
            </a:p>
          </p:txBody>
        </p:sp>
        <p:pic>
          <p:nvPicPr>
            <p:cNvPr id="117" name="図 116">
              <a:extLst>
                <a:ext uri="{FF2B5EF4-FFF2-40B4-BE49-F238E27FC236}">
                  <a16:creationId xmlns:a16="http://schemas.microsoft.com/office/drawing/2014/main" id="{BFE9E8EC-2A0A-4668-8D01-7A88D1DE1EFD}"/>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6128267" y="1452410"/>
              <a:ext cx="1253630" cy="1253630"/>
            </a:xfrm>
            <a:prstGeom prst="rect">
              <a:avLst/>
            </a:prstGeom>
          </p:spPr>
        </p:pic>
        <p:sp>
          <p:nvSpPr>
            <p:cNvPr id="121" name="角丸四角形 80">
              <a:extLst>
                <a:ext uri="{FF2B5EF4-FFF2-40B4-BE49-F238E27FC236}">
                  <a16:creationId xmlns:a16="http://schemas.microsoft.com/office/drawing/2014/main" id="{94410D1C-63A0-4E52-9940-F7B530B5CEDC}"/>
                </a:ext>
              </a:extLst>
            </p:cNvPr>
            <p:cNvSpPr/>
            <p:nvPr/>
          </p:nvSpPr>
          <p:spPr bwMode="auto">
            <a:xfrm>
              <a:off x="6993101" y="1919308"/>
              <a:ext cx="1728192" cy="288032"/>
            </a:xfrm>
            <a:prstGeom prst="roundRect">
              <a:avLst/>
            </a:prstGeom>
            <a:noFill/>
            <a:ln w="19050" cap="sq">
              <a:noFill/>
              <a:prstDash val="solid"/>
              <a:miter lim="800000"/>
            </a:ln>
          </p:spPr>
          <p:style>
            <a:lnRef idx="2">
              <a:schemeClr val="accent6"/>
            </a:lnRef>
            <a:fillRef idx="1">
              <a:schemeClr val="lt1"/>
            </a:fillRef>
            <a:effectRef idx="0">
              <a:schemeClr val="accent6"/>
            </a:effectRef>
            <a:fontRef idx="minor">
              <a:schemeClr val="dk1"/>
            </a:fontRef>
          </p:style>
          <p:txBody>
            <a:bodyPr rtlCol="0" anchor="ctr"/>
            <a:lstStyle/>
            <a:p>
              <a:pPr algn="ctr" defTabSz="844083"/>
              <a:r>
                <a:rPr lang="ja-JP" altLang="en-US" sz="400" b="1" dirty="0">
                  <a:solidFill>
                    <a:srgbClr val="31859C"/>
                  </a:solidFill>
                  <a:latin typeface="Meiryo UI" panose="020B0604030504040204" pitchFamily="50" charset="-128"/>
                  <a:ea typeface="Meiryo UI" panose="020B0604030504040204" pitchFamily="50" charset="-128"/>
                </a:rPr>
                <a:t>大学</a:t>
              </a:r>
            </a:p>
          </p:txBody>
        </p:sp>
        <p:sp>
          <p:nvSpPr>
            <p:cNvPr id="122" name="角丸四角形 83">
              <a:extLst>
                <a:ext uri="{FF2B5EF4-FFF2-40B4-BE49-F238E27FC236}">
                  <a16:creationId xmlns:a16="http://schemas.microsoft.com/office/drawing/2014/main" id="{800258A0-088A-4536-BF47-5E7B32C45C76}"/>
                </a:ext>
              </a:extLst>
            </p:cNvPr>
            <p:cNvSpPr/>
            <p:nvPr/>
          </p:nvSpPr>
          <p:spPr bwMode="auto">
            <a:xfrm>
              <a:off x="7604334" y="4719823"/>
              <a:ext cx="1728192" cy="288032"/>
            </a:xfrm>
            <a:prstGeom prst="roundRect">
              <a:avLst/>
            </a:prstGeom>
            <a:noFill/>
            <a:ln w="19050" cap="sq">
              <a:noFill/>
              <a:prstDash val="solid"/>
              <a:miter lim="800000"/>
            </a:ln>
          </p:spPr>
          <p:style>
            <a:lnRef idx="2">
              <a:schemeClr val="accent6"/>
            </a:lnRef>
            <a:fillRef idx="1">
              <a:schemeClr val="lt1"/>
            </a:fillRef>
            <a:effectRef idx="0">
              <a:schemeClr val="accent6"/>
            </a:effectRef>
            <a:fontRef idx="minor">
              <a:schemeClr val="dk1"/>
            </a:fontRef>
          </p:style>
          <p:txBody>
            <a:bodyPr rtlCol="0" anchor="ctr"/>
            <a:lstStyle/>
            <a:p>
              <a:pPr algn="ctr" defTabSz="844083"/>
              <a:r>
                <a:rPr lang="ja-JP" altLang="en-US" sz="400" b="1" dirty="0">
                  <a:solidFill>
                    <a:srgbClr val="31859C"/>
                  </a:solidFill>
                  <a:latin typeface="Meiryo UI" panose="020B0604030504040204" pitchFamily="50" charset="-128"/>
                  <a:ea typeface="Meiryo UI" panose="020B0604030504040204" pitchFamily="50" charset="-128"/>
                </a:rPr>
                <a:t>地域の</a:t>
              </a:r>
              <a:endParaRPr lang="en-US" altLang="ja-JP" sz="400" b="1" dirty="0">
                <a:solidFill>
                  <a:srgbClr val="31859C"/>
                </a:solidFill>
                <a:latin typeface="Meiryo UI" panose="020B0604030504040204" pitchFamily="50" charset="-128"/>
                <a:ea typeface="Meiryo UI" panose="020B0604030504040204" pitchFamily="50" charset="-128"/>
              </a:endParaRPr>
            </a:p>
            <a:p>
              <a:pPr algn="ctr" defTabSz="844083"/>
              <a:r>
                <a:rPr lang="ja-JP" altLang="en-US" sz="400" b="1" dirty="0">
                  <a:solidFill>
                    <a:srgbClr val="31859C"/>
                  </a:solidFill>
                  <a:latin typeface="Meiryo UI" panose="020B0604030504040204" pitchFamily="50" charset="-128"/>
                  <a:ea typeface="Meiryo UI" panose="020B0604030504040204" pitchFamily="50" charset="-128"/>
                </a:rPr>
                <a:t>研究機関等</a:t>
              </a:r>
            </a:p>
            <a:p>
              <a:pPr algn="ctr" defTabSz="844083"/>
              <a:endParaRPr lang="ja-JP" altLang="en-US" sz="400" b="1" dirty="0">
                <a:solidFill>
                  <a:srgbClr val="31859C"/>
                </a:solidFill>
                <a:latin typeface="Meiryo UI" panose="020B0604030504040204" pitchFamily="50" charset="-128"/>
                <a:ea typeface="Meiryo UI" panose="020B0604030504040204" pitchFamily="50" charset="-128"/>
              </a:endParaRPr>
            </a:p>
          </p:txBody>
        </p:sp>
        <p:pic>
          <p:nvPicPr>
            <p:cNvPr id="123" name="図 122">
              <a:extLst>
                <a:ext uri="{FF2B5EF4-FFF2-40B4-BE49-F238E27FC236}">
                  <a16:creationId xmlns:a16="http://schemas.microsoft.com/office/drawing/2014/main" id="{6E5855A1-8393-47A4-9B22-5A71215D89EA}"/>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118576" y="3762364"/>
              <a:ext cx="789019" cy="789019"/>
            </a:xfrm>
            <a:prstGeom prst="rect">
              <a:avLst/>
            </a:prstGeom>
          </p:spPr>
        </p:pic>
        <p:sp>
          <p:nvSpPr>
            <p:cNvPr id="124" name="角丸四角形 85">
              <a:extLst>
                <a:ext uri="{FF2B5EF4-FFF2-40B4-BE49-F238E27FC236}">
                  <a16:creationId xmlns:a16="http://schemas.microsoft.com/office/drawing/2014/main" id="{F85B88FE-9F27-46F3-9FAF-EE7A363CD96D}"/>
                </a:ext>
              </a:extLst>
            </p:cNvPr>
            <p:cNvSpPr/>
            <p:nvPr/>
          </p:nvSpPr>
          <p:spPr bwMode="auto">
            <a:xfrm>
              <a:off x="6993101" y="3862662"/>
              <a:ext cx="1728192" cy="288032"/>
            </a:xfrm>
            <a:prstGeom prst="roundRect">
              <a:avLst/>
            </a:prstGeom>
            <a:noFill/>
            <a:ln w="19050" cap="sq">
              <a:noFill/>
              <a:prstDash val="solid"/>
              <a:miter lim="800000"/>
            </a:ln>
          </p:spPr>
          <p:style>
            <a:lnRef idx="2">
              <a:schemeClr val="accent6"/>
            </a:lnRef>
            <a:fillRef idx="1">
              <a:schemeClr val="lt1"/>
            </a:fillRef>
            <a:effectRef idx="0">
              <a:schemeClr val="accent6"/>
            </a:effectRef>
            <a:fontRef idx="minor">
              <a:schemeClr val="dk1"/>
            </a:fontRef>
          </p:style>
          <p:txBody>
            <a:bodyPr rtlCol="0" anchor="ctr"/>
            <a:lstStyle/>
            <a:p>
              <a:pPr algn="ctr" defTabSz="844083"/>
              <a:endParaRPr lang="ja-JP" altLang="en-US" sz="300" b="1" dirty="0">
                <a:solidFill>
                  <a:schemeClr val="accent5">
                    <a:lumMod val="75000"/>
                  </a:schemeClr>
                </a:solidFill>
                <a:latin typeface="Meiryo UI" panose="020B0604030504040204" pitchFamily="50" charset="-128"/>
                <a:ea typeface="Meiryo UI" panose="020B0604030504040204" pitchFamily="50" charset="-128"/>
              </a:endParaRPr>
            </a:p>
          </p:txBody>
        </p:sp>
        <p:sp>
          <p:nvSpPr>
            <p:cNvPr id="125" name="角丸四角形 92">
              <a:extLst>
                <a:ext uri="{FF2B5EF4-FFF2-40B4-BE49-F238E27FC236}">
                  <a16:creationId xmlns:a16="http://schemas.microsoft.com/office/drawing/2014/main" id="{68C7D9F5-ADA6-42AE-B5C2-213F0E62A653}"/>
                </a:ext>
              </a:extLst>
            </p:cNvPr>
            <p:cNvSpPr/>
            <p:nvPr/>
          </p:nvSpPr>
          <p:spPr bwMode="auto">
            <a:xfrm>
              <a:off x="5402393" y="943377"/>
              <a:ext cx="3634104" cy="437755"/>
            </a:xfrm>
            <a:prstGeom prst="roundRect">
              <a:avLst/>
            </a:prstGeom>
            <a:noFill/>
            <a:ln w="19050" cap="sq">
              <a:noFill/>
              <a:prstDash val="solid"/>
              <a:miter lim="800000"/>
            </a:ln>
          </p:spPr>
          <p:style>
            <a:lnRef idx="2">
              <a:schemeClr val="accent6"/>
            </a:lnRef>
            <a:fillRef idx="1">
              <a:schemeClr val="lt1"/>
            </a:fillRef>
            <a:effectRef idx="0">
              <a:schemeClr val="accent6"/>
            </a:effectRef>
            <a:fontRef idx="minor">
              <a:schemeClr val="dk1"/>
            </a:fontRef>
          </p:style>
          <p:txBody>
            <a:bodyPr rtlCol="0" anchor="ctr"/>
            <a:lstStyle/>
            <a:p>
              <a:pPr algn="ctr" defTabSz="844083"/>
              <a:r>
                <a:rPr lang="ja-JP" altLang="en-US" sz="450" b="1" dirty="0">
                  <a:solidFill>
                    <a:srgbClr val="4F6228"/>
                  </a:solidFill>
                  <a:latin typeface="Meiryo UI" panose="020B0604030504040204" pitchFamily="50" charset="-128"/>
                  <a:ea typeface="Meiryo UI" panose="020B0604030504040204" pitchFamily="50" charset="-128"/>
                </a:rPr>
                <a:t>各地域（都道府県等）</a:t>
              </a:r>
            </a:p>
          </p:txBody>
        </p:sp>
        <p:sp>
          <p:nvSpPr>
            <p:cNvPr id="128" name="角丸四角形 106">
              <a:extLst>
                <a:ext uri="{FF2B5EF4-FFF2-40B4-BE49-F238E27FC236}">
                  <a16:creationId xmlns:a16="http://schemas.microsoft.com/office/drawing/2014/main" id="{ACF0A352-8F3C-458F-B57F-885B224B9AF6}"/>
                </a:ext>
              </a:extLst>
            </p:cNvPr>
            <p:cNvSpPr/>
            <p:nvPr/>
          </p:nvSpPr>
          <p:spPr bwMode="auto">
            <a:xfrm>
              <a:off x="5878457" y="1484188"/>
              <a:ext cx="1728192" cy="288032"/>
            </a:xfrm>
            <a:prstGeom prst="roundRect">
              <a:avLst/>
            </a:prstGeom>
            <a:noFill/>
            <a:ln w="19050" cap="sq">
              <a:noFill/>
              <a:prstDash val="solid"/>
              <a:miter lim="800000"/>
            </a:ln>
          </p:spPr>
          <p:style>
            <a:lnRef idx="2">
              <a:schemeClr val="accent6"/>
            </a:lnRef>
            <a:fillRef idx="1">
              <a:schemeClr val="lt1"/>
            </a:fillRef>
            <a:effectRef idx="0">
              <a:schemeClr val="accent6"/>
            </a:effectRef>
            <a:fontRef idx="minor">
              <a:schemeClr val="dk1"/>
            </a:fontRef>
          </p:style>
          <p:txBody>
            <a:bodyPr rtlCol="0" anchor="ctr"/>
            <a:lstStyle/>
            <a:p>
              <a:pPr algn="ctr" defTabSz="844083"/>
              <a:r>
                <a:rPr lang="ja-JP" altLang="en-US" sz="400" b="1" dirty="0">
                  <a:solidFill>
                    <a:srgbClr val="77933C"/>
                  </a:solidFill>
                  <a:latin typeface="Meiryo UI" panose="020B0604030504040204" pitchFamily="50" charset="-128"/>
                  <a:ea typeface="Meiryo UI" panose="020B0604030504040204" pitchFamily="50" charset="-128"/>
                </a:rPr>
                <a:t>地方公共団体</a:t>
              </a:r>
            </a:p>
          </p:txBody>
        </p:sp>
        <p:pic>
          <p:nvPicPr>
            <p:cNvPr id="132" name="図 131">
              <a:extLst>
                <a:ext uri="{FF2B5EF4-FFF2-40B4-BE49-F238E27FC236}">
                  <a16:creationId xmlns:a16="http://schemas.microsoft.com/office/drawing/2014/main" id="{5780C73F-B781-46AE-85E5-EE94FEE760D7}"/>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5837937" y="4896717"/>
              <a:ext cx="583397" cy="583397"/>
            </a:xfrm>
            <a:prstGeom prst="rect">
              <a:avLst/>
            </a:prstGeom>
          </p:spPr>
        </p:pic>
        <p:sp>
          <p:nvSpPr>
            <p:cNvPr id="134" name="テキスト ボックス 133">
              <a:extLst>
                <a:ext uri="{FF2B5EF4-FFF2-40B4-BE49-F238E27FC236}">
                  <a16:creationId xmlns:a16="http://schemas.microsoft.com/office/drawing/2014/main" id="{793EDDB5-9932-4944-87EF-F068905C435D}"/>
                </a:ext>
              </a:extLst>
            </p:cNvPr>
            <p:cNvSpPr txBox="1"/>
            <p:nvPr/>
          </p:nvSpPr>
          <p:spPr>
            <a:xfrm>
              <a:off x="5606648" y="5317396"/>
              <a:ext cx="1045979" cy="489548"/>
            </a:xfrm>
            <a:prstGeom prst="rect">
              <a:avLst/>
            </a:prstGeom>
            <a:noFill/>
          </p:spPr>
          <p:txBody>
            <a:bodyPr wrap="square" rtlCol="0">
              <a:spAutoFit/>
            </a:bodyPr>
            <a:lstStyle/>
            <a:p>
              <a:pPr algn="ctr" defTabSz="844083" fontAlgn="base">
                <a:spcBef>
                  <a:spcPct val="0"/>
                </a:spcBef>
                <a:spcAft>
                  <a:spcPct val="0"/>
                </a:spcAft>
              </a:pPr>
              <a:r>
                <a:rPr lang="ja-JP" altLang="en-US" sz="400" b="1" dirty="0">
                  <a:solidFill>
                    <a:srgbClr val="E46C0A"/>
                  </a:solidFill>
                  <a:latin typeface="Meiryo UI" panose="020B0604030504040204" pitchFamily="50" charset="-128"/>
                  <a:ea typeface="Meiryo UI" panose="020B0604030504040204" pitchFamily="50" charset="-128"/>
                </a:rPr>
                <a:t>住民</a:t>
              </a:r>
            </a:p>
          </p:txBody>
        </p:sp>
        <p:pic>
          <p:nvPicPr>
            <p:cNvPr id="135" name="図 134">
              <a:extLst>
                <a:ext uri="{FF2B5EF4-FFF2-40B4-BE49-F238E27FC236}">
                  <a16:creationId xmlns:a16="http://schemas.microsoft.com/office/drawing/2014/main" id="{C9F5E255-D95C-4695-A43E-17F231A299DB}"/>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t="22138"/>
            <a:stretch/>
          </p:blipFill>
          <p:spPr>
            <a:xfrm>
              <a:off x="6705464" y="4845321"/>
              <a:ext cx="1232868" cy="959943"/>
            </a:xfrm>
            <a:prstGeom prst="rect">
              <a:avLst/>
            </a:prstGeom>
          </p:spPr>
        </p:pic>
        <p:sp>
          <p:nvSpPr>
            <p:cNvPr id="138" name="角丸四角形 51">
              <a:extLst>
                <a:ext uri="{FF2B5EF4-FFF2-40B4-BE49-F238E27FC236}">
                  <a16:creationId xmlns:a16="http://schemas.microsoft.com/office/drawing/2014/main" id="{8F0C33A8-5B55-4350-B63E-EBF05E0FEDCC}"/>
                </a:ext>
              </a:extLst>
            </p:cNvPr>
            <p:cNvSpPr/>
            <p:nvPr/>
          </p:nvSpPr>
          <p:spPr bwMode="auto">
            <a:xfrm>
              <a:off x="6466691" y="5405916"/>
              <a:ext cx="1728191" cy="288032"/>
            </a:xfrm>
            <a:prstGeom prst="roundRect">
              <a:avLst/>
            </a:prstGeom>
            <a:noFill/>
            <a:ln w="19050" cap="sq">
              <a:noFill/>
              <a:prstDash val="solid"/>
              <a:miter lim="800000"/>
            </a:ln>
          </p:spPr>
          <p:style>
            <a:lnRef idx="2">
              <a:schemeClr val="accent6"/>
            </a:lnRef>
            <a:fillRef idx="1">
              <a:schemeClr val="lt1"/>
            </a:fillRef>
            <a:effectRef idx="0">
              <a:schemeClr val="accent6"/>
            </a:effectRef>
            <a:fontRef idx="minor">
              <a:schemeClr val="dk1"/>
            </a:fontRef>
          </p:style>
          <p:txBody>
            <a:bodyPr rtlCol="0" anchor="ctr"/>
            <a:lstStyle/>
            <a:p>
              <a:pPr algn="ctr" defTabSz="844083"/>
              <a:r>
                <a:rPr lang="ja-JP" altLang="en-US" sz="400" b="1" dirty="0">
                  <a:solidFill>
                    <a:srgbClr val="31859C"/>
                  </a:solidFill>
                  <a:latin typeface="Meiryo UI" panose="020B0604030504040204" pitchFamily="50" charset="-128"/>
                  <a:ea typeface="Meiryo UI" panose="020B0604030504040204" pitchFamily="50" charset="-128"/>
                </a:rPr>
                <a:t>地域の企業</a:t>
              </a:r>
            </a:p>
          </p:txBody>
        </p:sp>
        <p:pic>
          <p:nvPicPr>
            <p:cNvPr id="139" name="図 138">
              <a:extLst>
                <a:ext uri="{FF2B5EF4-FFF2-40B4-BE49-F238E27FC236}">
                  <a16:creationId xmlns:a16="http://schemas.microsoft.com/office/drawing/2014/main" id="{E35064FB-CDAB-44CE-BD9F-608D120C0D02}"/>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7911767" y="2022485"/>
              <a:ext cx="793372" cy="542666"/>
            </a:xfrm>
            <a:prstGeom prst="rect">
              <a:avLst/>
            </a:prstGeom>
          </p:spPr>
        </p:pic>
        <p:pic>
          <p:nvPicPr>
            <p:cNvPr id="142" name="図 141">
              <a:extLst>
                <a:ext uri="{FF2B5EF4-FFF2-40B4-BE49-F238E27FC236}">
                  <a16:creationId xmlns:a16="http://schemas.microsoft.com/office/drawing/2014/main" id="{1FEC3764-05A1-496C-B1B7-0EBB7FA64DAC}"/>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462687" y="2195985"/>
              <a:ext cx="789019" cy="789019"/>
            </a:xfrm>
            <a:prstGeom prst="rect">
              <a:avLst/>
            </a:prstGeom>
          </p:spPr>
        </p:pic>
        <p:sp>
          <p:nvSpPr>
            <p:cNvPr id="143" name="右矢印 13">
              <a:extLst>
                <a:ext uri="{FF2B5EF4-FFF2-40B4-BE49-F238E27FC236}">
                  <a16:creationId xmlns:a16="http://schemas.microsoft.com/office/drawing/2014/main" id="{CA99E215-DDAA-4B79-8543-8D49A817BF9A}"/>
                </a:ext>
              </a:extLst>
            </p:cNvPr>
            <p:cNvSpPr/>
            <p:nvPr/>
          </p:nvSpPr>
          <p:spPr>
            <a:xfrm>
              <a:off x="4618326" y="3365862"/>
              <a:ext cx="1444010" cy="322122"/>
            </a:xfrm>
            <a:prstGeom prst="rightArrow">
              <a:avLst/>
            </a:prstGeom>
            <a:solidFill>
              <a:srgbClr val="FF339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500" dirty="0"/>
            </a:p>
          </p:txBody>
        </p:sp>
        <p:sp>
          <p:nvSpPr>
            <p:cNvPr id="144" name="右矢印 13">
              <a:extLst>
                <a:ext uri="{FF2B5EF4-FFF2-40B4-BE49-F238E27FC236}">
                  <a16:creationId xmlns:a16="http://schemas.microsoft.com/office/drawing/2014/main" id="{685AEE21-D68C-4B97-8079-D8EA81C3F98B}"/>
                </a:ext>
              </a:extLst>
            </p:cNvPr>
            <p:cNvSpPr/>
            <p:nvPr/>
          </p:nvSpPr>
          <p:spPr>
            <a:xfrm rot="20148971">
              <a:off x="4546697" y="2313097"/>
              <a:ext cx="1501880" cy="322122"/>
            </a:xfrm>
            <a:prstGeom prst="rightArrow">
              <a:avLst/>
            </a:prstGeom>
            <a:solidFill>
              <a:srgbClr val="FF339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500" dirty="0"/>
            </a:p>
          </p:txBody>
        </p:sp>
        <p:sp>
          <p:nvSpPr>
            <p:cNvPr id="145" name="右矢印 13">
              <a:extLst>
                <a:ext uri="{FF2B5EF4-FFF2-40B4-BE49-F238E27FC236}">
                  <a16:creationId xmlns:a16="http://schemas.microsoft.com/office/drawing/2014/main" id="{3813A347-6116-4357-9A25-2CA9383C8D15}"/>
                </a:ext>
              </a:extLst>
            </p:cNvPr>
            <p:cNvSpPr/>
            <p:nvPr/>
          </p:nvSpPr>
          <p:spPr>
            <a:xfrm rot="10800000">
              <a:off x="4618326" y="3828682"/>
              <a:ext cx="1590146" cy="345889"/>
            </a:xfrm>
            <a:prstGeom prst="rightArrow">
              <a:avLst/>
            </a:prstGeom>
            <a:solidFill>
              <a:srgbClr val="FF339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500" dirty="0"/>
            </a:p>
          </p:txBody>
        </p:sp>
        <p:sp>
          <p:nvSpPr>
            <p:cNvPr id="146" name="矢印: 下 145">
              <a:extLst>
                <a:ext uri="{FF2B5EF4-FFF2-40B4-BE49-F238E27FC236}">
                  <a16:creationId xmlns:a16="http://schemas.microsoft.com/office/drawing/2014/main" id="{A4D995A7-650D-4E29-B04C-57D0081FB20C}"/>
                </a:ext>
              </a:extLst>
            </p:cNvPr>
            <p:cNvSpPr/>
            <p:nvPr/>
          </p:nvSpPr>
          <p:spPr>
            <a:xfrm rot="1579050">
              <a:off x="6161614" y="4236939"/>
              <a:ext cx="327100" cy="700758"/>
            </a:xfrm>
            <a:prstGeom prst="downArrow">
              <a:avLst/>
            </a:prstGeom>
            <a:solidFill>
              <a:srgbClr val="FF339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500"/>
            </a:p>
          </p:txBody>
        </p:sp>
        <p:sp>
          <p:nvSpPr>
            <p:cNvPr id="147" name="矢印: 下 146">
              <a:extLst>
                <a:ext uri="{FF2B5EF4-FFF2-40B4-BE49-F238E27FC236}">
                  <a16:creationId xmlns:a16="http://schemas.microsoft.com/office/drawing/2014/main" id="{67AEE34B-9715-477D-BD3F-4D74A10A804A}"/>
                </a:ext>
              </a:extLst>
            </p:cNvPr>
            <p:cNvSpPr/>
            <p:nvPr/>
          </p:nvSpPr>
          <p:spPr>
            <a:xfrm rot="20020950" flipH="1">
              <a:off x="7061031" y="4236940"/>
              <a:ext cx="327100" cy="700758"/>
            </a:xfrm>
            <a:prstGeom prst="downArrow">
              <a:avLst/>
            </a:prstGeom>
            <a:solidFill>
              <a:srgbClr val="FF339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500"/>
            </a:p>
          </p:txBody>
        </p:sp>
        <p:sp>
          <p:nvSpPr>
            <p:cNvPr id="148" name="右矢印 13">
              <a:extLst>
                <a:ext uri="{FF2B5EF4-FFF2-40B4-BE49-F238E27FC236}">
                  <a16:creationId xmlns:a16="http://schemas.microsoft.com/office/drawing/2014/main" id="{BD3D5229-9267-47DE-8DA3-BCF97000F2C4}"/>
                </a:ext>
              </a:extLst>
            </p:cNvPr>
            <p:cNvSpPr/>
            <p:nvPr/>
          </p:nvSpPr>
          <p:spPr>
            <a:xfrm rot="16200000">
              <a:off x="6549885" y="2588105"/>
              <a:ext cx="783603" cy="322122"/>
            </a:xfrm>
            <a:prstGeom prst="rightArrow">
              <a:avLst/>
            </a:prstGeom>
            <a:solidFill>
              <a:srgbClr val="FF339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500" dirty="0"/>
            </a:p>
          </p:txBody>
        </p:sp>
        <p:sp>
          <p:nvSpPr>
            <p:cNvPr id="149" name="右矢印 13">
              <a:extLst>
                <a:ext uri="{FF2B5EF4-FFF2-40B4-BE49-F238E27FC236}">
                  <a16:creationId xmlns:a16="http://schemas.microsoft.com/office/drawing/2014/main" id="{77CF3314-62EC-4A9D-8C09-7B5DC74B0F21}"/>
                </a:ext>
              </a:extLst>
            </p:cNvPr>
            <p:cNvSpPr/>
            <p:nvPr/>
          </p:nvSpPr>
          <p:spPr>
            <a:xfrm rot="5400000">
              <a:off x="6243942" y="2548588"/>
              <a:ext cx="704570" cy="322122"/>
            </a:xfrm>
            <a:prstGeom prst="rightArrow">
              <a:avLst/>
            </a:prstGeom>
            <a:solidFill>
              <a:srgbClr val="FF339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500" dirty="0"/>
            </a:p>
          </p:txBody>
        </p:sp>
        <p:sp>
          <p:nvSpPr>
            <p:cNvPr id="150" name="四角形: 角を丸くする 149">
              <a:extLst>
                <a:ext uri="{FF2B5EF4-FFF2-40B4-BE49-F238E27FC236}">
                  <a16:creationId xmlns:a16="http://schemas.microsoft.com/office/drawing/2014/main" id="{9294DA33-33CC-40F7-A732-5541A3F72BCB}"/>
                </a:ext>
              </a:extLst>
            </p:cNvPr>
            <p:cNvSpPr/>
            <p:nvPr/>
          </p:nvSpPr>
          <p:spPr>
            <a:xfrm>
              <a:off x="3722823" y="2138948"/>
              <a:ext cx="906264" cy="2841035"/>
            </a:xfrm>
            <a:prstGeom prst="roundRect">
              <a:avLst>
                <a:gd name="adj" fmla="val 10259"/>
              </a:avLst>
            </a:prstGeom>
            <a:solidFill>
              <a:schemeClr val="bg1"/>
            </a:solidFill>
            <a:ln w="12700">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500"/>
            </a:p>
          </p:txBody>
        </p:sp>
        <p:sp>
          <p:nvSpPr>
            <p:cNvPr id="151" name="四角形: 角を丸くする 150">
              <a:extLst>
                <a:ext uri="{FF2B5EF4-FFF2-40B4-BE49-F238E27FC236}">
                  <a16:creationId xmlns:a16="http://schemas.microsoft.com/office/drawing/2014/main" id="{224BB14F-A006-4C1D-9B10-1DFC15C4D6FE}"/>
                </a:ext>
              </a:extLst>
            </p:cNvPr>
            <p:cNvSpPr/>
            <p:nvPr/>
          </p:nvSpPr>
          <p:spPr>
            <a:xfrm>
              <a:off x="6077530" y="3082304"/>
              <a:ext cx="1428852" cy="1332083"/>
            </a:xfrm>
            <a:prstGeom prst="roundRect">
              <a:avLst>
                <a:gd name="adj" fmla="val 12503"/>
              </a:avLst>
            </a:prstGeom>
            <a:ln>
              <a:solidFill>
                <a:srgbClr val="9BBB59"/>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sz="500"/>
            </a:p>
          </p:txBody>
        </p:sp>
        <p:sp>
          <p:nvSpPr>
            <p:cNvPr id="152" name="角丸四角形 26">
              <a:extLst>
                <a:ext uri="{FF2B5EF4-FFF2-40B4-BE49-F238E27FC236}">
                  <a16:creationId xmlns:a16="http://schemas.microsoft.com/office/drawing/2014/main" id="{2D32D3DA-71B2-4299-A2CF-D8A7CB2B0818}"/>
                </a:ext>
              </a:extLst>
            </p:cNvPr>
            <p:cNvSpPr/>
            <p:nvPr/>
          </p:nvSpPr>
          <p:spPr bwMode="auto">
            <a:xfrm>
              <a:off x="5807226" y="3247255"/>
              <a:ext cx="1972553" cy="437755"/>
            </a:xfrm>
            <a:prstGeom prst="roundRect">
              <a:avLst/>
            </a:prstGeom>
            <a:noFill/>
            <a:ln w="19050" cap="sq">
              <a:noFill/>
              <a:prstDash val="solid"/>
              <a:miter lim="800000"/>
            </a:ln>
          </p:spPr>
          <p:style>
            <a:lnRef idx="2">
              <a:schemeClr val="accent6"/>
            </a:lnRef>
            <a:fillRef idx="1">
              <a:schemeClr val="lt1"/>
            </a:fillRef>
            <a:effectRef idx="0">
              <a:schemeClr val="accent6"/>
            </a:effectRef>
            <a:fontRef idx="minor">
              <a:schemeClr val="dk1"/>
            </a:fontRef>
          </p:style>
          <p:txBody>
            <a:bodyPr rtlCol="0" anchor="ctr"/>
            <a:lstStyle/>
            <a:p>
              <a:pPr algn="ctr" defTabSz="844083"/>
              <a:r>
                <a:rPr lang="ja-JP" altLang="en-US" sz="500" b="1" dirty="0">
                  <a:solidFill>
                    <a:srgbClr val="9BBB59">
                      <a:lumMod val="50000"/>
                    </a:srgbClr>
                  </a:solidFill>
                  <a:latin typeface="Meiryo UI" panose="020B0604030504040204" pitchFamily="50" charset="-128"/>
                  <a:ea typeface="Meiryo UI" panose="020B0604030504040204" pitchFamily="50" charset="-128"/>
                </a:rPr>
                <a:t>地域気候変動</a:t>
              </a:r>
              <a:endParaRPr lang="en-US" altLang="ja-JP" sz="500" b="1" dirty="0">
                <a:solidFill>
                  <a:srgbClr val="9BBB59">
                    <a:lumMod val="50000"/>
                  </a:srgbClr>
                </a:solidFill>
                <a:latin typeface="Meiryo UI" panose="020B0604030504040204" pitchFamily="50" charset="-128"/>
                <a:ea typeface="Meiryo UI" panose="020B0604030504040204" pitchFamily="50" charset="-128"/>
              </a:endParaRPr>
            </a:p>
            <a:p>
              <a:pPr algn="ctr" defTabSz="844083"/>
              <a:r>
                <a:rPr lang="ja-JP" altLang="en-US" sz="500" b="1" dirty="0">
                  <a:solidFill>
                    <a:srgbClr val="9BBB59">
                      <a:lumMod val="50000"/>
                    </a:srgbClr>
                  </a:solidFill>
                  <a:latin typeface="Meiryo UI" panose="020B0604030504040204" pitchFamily="50" charset="-128"/>
                  <a:ea typeface="Meiryo UI" panose="020B0604030504040204" pitchFamily="50" charset="-128"/>
                </a:rPr>
                <a:t>適応センター</a:t>
              </a:r>
            </a:p>
          </p:txBody>
        </p:sp>
        <p:sp>
          <p:nvSpPr>
            <p:cNvPr id="153" name="テキスト ボックス 152">
              <a:extLst>
                <a:ext uri="{FF2B5EF4-FFF2-40B4-BE49-F238E27FC236}">
                  <a16:creationId xmlns:a16="http://schemas.microsoft.com/office/drawing/2014/main" id="{5F909A92-08E8-4AB3-9D8B-E212C644964C}"/>
                </a:ext>
              </a:extLst>
            </p:cNvPr>
            <p:cNvSpPr txBox="1"/>
            <p:nvPr/>
          </p:nvSpPr>
          <p:spPr>
            <a:xfrm>
              <a:off x="5821703" y="3663279"/>
              <a:ext cx="1972553" cy="465072"/>
            </a:xfrm>
            <a:prstGeom prst="rect">
              <a:avLst/>
            </a:prstGeom>
            <a:noFill/>
          </p:spPr>
          <p:txBody>
            <a:bodyPr wrap="square" rtlCol="0">
              <a:spAutoFit/>
            </a:bodyPr>
            <a:lstStyle/>
            <a:p>
              <a:pPr algn="ctr" defTabSz="844083" fontAlgn="base">
                <a:spcBef>
                  <a:spcPct val="0"/>
                </a:spcBef>
                <a:spcAft>
                  <a:spcPct val="0"/>
                </a:spcAft>
              </a:pPr>
              <a:r>
                <a:rPr lang="ja-JP" altLang="en-US" sz="350" b="1" dirty="0">
                  <a:solidFill>
                    <a:prstClr val="black"/>
                  </a:solidFill>
                  <a:latin typeface="Meiryo UI" panose="020B0604030504040204" pitchFamily="50" charset="-128"/>
                  <a:ea typeface="Meiryo UI" panose="020B0604030504040204" pitchFamily="50" charset="-128"/>
                </a:rPr>
                <a:t>情報収集・整理・分析</a:t>
              </a:r>
            </a:p>
          </p:txBody>
        </p:sp>
        <p:sp>
          <p:nvSpPr>
            <p:cNvPr id="154" name="テキスト ボックス 153">
              <a:extLst>
                <a:ext uri="{FF2B5EF4-FFF2-40B4-BE49-F238E27FC236}">
                  <a16:creationId xmlns:a16="http://schemas.microsoft.com/office/drawing/2014/main" id="{5C6084BD-393E-4C53-9060-6C8805335681}"/>
                </a:ext>
              </a:extLst>
            </p:cNvPr>
            <p:cNvSpPr txBox="1"/>
            <p:nvPr/>
          </p:nvSpPr>
          <p:spPr>
            <a:xfrm>
              <a:off x="5964838" y="3940571"/>
              <a:ext cx="1696854" cy="465072"/>
            </a:xfrm>
            <a:prstGeom prst="rect">
              <a:avLst/>
            </a:prstGeom>
            <a:noFill/>
          </p:spPr>
          <p:txBody>
            <a:bodyPr wrap="square" rtlCol="0">
              <a:spAutoFit/>
            </a:bodyPr>
            <a:lstStyle/>
            <a:p>
              <a:pPr algn="ctr" defTabSz="844083" fontAlgn="base">
                <a:spcBef>
                  <a:spcPct val="0"/>
                </a:spcBef>
                <a:spcAft>
                  <a:spcPct val="0"/>
                </a:spcAft>
              </a:pPr>
              <a:r>
                <a:rPr lang="ja-JP" altLang="en-US" sz="350" b="1" dirty="0">
                  <a:solidFill>
                    <a:prstClr val="black"/>
                  </a:solidFill>
                  <a:latin typeface="Meiryo UI" panose="020B0604030504040204" pitchFamily="50" charset="-128"/>
                  <a:ea typeface="Meiryo UI" panose="020B0604030504040204" pitchFamily="50" charset="-128"/>
                </a:rPr>
                <a:t>適応情報の提供</a:t>
              </a:r>
            </a:p>
          </p:txBody>
        </p:sp>
        <p:sp>
          <p:nvSpPr>
            <p:cNvPr id="155" name="テキスト ボックス 154">
              <a:extLst>
                <a:ext uri="{FF2B5EF4-FFF2-40B4-BE49-F238E27FC236}">
                  <a16:creationId xmlns:a16="http://schemas.microsoft.com/office/drawing/2014/main" id="{0986C8BF-DA29-4150-8134-CCBEB8ECBDE8}"/>
                </a:ext>
              </a:extLst>
            </p:cNvPr>
            <p:cNvSpPr txBox="1"/>
            <p:nvPr/>
          </p:nvSpPr>
          <p:spPr>
            <a:xfrm>
              <a:off x="4385661" y="4031006"/>
              <a:ext cx="1833092" cy="783278"/>
            </a:xfrm>
            <a:prstGeom prst="rect">
              <a:avLst/>
            </a:prstGeom>
            <a:noFill/>
          </p:spPr>
          <p:txBody>
            <a:bodyPr wrap="square" rtlCol="0">
              <a:spAutoFit/>
            </a:bodyPr>
            <a:lstStyle/>
            <a:p>
              <a:pPr algn="ctr" defTabSz="844083" fontAlgn="base">
                <a:spcBef>
                  <a:spcPct val="0"/>
                </a:spcBef>
                <a:spcAft>
                  <a:spcPct val="0"/>
                </a:spcAft>
              </a:pPr>
              <a:r>
                <a:rPr lang="ja-JP" altLang="en-US" sz="500" b="1" dirty="0">
                  <a:solidFill>
                    <a:srgbClr val="31859C"/>
                  </a:solidFill>
                  <a:latin typeface="Meiryo UI" panose="020B0604030504040204" pitchFamily="50" charset="-128"/>
                  <a:ea typeface="Meiryo UI" panose="020B0604030504040204" pitchFamily="50" charset="-128"/>
                </a:rPr>
                <a:t>情報・成果</a:t>
              </a:r>
              <a:endParaRPr lang="en-US" altLang="ja-JP" sz="500" b="1" dirty="0">
                <a:solidFill>
                  <a:srgbClr val="31859C"/>
                </a:solidFill>
                <a:latin typeface="Meiryo UI" panose="020B0604030504040204" pitchFamily="50" charset="-128"/>
                <a:ea typeface="Meiryo UI" panose="020B0604030504040204" pitchFamily="50" charset="-128"/>
              </a:endParaRPr>
            </a:p>
            <a:p>
              <a:pPr algn="ctr" defTabSz="844083" fontAlgn="base">
                <a:spcBef>
                  <a:spcPct val="0"/>
                </a:spcBef>
                <a:spcAft>
                  <a:spcPct val="0"/>
                </a:spcAft>
              </a:pPr>
              <a:r>
                <a:rPr lang="ja-JP" altLang="en-US" sz="500" b="1" dirty="0">
                  <a:solidFill>
                    <a:srgbClr val="31859C"/>
                  </a:solidFill>
                  <a:latin typeface="Meiryo UI" panose="020B0604030504040204" pitchFamily="50" charset="-128"/>
                  <a:ea typeface="Meiryo UI" panose="020B0604030504040204" pitchFamily="50" charset="-128"/>
                </a:rPr>
                <a:t>の共有</a:t>
              </a:r>
            </a:p>
          </p:txBody>
        </p:sp>
        <p:sp>
          <p:nvSpPr>
            <p:cNvPr id="156" name="テキスト ボックス 155">
              <a:extLst>
                <a:ext uri="{FF2B5EF4-FFF2-40B4-BE49-F238E27FC236}">
                  <a16:creationId xmlns:a16="http://schemas.microsoft.com/office/drawing/2014/main" id="{2F2B380B-63A7-4010-A4A2-AE2E45921445}"/>
                </a:ext>
              </a:extLst>
            </p:cNvPr>
            <p:cNvSpPr txBox="1"/>
            <p:nvPr/>
          </p:nvSpPr>
          <p:spPr>
            <a:xfrm>
              <a:off x="4381216" y="3065551"/>
              <a:ext cx="1972557" cy="538504"/>
            </a:xfrm>
            <a:prstGeom prst="rect">
              <a:avLst/>
            </a:prstGeom>
            <a:noFill/>
          </p:spPr>
          <p:txBody>
            <a:bodyPr wrap="square" rtlCol="0">
              <a:spAutoFit/>
            </a:bodyPr>
            <a:lstStyle/>
            <a:p>
              <a:pPr algn="ctr" defTabSz="844083" fontAlgn="base">
                <a:spcBef>
                  <a:spcPct val="0"/>
                </a:spcBef>
                <a:spcAft>
                  <a:spcPct val="0"/>
                </a:spcAft>
              </a:pPr>
              <a:r>
                <a:rPr lang="ja-JP" altLang="en-US" sz="500" b="1" dirty="0">
                  <a:solidFill>
                    <a:srgbClr val="31859C"/>
                  </a:solidFill>
                  <a:latin typeface="Meiryo UI" panose="020B0604030504040204" pitchFamily="50" charset="-128"/>
                  <a:ea typeface="Meiryo UI" panose="020B0604030504040204" pitchFamily="50" charset="-128"/>
                </a:rPr>
                <a:t>技術的助言等</a:t>
              </a:r>
            </a:p>
          </p:txBody>
        </p:sp>
        <p:sp>
          <p:nvSpPr>
            <p:cNvPr id="157" name="テキスト ボックス 156">
              <a:extLst>
                <a:ext uri="{FF2B5EF4-FFF2-40B4-BE49-F238E27FC236}">
                  <a16:creationId xmlns:a16="http://schemas.microsoft.com/office/drawing/2014/main" id="{2D1D0C22-4DB2-48A3-9364-F045F3679A2B}"/>
                </a:ext>
              </a:extLst>
            </p:cNvPr>
            <p:cNvSpPr txBox="1"/>
            <p:nvPr/>
          </p:nvSpPr>
          <p:spPr>
            <a:xfrm rot="19977856">
              <a:off x="4325551" y="1902629"/>
              <a:ext cx="2031765" cy="538504"/>
            </a:xfrm>
            <a:prstGeom prst="rect">
              <a:avLst/>
            </a:prstGeom>
            <a:noFill/>
          </p:spPr>
          <p:txBody>
            <a:bodyPr wrap="square" rtlCol="0">
              <a:spAutoFit/>
            </a:bodyPr>
            <a:lstStyle/>
            <a:p>
              <a:pPr algn="ctr" defTabSz="844083" fontAlgn="base">
                <a:spcBef>
                  <a:spcPct val="0"/>
                </a:spcBef>
                <a:spcAft>
                  <a:spcPct val="0"/>
                </a:spcAft>
              </a:pPr>
              <a:r>
                <a:rPr lang="ja-JP" altLang="en-US" sz="500" b="1" dirty="0">
                  <a:solidFill>
                    <a:srgbClr val="31859C"/>
                  </a:solidFill>
                  <a:latin typeface="Meiryo UI" panose="020B0604030504040204" pitchFamily="50" charset="-128"/>
                  <a:ea typeface="Meiryo UI" panose="020B0604030504040204" pitchFamily="50" charset="-128"/>
                </a:rPr>
                <a:t>技術的助言等</a:t>
              </a:r>
            </a:p>
          </p:txBody>
        </p:sp>
        <p:sp>
          <p:nvSpPr>
            <p:cNvPr id="158" name="角丸四角形 59">
              <a:extLst>
                <a:ext uri="{FF2B5EF4-FFF2-40B4-BE49-F238E27FC236}">
                  <a16:creationId xmlns:a16="http://schemas.microsoft.com/office/drawing/2014/main" id="{044DCEA7-28A2-4F52-9254-6C8C445F9FE7}"/>
                </a:ext>
              </a:extLst>
            </p:cNvPr>
            <p:cNvSpPr/>
            <p:nvPr/>
          </p:nvSpPr>
          <p:spPr bwMode="auto">
            <a:xfrm>
              <a:off x="7265709" y="3212449"/>
              <a:ext cx="1799102" cy="369436"/>
            </a:xfrm>
            <a:prstGeom prst="roundRect">
              <a:avLst/>
            </a:prstGeom>
            <a:noFill/>
            <a:ln w="19050" cap="sq">
              <a:noFill/>
              <a:prstDash val="solid"/>
              <a:miter lim="800000"/>
            </a:ln>
          </p:spPr>
          <p:style>
            <a:lnRef idx="2">
              <a:schemeClr val="accent6"/>
            </a:lnRef>
            <a:fillRef idx="1">
              <a:schemeClr val="lt1"/>
            </a:fillRef>
            <a:effectRef idx="0">
              <a:schemeClr val="accent6"/>
            </a:effectRef>
            <a:fontRef idx="minor">
              <a:schemeClr val="dk1"/>
            </a:fontRef>
          </p:style>
          <p:txBody>
            <a:bodyPr rtlCol="0" anchor="ctr"/>
            <a:lstStyle/>
            <a:p>
              <a:pPr algn="ctr" defTabSz="844083"/>
              <a:r>
                <a:rPr lang="ja-JP" altLang="en-US" sz="400" b="1" dirty="0">
                  <a:solidFill>
                    <a:srgbClr val="77933C"/>
                  </a:solidFill>
                  <a:latin typeface="Meiryo UI" panose="020B0604030504040204" pitchFamily="50" charset="-128"/>
                  <a:ea typeface="Meiryo UI" panose="020B0604030504040204" pitchFamily="50" charset="-128"/>
                </a:rPr>
                <a:t>各分野の</a:t>
              </a:r>
              <a:endParaRPr lang="en-US" altLang="ja-JP" sz="400" b="1" dirty="0">
                <a:solidFill>
                  <a:srgbClr val="77933C"/>
                </a:solidFill>
                <a:latin typeface="Meiryo UI" panose="020B0604030504040204" pitchFamily="50" charset="-128"/>
                <a:ea typeface="Meiryo UI" panose="020B0604030504040204" pitchFamily="50" charset="-128"/>
              </a:endParaRPr>
            </a:p>
            <a:p>
              <a:pPr algn="ctr" defTabSz="844083"/>
              <a:r>
                <a:rPr lang="ja-JP" altLang="en-US" sz="400" b="1" dirty="0">
                  <a:solidFill>
                    <a:srgbClr val="77933C"/>
                  </a:solidFill>
                  <a:latin typeface="Meiryo UI" panose="020B0604030504040204" pitchFamily="50" charset="-128"/>
                  <a:ea typeface="Meiryo UI" panose="020B0604030504040204" pitchFamily="50" charset="-128"/>
                </a:rPr>
                <a:t>地域研究機関と</a:t>
              </a:r>
              <a:endParaRPr lang="en-US" altLang="ja-JP" sz="400" b="1" dirty="0">
                <a:solidFill>
                  <a:srgbClr val="77933C"/>
                </a:solidFill>
                <a:latin typeface="Meiryo UI" panose="020B0604030504040204" pitchFamily="50" charset="-128"/>
                <a:ea typeface="Meiryo UI" panose="020B0604030504040204" pitchFamily="50" charset="-128"/>
              </a:endParaRPr>
            </a:p>
            <a:p>
              <a:pPr algn="ctr" defTabSz="844083"/>
              <a:r>
                <a:rPr lang="ja-JP" altLang="en-US" sz="400" b="1" dirty="0">
                  <a:solidFill>
                    <a:srgbClr val="77933C"/>
                  </a:solidFill>
                  <a:latin typeface="Meiryo UI" panose="020B0604030504040204" pitchFamily="50" charset="-128"/>
                  <a:ea typeface="Meiryo UI" panose="020B0604030504040204" pitchFamily="50" charset="-128"/>
                </a:rPr>
                <a:t>協力体制構築</a:t>
              </a:r>
            </a:p>
          </p:txBody>
        </p:sp>
        <p:sp>
          <p:nvSpPr>
            <p:cNvPr id="159" name="テキスト ボックス 158">
              <a:extLst>
                <a:ext uri="{FF2B5EF4-FFF2-40B4-BE49-F238E27FC236}">
                  <a16:creationId xmlns:a16="http://schemas.microsoft.com/office/drawing/2014/main" id="{71F0B24A-D1C2-4E1D-BEF1-0C68C29D16D6}"/>
                </a:ext>
              </a:extLst>
            </p:cNvPr>
            <p:cNvSpPr txBox="1"/>
            <p:nvPr/>
          </p:nvSpPr>
          <p:spPr>
            <a:xfrm>
              <a:off x="3534172" y="2292647"/>
              <a:ext cx="1290496" cy="2578290"/>
            </a:xfrm>
            <a:prstGeom prst="rect">
              <a:avLst/>
            </a:prstGeom>
            <a:noFill/>
          </p:spPr>
          <p:txBody>
            <a:bodyPr vert="eaVert" wrap="none" rtlCol="0">
              <a:spAutoFit/>
            </a:bodyPr>
            <a:lstStyle/>
            <a:p>
              <a:pPr algn="ctr" defTabSz="844083"/>
              <a:r>
                <a:rPr lang="ja-JP" altLang="en-US" sz="800" b="1" dirty="0">
                  <a:latin typeface="Meiryo UI" panose="020B0604030504040204" pitchFamily="50" charset="-128"/>
                  <a:ea typeface="Meiryo UI" panose="020B0604030504040204" pitchFamily="50" charset="-128"/>
                </a:rPr>
                <a:t>国立環境研究所</a:t>
              </a:r>
              <a:endParaRPr lang="en-US" altLang="ja-JP" sz="800" b="1" dirty="0">
                <a:latin typeface="Meiryo UI" panose="020B0604030504040204" pitchFamily="50" charset="-128"/>
                <a:ea typeface="Meiryo UI" panose="020B0604030504040204" pitchFamily="50" charset="-128"/>
              </a:endParaRPr>
            </a:p>
            <a:p>
              <a:pPr algn="ctr" defTabSz="844083"/>
              <a:r>
                <a:rPr lang="ja-JP" altLang="en-US" sz="500" b="1" dirty="0">
                  <a:solidFill>
                    <a:srgbClr val="31859C"/>
                  </a:solidFill>
                  <a:latin typeface="Meiryo UI" panose="020B0604030504040204" pitchFamily="50" charset="-128"/>
                  <a:ea typeface="Meiryo UI" panose="020B0604030504040204" pitchFamily="50" charset="-128"/>
                </a:rPr>
                <a:t>気候変動適応センター</a:t>
              </a:r>
              <a:endParaRPr kumimoji="1" lang="ja-JP" altLang="en-US" sz="500" dirty="0">
                <a:solidFill>
                  <a:srgbClr val="31859C"/>
                </a:solidFill>
              </a:endParaRPr>
            </a:p>
          </p:txBody>
        </p:sp>
      </p:grpSp>
    </p:spTree>
    <p:extLst>
      <p:ext uri="{BB962C8B-B14F-4D97-AF65-F5344CB8AC3E}">
        <p14:creationId xmlns:p14="http://schemas.microsoft.com/office/powerpoint/2010/main" val="41633401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3E17F059-5EFF-4E9E-B1AE-91A5B2802D66}"/>
              </a:ext>
            </a:extLst>
          </p:cNvPr>
          <p:cNvSpPr/>
          <p:nvPr/>
        </p:nvSpPr>
        <p:spPr>
          <a:xfrm>
            <a:off x="0" y="1"/>
            <a:ext cx="7775575" cy="219456"/>
          </a:xfrm>
          <a:prstGeom prst="rect">
            <a:avLst/>
          </a:prstGeom>
          <a:solidFill>
            <a:srgbClr val="FD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テキスト ボックス 3">
            <a:extLst>
              <a:ext uri="{FF2B5EF4-FFF2-40B4-BE49-F238E27FC236}">
                <a16:creationId xmlns:a16="http://schemas.microsoft.com/office/drawing/2014/main" id="{7827F1E5-4132-4F83-9AF7-0B0EFBE61F03}"/>
              </a:ext>
            </a:extLst>
          </p:cNvPr>
          <p:cNvSpPr txBox="1"/>
          <p:nvPr/>
        </p:nvSpPr>
        <p:spPr>
          <a:xfrm>
            <a:off x="317274" y="756414"/>
            <a:ext cx="7214386" cy="553998"/>
          </a:xfrm>
          <a:prstGeom prst="rect">
            <a:avLst/>
          </a:prstGeom>
          <a:noFill/>
        </p:spPr>
        <p:txBody>
          <a:bodyPr wrap="square" rtlCol="0">
            <a:spAutoFit/>
          </a:bodyPr>
          <a:lstStyle/>
          <a:p>
            <a:r>
              <a:rPr lang="ja-JP" altLang="en-US" sz="1000" b="1" dirty="0">
                <a:latin typeface="+mn-ea"/>
              </a:rPr>
              <a:t>私たちは日々の暮らしの中で温室効果ガスを大量に排出しており、そのことによって地球の平均気温は上昇を続けています。こうした地球温暖化やそれに伴う気候変動が、私たちの生活に大きな影響を及ぼすことが懸念されています。</a:t>
            </a:r>
          </a:p>
          <a:p>
            <a:r>
              <a:rPr lang="ja-JP" altLang="en-US" sz="1000" b="1" dirty="0">
                <a:latin typeface="+mn-ea"/>
              </a:rPr>
              <a:t>そこで「緩和」と「適応」、２つの温暖化対策への取組が必要となります。</a:t>
            </a:r>
            <a:endParaRPr kumimoji="1" lang="ja-JP" altLang="en-US" sz="1000" b="1" dirty="0">
              <a:latin typeface="+mn-ea"/>
            </a:endParaRPr>
          </a:p>
        </p:txBody>
      </p:sp>
      <p:sp>
        <p:nvSpPr>
          <p:cNvPr id="5" name="テキスト ボックス 4">
            <a:extLst>
              <a:ext uri="{FF2B5EF4-FFF2-40B4-BE49-F238E27FC236}">
                <a16:creationId xmlns:a16="http://schemas.microsoft.com/office/drawing/2014/main" id="{5345FCE8-ECDE-4291-BA8C-41B942B978C7}"/>
              </a:ext>
            </a:extLst>
          </p:cNvPr>
          <p:cNvSpPr txBox="1"/>
          <p:nvPr/>
        </p:nvSpPr>
        <p:spPr>
          <a:xfrm>
            <a:off x="312291" y="358991"/>
            <a:ext cx="6595110" cy="369332"/>
          </a:xfrm>
          <a:prstGeom prst="rect">
            <a:avLst/>
          </a:prstGeom>
          <a:noFill/>
        </p:spPr>
        <p:txBody>
          <a:bodyPr wrap="square" rtlCol="0">
            <a:spAutoFit/>
          </a:bodyPr>
          <a:lstStyle/>
          <a:p>
            <a:r>
              <a:rPr lang="ja-JP" altLang="en-US" b="1" dirty="0">
                <a:latin typeface="+mn-ea"/>
              </a:rPr>
              <a:t>温暖化対策には２つの取組が必要です</a:t>
            </a:r>
            <a:r>
              <a:rPr lang="ja-JP" altLang="en-US" dirty="0">
                <a:latin typeface="+mn-ea"/>
              </a:rPr>
              <a:t>。</a:t>
            </a:r>
            <a:endParaRPr kumimoji="1" lang="ja-JP" altLang="en-US" dirty="0">
              <a:latin typeface="+mn-ea"/>
            </a:endParaRPr>
          </a:p>
        </p:txBody>
      </p:sp>
      <p:sp>
        <p:nvSpPr>
          <p:cNvPr id="6" name="テキスト ボックス 5">
            <a:extLst>
              <a:ext uri="{FF2B5EF4-FFF2-40B4-BE49-F238E27FC236}">
                <a16:creationId xmlns:a16="http://schemas.microsoft.com/office/drawing/2014/main" id="{189948DB-EF7F-4F65-BCAD-896BEF7FEA39}"/>
              </a:ext>
            </a:extLst>
          </p:cNvPr>
          <p:cNvSpPr txBox="1"/>
          <p:nvPr/>
        </p:nvSpPr>
        <p:spPr>
          <a:xfrm>
            <a:off x="286543" y="1861548"/>
            <a:ext cx="1506447" cy="1538883"/>
          </a:xfrm>
          <a:prstGeom prst="rect">
            <a:avLst/>
          </a:prstGeom>
          <a:noFill/>
        </p:spPr>
        <p:txBody>
          <a:bodyPr wrap="square" rtlCol="0">
            <a:spAutoFit/>
          </a:bodyPr>
          <a:lstStyle/>
          <a:p>
            <a:r>
              <a:rPr lang="ja-JP" altLang="en-US" sz="1400" b="1" dirty="0">
                <a:solidFill>
                  <a:srgbClr val="00B0F0"/>
                </a:solidFill>
                <a:latin typeface="+mn-ea"/>
              </a:rPr>
              <a:t>■緩和</a:t>
            </a:r>
          </a:p>
          <a:p>
            <a:r>
              <a:rPr lang="ja-JP" altLang="en-US" sz="1000" b="1" dirty="0">
                <a:latin typeface="+mn-ea"/>
              </a:rPr>
              <a:t>人間社会や自然の生態</a:t>
            </a:r>
          </a:p>
          <a:p>
            <a:r>
              <a:rPr lang="ja-JP" altLang="en-US" sz="1000" b="1" dirty="0">
                <a:latin typeface="+mn-ea"/>
              </a:rPr>
              <a:t>系が危機に陥らないた</a:t>
            </a:r>
          </a:p>
          <a:p>
            <a:r>
              <a:rPr lang="ja-JP" altLang="en-US" sz="1000" b="1" dirty="0">
                <a:latin typeface="+mn-ea"/>
              </a:rPr>
              <a:t>めには、実効性の高い</a:t>
            </a:r>
          </a:p>
          <a:p>
            <a:r>
              <a:rPr lang="ja-JP" altLang="en-US" sz="1000" b="1" dirty="0">
                <a:latin typeface="+mn-ea"/>
              </a:rPr>
              <a:t>温室効果ガス排出削減</a:t>
            </a:r>
          </a:p>
          <a:p>
            <a:r>
              <a:rPr lang="ja-JP" altLang="en-US" sz="1000" b="1" dirty="0">
                <a:latin typeface="+mn-ea"/>
              </a:rPr>
              <a:t>の取組を行っていく必</a:t>
            </a:r>
          </a:p>
          <a:p>
            <a:r>
              <a:rPr lang="ja-JP" altLang="en-US" sz="1000" b="1" dirty="0">
                <a:latin typeface="+mn-ea"/>
              </a:rPr>
              <a:t>要があります。温室効</a:t>
            </a:r>
          </a:p>
          <a:p>
            <a:r>
              <a:rPr lang="ja-JP" altLang="en-US" sz="1000" b="1" dirty="0">
                <a:latin typeface="+mn-ea"/>
              </a:rPr>
              <a:t>果ガスの排出抑制に向</a:t>
            </a:r>
          </a:p>
          <a:p>
            <a:r>
              <a:rPr lang="ja-JP" altLang="en-US" sz="1000" b="1" dirty="0">
                <a:latin typeface="+mn-ea"/>
              </a:rPr>
              <a:t>けた努力が緩和です</a:t>
            </a:r>
            <a:r>
              <a:rPr lang="ja-JP" altLang="en-US" sz="1000" dirty="0">
                <a:latin typeface="+mn-ea"/>
              </a:rPr>
              <a:t>。</a:t>
            </a:r>
            <a:endParaRPr kumimoji="1" lang="ja-JP" altLang="en-US" sz="1000" dirty="0">
              <a:latin typeface="+mn-ea"/>
            </a:endParaRPr>
          </a:p>
        </p:txBody>
      </p:sp>
      <p:sp>
        <p:nvSpPr>
          <p:cNvPr id="7" name="テキスト ボックス 6">
            <a:extLst>
              <a:ext uri="{FF2B5EF4-FFF2-40B4-BE49-F238E27FC236}">
                <a16:creationId xmlns:a16="http://schemas.microsoft.com/office/drawing/2014/main" id="{A30F952A-D4C0-475D-B267-645D7D545676}"/>
              </a:ext>
            </a:extLst>
          </p:cNvPr>
          <p:cNvSpPr txBox="1"/>
          <p:nvPr/>
        </p:nvSpPr>
        <p:spPr>
          <a:xfrm>
            <a:off x="5709223" y="1861548"/>
            <a:ext cx="1593843" cy="1231106"/>
          </a:xfrm>
          <a:prstGeom prst="rect">
            <a:avLst/>
          </a:prstGeom>
          <a:noFill/>
        </p:spPr>
        <p:txBody>
          <a:bodyPr wrap="square" rtlCol="0">
            <a:spAutoFit/>
          </a:bodyPr>
          <a:lstStyle/>
          <a:p>
            <a:r>
              <a:rPr lang="ja-JP" altLang="en-US" sz="1400" b="1" dirty="0">
                <a:solidFill>
                  <a:schemeClr val="accent6">
                    <a:lumMod val="75000"/>
                  </a:schemeClr>
                </a:solidFill>
                <a:latin typeface="+mn-ea"/>
              </a:rPr>
              <a:t>■適応</a:t>
            </a:r>
          </a:p>
          <a:p>
            <a:r>
              <a:rPr lang="ja-JP" altLang="en-US" sz="1000" b="1" dirty="0">
                <a:latin typeface="+mn-ea"/>
              </a:rPr>
              <a:t>緩和を実施しても温暖化</a:t>
            </a:r>
          </a:p>
          <a:p>
            <a:r>
              <a:rPr lang="ja-JP" altLang="en-US" sz="1000" b="1" dirty="0">
                <a:latin typeface="+mn-ea"/>
              </a:rPr>
              <a:t>の影響が避けられない</a:t>
            </a:r>
          </a:p>
          <a:p>
            <a:r>
              <a:rPr lang="ja-JP" altLang="en-US" sz="1000" b="1" dirty="0">
                <a:latin typeface="+mn-ea"/>
              </a:rPr>
              <a:t>場合、その影響に対して</a:t>
            </a:r>
          </a:p>
          <a:p>
            <a:r>
              <a:rPr lang="ja-JP" altLang="en-US" sz="1000" b="1" dirty="0">
                <a:latin typeface="+mn-ea"/>
              </a:rPr>
              <a:t>自然や人間社会のあり方</a:t>
            </a:r>
          </a:p>
          <a:p>
            <a:r>
              <a:rPr lang="ja-JP" altLang="en-US" sz="1000" b="1" dirty="0">
                <a:latin typeface="+mn-ea"/>
              </a:rPr>
              <a:t>を調整していくことが、</a:t>
            </a:r>
          </a:p>
          <a:p>
            <a:r>
              <a:rPr lang="ja-JP" altLang="en-US" sz="1000" b="1" dirty="0">
                <a:latin typeface="+mn-ea"/>
              </a:rPr>
              <a:t>適応です。</a:t>
            </a:r>
            <a:endParaRPr kumimoji="1" lang="ja-JP" altLang="en-US" sz="1000" b="1" dirty="0">
              <a:latin typeface="+mn-ea"/>
            </a:endParaRPr>
          </a:p>
        </p:txBody>
      </p:sp>
      <p:sp>
        <p:nvSpPr>
          <p:cNvPr id="8" name="テキスト ボックス 7">
            <a:extLst>
              <a:ext uri="{FF2B5EF4-FFF2-40B4-BE49-F238E27FC236}">
                <a16:creationId xmlns:a16="http://schemas.microsoft.com/office/drawing/2014/main" id="{AEA22D63-C99F-490F-865D-BFFF08D5A1B0}"/>
              </a:ext>
            </a:extLst>
          </p:cNvPr>
          <p:cNvSpPr txBox="1"/>
          <p:nvPr/>
        </p:nvSpPr>
        <p:spPr>
          <a:xfrm>
            <a:off x="312291" y="3606483"/>
            <a:ext cx="6514011" cy="369332"/>
          </a:xfrm>
          <a:prstGeom prst="rect">
            <a:avLst/>
          </a:prstGeom>
          <a:noFill/>
        </p:spPr>
        <p:txBody>
          <a:bodyPr wrap="square" rtlCol="0">
            <a:spAutoFit/>
          </a:bodyPr>
          <a:lstStyle/>
          <a:p>
            <a:r>
              <a:rPr lang="ja-JP" altLang="en-US" b="1" dirty="0"/>
              <a:t>温暖化による影響と適応策</a:t>
            </a:r>
          </a:p>
        </p:txBody>
      </p:sp>
      <p:sp>
        <p:nvSpPr>
          <p:cNvPr id="9" name="テキスト ボックス 8">
            <a:extLst>
              <a:ext uri="{FF2B5EF4-FFF2-40B4-BE49-F238E27FC236}">
                <a16:creationId xmlns:a16="http://schemas.microsoft.com/office/drawing/2014/main" id="{225514AD-3B33-4360-9E1B-3142A9D48794}"/>
              </a:ext>
            </a:extLst>
          </p:cNvPr>
          <p:cNvSpPr txBox="1"/>
          <p:nvPr/>
        </p:nvSpPr>
        <p:spPr>
          <a:xfrm>
            <a:off x="280594" y="4033407"/>
            <a:ext cx="7214386" cy="553998"/>
          </a:xfrm>
          <a:prstGeom prst="rect">
            <a:avLst/>
          </a:prstGeom>
          <a:noFill/>
        </p:spPr>
        <p:txBody>
          <a:bodyPr wrap="square" rtlCol="0">
            <a:spAutoFit/>
          </a:bodyPr>
          <a:lstStyle/>
          <a:p>
            <a:r>
              <a:rPr lang="ja-JP" altLang="en-US" sz="1000" b="1" dirty="0">
                <a:latin typeface="+mn-ea"/>
              </a:rPr>
              <a:t>日本において適応に取り組むべく、平成２７年に「気候変動の影響への適応計画」が策定されました。</a:t>
            </a:r>
          </a:p>
          <a:p>
            <a:r>
              <a:rPr lang="ja-JP" altLang="en-US" sz="1000" b="1" dirty="0">
                <a:latin typeface="+mn-ea"/>
              </a:rPr>
              <a:t>そこでは、影響が既に生じているまたはその恐れがある主要な７つの分野（「農業、森林・林業、水産業」「水環境・</a:t>
            </a:r>
          </a:p>
          <a:p>
            <a:r>
              <a:rPr lang="ja-JP" altLang="en-US" sz="1000" b="1" dirty="0">
                <a:latin typeface="+mn-ea"/>
              </a:rPr>
              <a:t>水資源」「自然生態系」「自然災害・沿岸域」「健康」「産業・経済活動」「国民生活・都市生活」）が明示されています。</a:t>
            </a:r>
          </a:p>
        </p:txBody>
      </p:sp>
      <p:sp>
        <p:nvSpPr>
          <p:cNvPr id="10" name="テキスト ボックス 9">
            <a:extLst>
              <a:ext uri="{FF2B5EF4-FFF2-40B4-BE49-F238E27FC236}">
                <a16:creationId xmlns:a16="http://schemas.microsoft.com/office/drawing/2014/main" id="{9078183C-AE6B-41F8-9659-7B5F25DC1B0E}"/>
              </a:ext>
            </a:extLst>
          </p:cNvPr>
          <p:cNvSpPr txBox="1"/>
          <p:nvPr/>
        </p:nvSpPr>
        <p:spPr>
          <a:xfrm>
            <a:off x="330547" y="5482435"/>
            <a:ext cx="800219" cy="461665"/>
          </a:xfrm>
          <a:prstGeom prst="rect">
            <a:avLst/>
          </a:prstGeom>
          <a:noFill/>
        </p:spPr>
        <p:txBody>
          <a:bodyPr wrap="none" rtlCol="0">
            <a:spAutoFit/>
          </a:bodyPr>
          <a:lstStyle/>
          <a:p>
            <a:r>
              <a:rPr lang="ja-JP" altLang="en-US" sz="800" b="1" dirty="0">
                <a:latin typeface="+mn-ea"/>
              </a:rPr>
              <a:t>農業、森林・</a:t>
            </a:r>
            <a:endParaRPr lang="en-US" altLang="ja-JP" sz="800" b="1" dirty="0">
              <a:latin typeface="+mn-ea"/>
            </a:endParaRPr>
          </a:p>
          <a:p>
            <a:r>
              <a:rPr lang="ja-JP" altLang="en-US" sz="800" b="1" dirty="0">
                <a:latin typeface="+mn-ea"/>
              </a:rPr>
              <a:t>林業、水産業</a:t>
            </a:r>
          </a:p>
          <a:p>
            <a:endParaRPr lang="en-US" altLang="zh-TW" sz="800" b="1" dirty="0">
              <a:latin typeface="+mn-ea"/>
            </a:endParaRPr>
          </a:p>
        </p:txBody>
      </p:sp>
      <p:sp>
        <p:nvSpPr>
          <p:cNvPr id="12" name="テキスト ボックス 11">
            <a:extLst>
              <a:ext uri="{FF2B5EF4-FFF2-40B4-BE49-F238E27FC236}">
                <a16:creationId xmlns:a16="http://schemas.microsoft.com/office/drawing/2014/main" id="{AA25289A-A25B-4198-81FF-3F1358F1E21E}"/>
              </a:ext>
            </a:extLst>
          </p:cNvPr>
          <p:cNvSpPr txBox="1"/>
          <p:nvPr/>
        </p:nvSpPr>
        <p:spPr>
          <a:xfrm>
            <a:off x="598870" y="6666115"/>
            <a:ext cx="2262158" cy="369332"/>
          </a:xfrm>
          <a:prstGeom prst="rect">
            <a:avLst/>
          </a:prstGeom>
          <a:noFill/>
        </p:spPr>
        <p:txBody>
          <a:bodyPr wrap="none" rtlCol="0">
            <a:spAutoFit/>
          </a:bodyPr>
          <a:lstStyle/>
          <a:p>
            <a:r>
              <a:rPr lang="ja-JP" altLang="en-US" b="1" dirty="0"/>
              <a:t>水を大切に使おう！</a:t>
            </a:r>
            <a:endParaRPr kumimoji="1" lang="ja-JP" altLang="en-US" dirty="0"/>
          </a:p>
        </p:txBody>
      </p:sp>
      <p:sp>
        <p:nvSpPr>
          <p:cNvPr id="13" name="テキスト ボックス 12">
            <a:extLst>
              <a:ext uri="{FF2B5EF4-FFF2-40B4-BE49-F238E27FC236}">
                <a16:creationId xmlns:a16="http://schemas.microsoft.com/office/drawing/2014/main" id="{30A81B03-08EE-4836-A6D7-5FAD271BFF7D}"/>
              </a:ext>
            </a:extLst>
          </p:cNvPr>
          <p:cNvSpPr txBox="1"/>
          <p:nvPr/>
        </p:nvSpPr>
        <p:spPr>
          <a:xfrm>
            <a:off x="256523" y="7052628"/>
            <a:ext cx="3361832" cy="338554"/>
          </a:xfrm>
          <a:prstGeom prst="rect">
            <a:avLst/>
          </a:prstGeom>
          <a:noFill/>
        </p:spPr>
        <p:txBody>
          <a:bodyPr wrap="square" rtlCol="0">
            <a:spAutoFit/>
          </a:bodyPr>
          <a:lstStyle/>
          <a:p>
            <a:r>
              <a:rPr lang="ja-JP" altLang="en-US" sz="800" b="1" dirty="0">
                <a:latin typeface="+mn-ea"/>
              </a:rPr>
              <a:t>温暖化によって、雨が降る日がだんだん少なくなる可能性があります。</a:t>
            </a:r>
          </a:p>
          <a:p>
            <a:r>
              <a:rPr lang="ja-JP" altLang="en-US" sz="800" b="1" dirty="0">
                <a:latin typeface="+mn-ea"/>
              </a:rPr>
              <a:t>ふだんから水を大切に使いましょう。エネルギーの節約にもなります。</a:t>
            </a:r>
            <a:endParaRPr kumimoji="1" lang="ja-JP" altLang="en-US" sz="800" b="1" dirty="0">
              <a:latin typeface="+mn-ea"/>
            </a:endParaRPr>
          </a:p>
        </p:txBody>
      </p:sp>
      <p:sp>
        <p:nvSpPr>
          <p:cNvPr id="14" name="テキスト ボックス 13">
            <a:extLst>
              <a:ext uri="{FF2B5EF4-FFF2-40B4-BE49-F238E27FC236}">
                <a16:creationId xmlns:a16="http://schemas.microsoft.com/office/drawing/2014/main" id="{CEC6D9C1-6530-4649-8BED-45F158579FD3}"/>
              </a:ext>
            </a:extLst>
          </p:cNvPr>
          <p:cNvSpPr txBox="1"/>
          <p:nvPr/>
        </p:nvSpPr>
        <p:spPr>
          <a:xfrm>
            <a:off x="4129452" y="6666115"/>
            <a:ext cx="2492990" cy="369332"/>
          </a:xfrm>
          <a:prstGeom prst="rect">
            <a:avLst/>
          </a:prstGeom>
          <a:noFill/>
        </p:spPr>
        <p:txBody>
          <a:bodyPr wrap="none" rtlCol="0">
            <a:spAutoFit/>
          </a:bodyPr>
          <a:lstStyle/>
          <a:p>
            <a:r>
              <a:rPr lang="ja-JP" altLang="en-US" b="1" dirty="0"/>
              <a:t>熱中症を予防しよう！</a:t>
            </a:r>
            <a:endParaRPr kumimoji="1" lang="ja-JP" altLang="en-US" dirty="0"/>
          </a:p>
        </p:txBody>
      </p:sp>
      <p:sp>
        <p:nvSpPr>
          <p:cNvPr id="15" name="テキスト ボックス 14">
            <a:extLst>
              <a:ext uri="{FF2B5EF4-FFF2-40B4-BE49-F238E27FC236}">
                <a16:creationId xmlns:a16="http://schemas.microsoft.com/office/drawing/2014/main" id="{79778207-BF28-49D4-A67D-15C54B058F35}"/>
              </a:ext>
            </a:extLst>
          </p:cNvPr>
          <p:cNvSpPr txBox="1"/>
          <p:nvPr/>
        </p:nvSpPr>
        <p:spPr>
          <a:xfrm>
            <a:off x="3801676" y="6994718"/>
            <a:ext cx="3693303" cy="584775"/>
          </a:xfrm>
          <a:prstGeom prst="rect">
            <a:avLst/>
          </a:prstGeom>
          <a:noFill/>
        </p:spPr>
        <p:txBody>
          <a:bodyPr wrap="square" rtlCol="0">
            <a:spAutoFit/>
          </a:bodyPr>
          <a:lstStyle/>
          <a:p>
            <a:r>
              <a:rPr lang="ja-JP" altLang="en-US" sz="800" b="1" dirty="0">
                <a:latin typeface="+mn-ea"/>
              </a:rPr>
              <a:t>地球温暖化が進み、気温が上がることで、熱中症になる可能性が増え、</a:t>
            </a:r>
            <a:br>
              <a:rPr lang="en-US" altLang="ja-JP" sz="800" b="1" dirty="0">
                <a:latin typeface="+mn-ea"/>
              </a:rPr>
            </a:br>
            <a:r>
              <a:rPr lang="ja-JP" altLang="en-US" sz="800" b="1" dirty="0">
                <a:latin typeface="+mn-ea"/>
              </a:rPr>
              <a:t>これまで以上に熱中症に気をつける必要があると考えられています。</a:t>
            </a:r>
          </a:p>
          <a:p>
            <a:r>
              <a:rPr lang="ja-JP" altLang="en-US" sz="800" b="1" dirty="0">
                <a:latin typeface="+mn-ea"/>
              </a:rPr>
              <a:t>暑い日は、水をこまめに飲んだり、外に出るときは、帽子をかぶったりして、熱中症予防しましょう。</a:t>
            </a:r>
            <a:endParaRPr kumimoji="1" lang="ja-JP" altLang="en-US" sz="800" b="1" dirty="0">
              <a:latin typeface="+mn-ea"/>
            </a:endParaRPr>
          </a:p>
        </p:txBody>
      </p:sp>
      <p:sp>
        <p:nvSpPr>
          <p:cNvPr id="16" name="テキスト ボックス 15">
            <a:extLst>
              <a:ext uri="{FF2B5EF4-FFF2-40B4-BE49-F238E27FC236}">
                <a16:creationId xmlns:a16="http://schemas.microsoft.com/office/drawing/2014/main" id="{1D881771-AD09-4BE6-A623-850B53054088}"/>
              </a:ext>
            </a:extLst>
          </p:cNvPr>
          <p:cNvSpPr txBox="1"/>
          <p:nvPr/>
        </p:nvSpPr>
        <p:spPr>
          <a:xfrm>
            <a:off x="587107" y="8722729"/>
            <a:ext cx="2723823" cy="369332"/>
          </a:xfrm>
          <a:prstGeom prst="rect">
            <a:avLst/>
          </a:prstGeom>
          <a:noFill/>
        </p:spPr>
        <p:txBody>
          <a:bodyPr wrap="none" rtlCol="0">
            <a:spAutoFit/>
          </a:bodyPr>
          <a:lstStyle/>
          <a:p>
            <a:r>
              <a:rPr lang="ja-JP" altLang="en-US" b="1" dirty="0"/>
              <a:t>自然災害にそなえよう！</a:t>
            </a:r>
            <a:endParaRPr kumimoji="1" lang="ja-JP" altLang="en-US" dirty="0"/>
          </a:p>
        </p:txBody>
      </p:sp>
      <p:sp>
        <p:nvSpPr>
          <p:cNvPr id="17" name="テキスト ボックス 16">
            <a:extLst>
              <a:ext uri="{FF2B5EF4-FFF2-40B4-BE49-F238E27FC236}">
                <a16:creationId xmlns:a16="http://schemas.microsoft.com/office/drawing/2014/main" id="{BD474D64-2A26-442C-BCB6-B83CAF761BA3}"/>
              </a:ext>
            </a:extLst>
          </p:cNvPr>
          <p:cNvSpPr txBox="1"/>
          <p:nvPr/>
        </p:nvSpPr>
        <p:spPr>
          <a:xfrm>
            <a:off x="267499" y="9075174"/>
            <a:ext cx="3350856" cy="584775"/>
          </a:xfrm>
          <a:prstGeom prst="rect">
            <a:avLst/>
          </a:prstGeom>
          <a:noFill/>
        </p:spPr>
        <p:txBody>
          <a:bodyPr wrap="square" rtlCol="0">
            <a:spAutoFit/>
          </a:bodyPr>
          <a:lstStyle/>
          <a:p>
            <a:r>
              <a:rPr lang="ja-JP" altLang="en-US" sz="800" b="1" dirty="0">
                <a:latin typeface="+mn-ea"/>
              </a:rPr>
              <a:t>雨が降る日が少なくなる可能性がある一方で、一度に降る雨の量が</a:t>
            </a:r>
          </a:p>
          <a:p>
            <a:r>
              <a:rPr lang="ja-JP" altLang="en-US" sz="800" b="1" dirty="0">
                <a:latin typeface="+mn-ea"/>
              </a:rPr>
              <a:t>極端に多くなったり、大型の台風が来る可能性があります。</a:t>
            </a:r>
          </a:p>
          <a:p>
            <a:r>
              <a:rPr lang="ja-JP" altLang="en-US" sz="800" b="1" dirty="0">
                <a:latin typeface="+mn-ea"/>
              </a:rPr>
              <a:t>災害にそなえるために、避難場所や避難経路を調べておくことも大事</a:t>
            </a:r>
          </a:p>
          <a:p>
            <a:r>
              <a:rPr lang="ja-JP" altLang="en-US" sz="800" b="1" dirty="0">
                <a:latin typeface="+mn-ea"/>
              </a:rPr>
              <a:t>です。</a:t>
            </a:r>
          </a:p>
        </p:txBody>
      </p:sp>
      <p:sp>
        <p:nvSpPr>
          <p:cNvPr id="18" name="テキスト ボックス 17">
            <a:extLst>
              <a:ext uri="{FF2B5EF4-FFF2-40B4-BE49-F238E27FC236}">
                <a16:creationId xmlns:a16="http://schemas.microsoft.com/office/drawing/2014/main" id="{E1F52CEB-03B3-4552-A922-F024E750E4BD}"/>
              </a:ext>
            </a:extLst>
          </p:cNvPr>
          <p:cNvSpPr txBox="1"/>
          <p:nvPr/>
        </p:nvSpPr>
        <p:spPr>
          <a:xfrm>
            <a:off x="4129452" y="8707751"/>
            <a:ext cx="2954655" cy="369332"/>
          </a:xfrm>
          <a:prstGeom prst="rect">
            <a:avLst/>
          </a:prstGeom>
          <a:noFill/>
        </p:spPr>
        <p:txBody>
          <a:bodyPr wrap="none" rtlCol="0">
            <a:spAutoFit/>
          </a:bodyPr>
          <a:lstStyle/>
          <a:p>
            <a:r>
              <a:rPr lang="ja-JP" altLang="en-US" b="1" dirty="0"/>
              <a:t>虫刺されに気をつけよう！</a:t>
            </a:r>
            <a:endParaRPr kumimoji="1" lang="ja-JP" altLang="en-US" dirty="0"/>
          </a:p>
        </p:txBody>
      </p:sp>
      <p:sp>
        <p:nvSpPr>
          <p:cNvPr id="19" name="テキスト ボックス 18">
            <a:extLst>
              <a:ext uri="{FF2B5EF4-FFF2-40B4-BE49-F238E27FC236}">
                <a16:creationId xmlns:a16="http://schemas.microsoft.com/office/drawing/2014/main" id="{027DF540-5C53-41E3-A190-4240022DBCCC}"/>
              </a:ext>
            </a:extLst>
          </p:cNvPr>
          <p:cNvSpPr txBox="1"/>
          <p:nvPr/>
        </p:nvSpPr>
        <p:spPr>
          <a:xfrm>
            <a:off x="3831153" y="9075174"/>
            <a:ext cx="3700507" cy="461665"/>
          </a:xfrm>
          <a:prstGeom prst="rect">
            <a:avLst/>
          </a:prstGeom>
          <a:noFill/>
        </p:spPr>
        <p:txBody>
          <a:bodyPr wrap="square" rtlCol="0">
            <a:spAutoFit/>
          </a:bodyPr>
          <a:lstStyle/>
          <a:p>
            <a:r>
              <a:rPr lang="ja-JP" altLang="en-US" sz="800" b="1" dirty="0">
                <a:latin typeface="+mn-ea"/>
              </a:rPr>
              <a:t>気温が上がることによって、寒い地域に住めなかった虫が、北上する可能性</a:t>
            </a:r>
          </a:p>
          <a:p>
            <a:r>
              <a:rPr lang="ja-JP" altLang="en-US" sz="800" b="1" dirty="0">
                <a:latin typeface="+mn-ea"/>
              </a:rPr>
              <a:t>があります。例えば、デング熱という病気を広める蚊の住める</a:t>
            </a:r>
          </a:p>
          <a:p>
            <a:r>
              <a:rPr lang="ja-JP" altLang="en-US" sz="800" b="1" dirty="0">
                <a:latin typeface="+mn-ea"/>
              </a:rPr>
              <a:t>地域が北に広がっていますので注意しましょう。</a:t>
            </a:r>
          </a:p>
        </p:txBody>
      </p:sp>
      <p:sp>
        <p:nvSpPr>
          <p:cNvPr id="20" name="正方形/長方形 19">
            <a:extLst>
              <a:ext uri="{FF2B5EF4-FFF2-40B4-BE49-F238E27FC236}">
                <a16:creationId xmlns:a16="http://schemas.microsoft.com/office/drawing/2014/main" id="{75B3F273-D3CA-406A-BAC9-C8FA36B15670}"/>
              </a:ext>
            </a:extLst>
          </p:cNvPr>
          <p:cNvSpPr/>
          <p:nvPr/>
        </p:nvSpPr>
        <p:spPr>
          <a:xfrm>
            <a:off x="3801677" y="9912994"/>
            <a:ext cx="2352685" cy="830997"/>
          </a:xfrm>
          <a:prstGeom prst="rect">
            <a:avLst/>
          </a:prstGeom>
        </p:spPr>
        <p:txBody>
          <a:bodyPr wrap="square">
            <a:spAutoFit/>
          </a:bodyPr>
          <a:lstStyle/>
          <a:p>
            <a:r>
              <a:rPr lang="ja-JP" altLang="en-US" sz="800" b="1" dirty="0">
                <a:latin typeface="+mn-ea"/>
              </a:rPr>
              <a:t>ヒトスジシマカという蚊が運ぶウィルスが原因となる病気です。</a:t>
            </a:r>
            <a:r>
              <a:rPr lang="en-US" altLang="ja-JP" sz="800" b="1" dirty="0">
                <a:latin typeface="+mn-ea"/>
              </a:rPr>
              <a:t>2014 </a:t>
            </a:r>
            <a:r>
              <a:rPr lang="ja-JP" altLang="en-US" sz="800" b="1" dirty="0">
                <a:latin typeface="+mn-ea"/>
              </a:rPr>
              <a:t>年、代々木公園などで感染したと考えられる患者が発生しニュースになりました。</a:t>
            </a:r>
            <a:br>
              <a:rPr lang="en-US" altLang="ja-JP" sz="800" b="1" dirty="0">
                <a:latin typeface="+mn-ea"/>
              </a:rPr>
            </a:br>
            <a:r>
              <a:rPr lang="ja-JP" altLang="en-US" sz="800" b="1" dirty="0">
                <a:latin typeface="+mn-ea"/>
              </a:rPr>
              <a:t>温暖化が進むことによって、将来的に流行することが心配されています。</a:t>
            </a:r>
          </a:p>
        </p:txBody>
      </p:sp>
      <p:sp>
        <p:nvSpPr>
          <p:cNvPr id="21" name="正方形/長方形 20">
            <a:extLst>
              <a:ext uri="{FF2B5EF4-FFF2-40B4-BE49-F238E27FC236}">
                <a16:creationId xmlns:a16="http://schemas.microsoft.com/office/drawing/2014/main" id="{EA61B044-2DDE-487F-AD8E-322CDC9F536E}"/>
              </a:ext>
            </a:extLst>
          </p:cNvPr>
          <p:cNvSpPr/>
          <p:nvPr/>
        </p:nvSpPr>
        <p:spPr>
          <a:xfrm>
            <a:off x="3833981" y="7920030"/>
            <a:ext cx="1480529" cy="707886"/>
          </a:xfrm>
          <a:prstGeom prst="rect">
            <a:avLst/>
          </a:prstGeom>
        </p:spPr>
        <p:txBody>
          <a:bodyPr wrap="square">
            <a:spAutoFit/>
          </a:bodyPr>
          <a:lstStyle/>
          <a:p>
            <a:r>
              <a:rPr lang="en-US" altLang="ja-JP" sz="800" b="1" dirty="0">
                <a:latin typeface="+mn-ea"/>
              </a:rPr>
              <a:t>1. </a:t>
            </a:r>
            <a:r>
              <a:rPr lang="ja-JP" altLang="en-US" sz="800" b="1" dirty="0">
                <a:latin typeface="+mn-ea"/>
              </a:rPr>
              <a:t>めまいやほてり</a:t>
            </a:r>
          </a:p>
          <a:p>
            <a:r>
              <a:rPr lang="en-US" altLang="ja-JP" sz="800" b="1" dirty="0">
                <a:latin typeface="+mn-ea"/>
              </a:rPr>
              <a:t>2. </a:t>
            </a:r>
            <a:r>
              <a:rPr lang="ja-JP" altLang="en-US" sz="800" b="1" dirty="0">
                <a:latin typeface="+mn-ea"/>
              </a:rPr>
              <a:t>筋肉痛・筋肉のけいれん</a:t>
            </a:r>
          </a:p>
          <a:p>
            <a:r>
              <a:rPr lang="en-US" altLang="ja-JP" sz="800" b="1" dirty="0">
                <a:latin typeface="+mn-ea"/>
              </a:rPr>
              <a:t>3. </a:t>
            </a:r>
            <a:r>
              <a:rPr lang="ja-JP" altLang="en-US" sz="800" b="1" dirty="0">
                <a:latin typeface="+mn-ea"/>
              </a:rPr>
              <a:t>体のだるさや吐き気</a:t>
            </a:r>
          </a:p>
          <a:p>
            <a:r>
              <a:rPr lang="en-US" altLang="ja-JP" sz="800" b="1" dirty="0">
                <a:latin typeface="+mn-ea"/>
              </a:rPr>
              <a:t>4. </a:t>
            </a:r>
            <a:r>
              <a:rPr lang="ja-JP" altLang="en-US" sz="800" b="1" dirty="0">
                <a:latin typeface="+mn-ea"/>
              </a:rPr>
              <a:t>汗のかき方がおかしい</a:t>
            </a:r>
          </a:p>
          <a:p>
            <a:r>
              <a:rPr lang="en-US" altLang="ja-JP" sz="800" b="1" dirty="0">
                <a:latin typeface="+mn-ea"/>
              </a:rPr>
              <a:t>5. </a:t>
            </a:r>
            <a:r>
              <a:rPr lang="ja-JP" altLang="en-US" sz="800" b="1" dirty="0">
                <a:latin typeface="+mn-ea"/>
              </a:rPr>
              <a:t>体温が高い、皮ふの異常</a:t>
            </a:r>
            <a:endParaRPr lang="ja-JP" altLang="en-US" b="1" dirty="0">
              <a:latin typeface="+mn-ea"/>
            </a:endParaRPr>
          </a:p>
        </p:txBody>
      </p:sp>
      <p:sp>
        <p:nvSpPr>
          <p:cNvPr id="22" name="テキスト ボックス 21">
            <a:extLst>
              <a:ext uri="{FF2B5EF4-FFF2-40B4-BE49-F238E27FC236}">
                <a16:creationId xmlns:a16="http://schemas.microsoft.com/office/drawing/2014/main" id="{16F59A7E-6069-4074-8507-E4787ED916AD}"/>
              </a:ext>
            </a:extLst>
          </p:cNvPr>
          <p:cNvSpPr txBox="1"/>
          <p:nvPr/>
        </p:nvSpPr>
        <p:spPr>
          <a:xfrm>
            <a:off x="194988" y="6630447"/>
            <a:ext cx="492443" cy="461665"/>
          </a:xfrm>
          <a:prstGeom prst="rect">
            <a:avLst/>
          </a:prstGeom>
          <a:noFill/>
        </p:spPr>
        <p:txBody>
          <a:bodyPr wrap="none" rtlCol="0">
            <a:spAutoFit/>
          </a:bodyPr>
          <a:lstStyle/>
          <a:p>
            <a:r>
              <a:rPr kumimoji="1" lang="ja-JP" altLang="en-US" sz="2400" dirty="0">
                <a:solidFill>
                  <a:schemeClr val="accent6">
                    <a:lumMod val="75000"/>
                  </a:schemeClr>
                </a:solidFill>
              </a:rPr>
              <a:t>❶</a:t>
            </a:r>
          </a:p>
        </p:txBody>
      </p:sp>
      <p:sp>
        <p:nvSpPr>
          <p:cNvPr id="23" name="四角形: 角を丸くする 22">
            <a:extLst>
              <a:ext uri="{FF2B5EF4-FFF2-40B4-BE49-F238E27FC236}">
                <a16:creationId xmlns:a16="http://schemas.microsoft.com/office/drawing/2014/main" id="{66648BC2-F61E-4A90-823B-D5517FC39F9F}"/>
              </a:ext>
            </a:extLst>
          </p:cNvPr>
          <p:cNvSpPr/>
          <p:nvPr/>
        </p:nvSpPr>
        <p:spPr>
          <a:xfrm>
            <a:off x="3865267" y="7608992"/>
            <a:ext cx="1276640" cy="252913"/>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1000" b="1" dirty="0"/>
              <a:t>熱中症の主な症状</a:t>
            </a:r>
            <a:endParaRPr kumimoji="1" lang="ja-JP" altLang="en-US" sz="1000" dirty="0"/>
          </a:p>
        </p:txBody>
      </p:sp>
      <p:sp>
        <p:nvSpPr>
          <p:cNvPr id="24" name="四角形: 角を丸くする 23">
            <a:extLst>
              <a:ext uri="{FF2B5EF4-FFF2-40B4-BE49-F238E27FC236}">
                <a16:creationId xmlns:a16="http://schemas.microsoft.com/office/drawing/2014/main" id="{241A0CF6-424E-4691-98C2-C783DD526985}"/>
              </a:ext>
            </a:extLst>
          </p:cNvPr>
          <p:cNvSpPr/>
          <p:nvPr/>
        </p:nvSpPr>
        <p:spPr>
          <a:xfrm>
            <a:off x="3909005" y="9585074"/>
            <a:ext cx="1276969" cy="285852"/>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1000" b="1" dirty="0"/>
              <a:t>デング熱について</a:t>
            </a:r>
            <a:endParaRPr kumimoji="1" lang="ja-JP" altLang="en-US" sz="1000" dirty="0"/>
          </a:p>
        </p:txBody>
      </p:sp>
      <p:sp>
        <p:nvSpPr>
          <p:cNvPr id="25" name="テキスト ボックス 24">
            <a:extLst>
              <a:ext uri="{FF2B5EF4-FFF2-40B4-BE49-F238E27FC236}">
                <a16:creationId xmlns:a16="http://schemas.microsoft.com/office/drawing/2014/main" id="{675AF7BA-78A7-47C9-ACA8-8A71AEB97A6D}"/>
              </a:ext>
            </a:extLst>
          </p:cNvPr>
          <p:cNvSpPr txBox="1"/>
          <p:nvPr/>
        </p:nvSpPr>
        <p:spPr>
          <a:xfrm>
            <a:off x="1298084" y="5482435"/>
            <a:ext cx="902811" cy="215444"/>
          </a:xfrm>
          <a:prstGeom prst="rect">
            <a:avLst/>
          </a:prstGeom>
          <a:noFill/>
        </p:spPr>
        <p:txBody>
          <a:bodyPr wrap="none" rtlCol="0">
            <a:spAutoFit/>
          </a:bodyPr>
          <a:lstStyle/>
          <a:p>
            <a:r>
              <a:rPr lang="ja-JP" altLang="en-US" sz="800" b="1" dirty="0">
                <a:latin typeface="+mn-ea"/>
              </a:rPr>
              <a:t>水環境・水資源</a:t>
            </a:r>
          </a:p>
        </p:txBody>
      </p:sp>
      <p:sp>
        <p:nvSpPr>
          <p:cNvPr id="26" name="正方形/長方形 25">
            <a:extLst>
              <a:ext uri="{FF2B5EF4-FFF2-40B4-BE49-F238E27FC236}">
                <a16:creationId xmlns:a16="http://schemas.microsoft.com/office/drawing/2014/main" id="{28FA2224-8F42-49D8-9F7A-7ACC6F5A760C}"/>
              </a:ext>
            </a:extLst>
          </p:cNvPr>
          <p:cNvSpPr/>
          <p:nvPr/>
        </p:nvSpPr>
        <p:spPr>
          <a:xfrm>
            <a:off x="2368213" y="5482435"/>
            <a:ext cx="720000" cy="215443"/>
          </a:xfrm>
          <a:prstGeom prst="rect">
            <a:avLst/>
          </a:prstGeom>
        </p:spPr>
        <p:txBody>
          <a:bodyPr wrap="square">
            <a:spAutoFit/>
          </a:bodyPr>
          <a:lstStyle/>
          <a:p>
            <a:r>
              <a:rPr lang="ja-JP" altLang="en-US" sz="800" b="1" dirty="0">
                <a:latin typeface="+mn-ea"/>
              </a:rPr>
              <a:t>自然生態系</a:t>
            </a:r>
            <a:endParaRPr lang="ja-JP" altLang="en-US" sz="800" dirty="0"/>
          </a:p>
        </p:txBody>
      </p:sp>
      <p:sp>
        <p:nvSpPr>
          <p:cNvPr id="27" name="正方形/長方形 26">
            <a:extLst>
              <a:ext uri="{FF2B5EF4-FFF2-40B4-BE49-F238E27FC236}">
                <a16:creationId xmlns:a16="http://schemas.microsoft.com/office/drawing/2014/main" id="{0CA0EE78-D7E6-4B0D-B498-0EA4209BA67D}"/>
              </a:ext>
            </a:extLst>
          </p:cNvPr>
          <p:cNvSpPr/>
          <p:nvPr/>
        </p:nvSpPr>
        <p:spPr>
          <a:xfrm>
            <a:off x="3315796" y="5482434"/>
            <a:ext cx="1030715" cy="215444"/>
          </a:xfrm>
          <a:prstGeom prst="rect">
            <a:avLst/>
          </a:prstGeom>
        </p:spPr>
        <p:txBody>
          <a:bodyPr wrap="square">
            <a:spAutoFit/>
          </a:bodyPr>
          <a:lstStyle/>
          <a:p>
            <a:r>
              <a:rPr lang="ja-JP" altLang="en-US" sz="800" b="1" dirty="0">
                <a:latin typeface="+mn-ea"/>
              </a:rPr>
              <a:t>自然災害・沿岸域</a:t>
            </a:r>
            <a:endParaRPr lang="ja-JP" altLang="en-US" sz="800" dirty="0"/>
          </a:p>
        </p:txBody>
      </p:sp>
      <p:sp>
        <p:nvSpPr>
          <p:cNvPr id="28" name="正方形/長方形 27">
            <a:extLst>
              <a:ext uri="{FF2B5EF4-FFF2-40B4-BE49-F238E27FC236}">
                <a16:creationId xmlns:a16="http://schemas.microsoft.com/office/drawing/2014/main" id="{F32D7DB5-E8D1-4EFF-9193-6644C75E678A}"/>
              </a:ext>
            </a:extLst>
          </p:cNvPr>
          <p:cNvSpPr/>
          <p:nvPr/>
        </p:nvSpPr>
        <p:spPr>
          <a:xfrm>
            <a:off x="4574550" y="5482435"/>
            <a:ext cx="418704" cy="215444"/>
          </a:xfrm>
          <a:prstGeom prst="rect">
            <a:avLst/>
          </a:prstGeom>
        </p:spPr>
        <p:txBody>
          <a:bodyPr wrap="none">
            <a:spAutoFit/>
          </a:bodyPr>
          <a:lstStyle/>
          <a:p>
            <a:r>
              <a:rPr lang="ja-JP" altLang="en-US" sz="800" b="1" dirty="0">
                <a:latin typeface="+mn-ea"/>
              </a:rPr>
              <a:t>健 康</a:t>
            </a:r>
            <a:endParaRPr lang="ja-JP" altLang="en-US" sz="800" dirty="0"/>
          </a:p>
        </p:txBody>
      </p:sp>
      <p:sp>
        <p:nvSpPr>
          <p:cNvPr id="29" name="正方形/長方形 28">
            <a:extLst>
              <a:ext uri="{FF2B5EF4-FFF2-40B4-BE49-F238E27FC236}">
                <a16:creationId xmlns:a16="http://schemas.microsoft.com/office/drawing/2014/main" id="{4E5C9A29-BC16-4F46-B407-E2280FAD3789}"/>
              </a:ext>
            </a:extLst>
          </p:cNvPr>
          <p:cNvSpPr/>
          <p:nvPr/>
        </p:nvSpPr>
        <p:spPr>
          <a:xfrm>
            <a:off x="5337272" y="5482435"/>
            <a:ext cx="902811" cy="215444"/>
          </a:xfrm>
          <a:prstGeom prst="rect">
            <a:avLst/>
          </a:prstGeom>
        </p:spPr>
        <p:txBody>
          <a:bodyPr wrap="none">
            <a:spAutoFit/>
          </a:bodyPr>
          <a:lstStyle/>
          <a:p>
            <a:r>
              <a:rPr lang="ja-JP" altLang="en-US" sz="800" b="1" dirty="0">
                <a:latin typeface="+mn-ea"/>
              </a:rPr>
              <a:t>産業・経済活動</a:t>
            </a:r>
            <a:endParaRPr lang="ja-JP" altLang="en-US" sz="800" dirty="0"/>
          </a:p>
        </p:txBody>
      </p:sp>
      <p:sp>
        <p:nvSpPr>
          <p:cNvPr id="30" name="正方形/長方形 29">
            <a:extLst>
              <a:ext uri="{FF2B5EF4-FFF2-40B4-BE49-F238E27FC236}">
                <a16:creationId xmlns:a16="http://schemas.microsoft.com/office/drawing/2014/main" id="{A16F58F0-40EA-48F2-808C-55F0B13B6692}"/>
              </a:ext>
            </a:extLst>
          </p:cNvPr>
          <p:cNvSpPr/>
          <p:nvPr/>
        </p:nvSpPr>
        <p:spPr>
          <a:xfrm>
            <a:off x="6255224" y="5482435"/>
            <a:ext cx="1107996" cy="215444"/>
          </a:xfrm>
          <a:prstGeom prst="rect">
            <a:avLst/>
          </a:prstGeom>
        </p:spPr>
        <p:txBody>
          <a:bodyPr wrap="none">
            <a:spAutoFit/>
          </a:bodyPr>
          <a:lstStyle/>
          <a:p>
            <a:r>
              <a:rPr lang="ja-JP" altLang="en-US" sz="800" b="1" dirty="0">
                <a:latin typeface="+mn-ea"/>
              </a:rPr>
              <a:t>国民生活・都市生活</a:t>
            </a:r>
            <a:endParaRPr lang="ja-JP" altLang="en-US" sz="800" dirty="0"/>
          </a:p>
        </p:txBody>
      </p:sp>
      <p:sp>
        <p:nvSpPr>
          <p:cNvPr id="31" name="テキスト ボックス 30">
            <a:extLst>
              <a:ext uri="{FF2B5EF4-FFF2-40B4-BE49-F238E27FC236}">
                <a16:creationId xmlns:a16="http://schemas.microsoft.com/office/drawing/2014/main" id="{5DEC4167-720A-43DA-9DA8-EA5BE465ED07}"/>
              </a:ext>
            </a:extLst>
          </p:cNvPr>
          <p:cNvSpPr txBox="1"/>
          <p:nvPr/>
        </p:nvSpPr>
        <p:spPr>
          <a:xfrm>
            <a:off x="3765779" y="6628880"/>
            <a:ext cx="492443" cy="461665"/>
          </a:xfrm>
          <a:prstGeom prst="rect">
            <a:avLst/>
          </a:prstGeom>
          <a:noFill/>
        </p:spPr>
        <p:txBody>
          <a:bodyPr wrap="none" rtlCol="0">
            <a:spAutoFit/>
          </a:bodyPr>
          <a:lstStyle/>
          <a:p>
            <a:r>
              <a:rPr kumimoji="1" lang="ja-JP" altLang="en-US" sz="2400" dirty="0">
                <a:solidFill>
                  <a:schemeClr val="accent6">
                    <a:lumMod val="75000"/>
                  </a:schemeClr>
                </a:solidFill>
              </a:rPr>
              <a:t>❷</a:t>
            </a:r>
          </a:p>
        </p:txBody>
      </p:sp>
      <p:sp>
        <p:nvSpPr>
          <p:cNvPr id="32" name="テキスト ボックス 31">
            <a:extLst>
              <a:ext uri="{FF2B5EF4-FFF2-40B4-BE49-F238E27FC236}">
                <a16:creationId xmlns:a16="http://schemas.microsoft.com/office/drawing/2014/main" id="{DE6FEAF2-77D6-45FB-A11F-65691764380D}"/>
              </a:ext>
            </a:extLst>
          </p:cNvPr>
          <p:cNvSpPr txBox="1"/>
          <p:nvPr/>
        </p:nvSpPr>
        <p:spPr>
          <a:xfrm>
            <a:off x="194988" y="8676563"/>
            <a:ext cx="492443" cy="461665"/>
          </a:xfrm>
          <a:prstGeom prst="rect">
            <a:avLst/>
          </a:prstGeom>
          <a:noFill/>
        </p:spPr>
        <p:txBody>
          <a:bodyPr wrap="none" rtlCol="0">
            <a:spAutoFit/>
          </a:bodyPr>
          <a:lstStyle/>
          <a:p>
            <a:r>
              <a:rPr kumimoji="1" lang="ja-JP" altLang="en-US" sz="2400" dirty="0">
                <a:solidFill>
                  <a:schemeClr val="accent6">
                    <a:lumMod val="75000"/>
                  </a:schemeClr>
                </a:solidFill>
              </a:rPr>
              <a:t>❸</a:t>
            </a:r>
          </a:p>
        </p:txBody>
      </p:sp>
      <p:sp>
        <p:nvSpPr>
          <p:cNvPr id="33" name="テキスト ボックス 32">
            <a:extLst>
              <a:ext uri="{FF2B5EF4-FFF2-40B4-BE49-F238E27FC236}">
                <a16:creationId xmlns:a16="http://schemas.microsoft.com/office/drawing/2014/main" id="{09F048AB-8410-4E06-A569-5378B60F716D}"/>
              </a:ext>
            </a:extLst>
          </p:cNvPr>
          <p:cNvSpPr txBox="1"/>
          <p:nvPr/>
        </p:nvSpPr>
        <p:spPr>
          <a:xfrm>
            <a:off x="3765779" y="8688661"/>
            <a:ext cx="492443" cy="461665"/>
          </a:xfrm>
          <a:prstGeom prst="rect">
            <a:avLst/>
          </a:prstGeom>
          <a:noFill/>
        </p:spPr>
        <p:txBody>
          <a:bodyPr wrap="none" rtlCol="0">
            <a:spAutoFit/>
          </a:bodyPr>
          <a:lstStyle/>
          <a:p>
            <a:r>
              <a:rPr kumimoji="1" lang="ja-JP" altLang="en-US" sz="2400" dirty="0">
                <a:solidFill>
                  <a:schemeClr val="accent6">
                    <a:lumMod val="75000"/>
                  </a:schemeClr>
                </a:solidFill>
              </a:rPr>
              <a:t>❹</a:t>
            </a:r>
          </a:p>
        </p:txBody>
      </p:sp>
      <p:pic>
        <p:nvPicPr>
          <p:cNvPr id="35" name="図 34">
            <a:extLst>
              <a:ext uri="{FF2B5EF4-FFF2-40B4-BE49-F238E27FC236}">
                <a16:creationId xmlns:a16="http://schemas.microsoft.com/office/drawing/2014/main" id="{A24B529B-7441-4D95-A676-B938F347F2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087" y="4705278"/>
            <a:ext cx="720000" cy="720000"/>
          </a:xfrm>
          <a:prstGeom prst="rect">
            <a:avLst/>
          </a:prstGeom>
        </p:spPr>
      </p:pic>
      <p:pic>
        <p:nvPicPr>
          <p:cNvPr id="37" name="図 36" descr="グラフィック が含まれている画像&#10;&#10;自動的に生成された説明">
            <a:extLst>
              <a:ext uri="{FF2B5EF4-FFF2-40B4-BE49-F238E27FC236}">
                <a16:creationId xmlns:a16="http://schemas.microsoft.com/office/drawing/2014/main" id="{3B968F50-B41D-4ACC-85F3-000AD90337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84542" y="4705278"/>
            <a:ext cx="720000" cy="720000"/>
          </a:xfrm>
          <a:prstGeom prst="rect">
            <a:avLst/>
          </a:prstGeom>
        </p:spPr>
      </p:pic>
      <p:pic>
        <p:nvPicPr>
          <p:cNvPr id="39" name="図 38" descr="グラフィック が含まれている画像&#10;&#10;自動的に生成された説明">
            <a:extLst>
              <a:ext uri="{FF2B5EF4-FFF2-40B4-BE49-F238E27FC236}">
                <a16:creationId xmlns:a16="http://schemas.microsoft.com/office/drawing/2014/main" id="{6A56C75D-963F-43CD-BB01-D5BDE025C8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96997" y="4705278"/>
            <a:ext cx="720000" cy="720000"/>
          </a:xfrm>
          <a:prstGeom prst="rect">
            <a:avLst/>
          </a:prstGeom>
        </p:spPr>
      </p:pic>
      <p:pic>
        <p:nvPicPr>
          <p:cNvPr id="41" name="図 40" descr="グラフィック, シャツ, 部屋 が含まれている画像&#10;&#10;自動的に生成された説明">
            <a:extLst>
              <a:ext uri="{FF2B5EF4-FFF2-40B4-BE49-F238E27FC236}">
                <a16:creationId xmlns:a16="http://schemas.microsoft.com/office/drawing/2014/main" id="{B5BFFE13-FE62-4BF9-B69F-BE8763913B8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09452" y="4705278"/>
            <a:ext cx="720000" cy="720000"/>
          </a:xfrm>
          <a:prstGeom prst="rect">
            <a:avLst/>
          </a:prstGeom>
        </p:spPr>
      </p:pic>
      <p:pic>
        <p:nvPicPr>
          <p:cNvPr id="43" name="図 42" descr="グラフィック, コンパクトディスク が含まれている画像&#10;&#10;自動的に生成された説明">
            <a:extLst>
              <a:ext uri="{FF2B5EF4-FFF2-40B4-BE49-F238E27FC236}">
                <a16:creationId xmlns:a16="http://schemas.microsoft.com/office/drawing/2014/main" id="{B6FFA392-2419-4866-879C-AA3FCD84CEF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21907" y="4705278"/>
            <a:ext cx="720000" cy="720000"/>
          </a:xfrm>
          <a:prstGeom prst="rect">
            <a:avLst/>
          </a:prstGeom>
        </p:spPr>
      </p:pic>
      <p:pic>
        <p:nvPicPr>
          <p:cNvPr id="45" name="図 44" descr="記号 が含まれている画像&#10;&#10;自動的に生成された説明">
            <a:extLst>
              <a:ext uri="{FF2B5EF4-FFF2-40B4-BE49-F238E27FC236}">
                <a16:creationId xmlns:a16="http://schemas.microsoft.com/office/drawing/2014/main" id="{E4B2C6A8-ECA3-405B-AE4B-4EFE3F2AEDF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34362" y="4705278"/>
            <a:ext cx="720000" cy="720000"/>
          </a:xfrm>
          <a:prstGeom prst="rect">
            <a:avLst/>
          </a:prstGeom>
        </p:spPr>
      </p:pic>
      <p:pic>
        <p:nvPicPr>
          <p:cNvPr id="47" name="図 46" descr="挿絵 が含まれている画像&#10;&#10;自動的に生成された説明">
            <a:extLst>
              <a:ext uri="{FF2B5EF4-FFF2-40B4-BE49-F238E27FC236}">
                <a16:creationId xmlns:a16="http://schemas.microsoft.com/office/drawing/2014/main" id="{0A6960BE-4819-45A3-AF15-FE125D59738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46815" y="4705278"/>
            <a:ext cx="720000" cy="720000"/>
          </a:xfrm>
          <a:prstGeom prst="rect">
            <a:avLst/>
          </a:prstGeom>
        </p:spPr>
      </p:pic>
      <p:sp>
        <p:nvSpPr>
          <p:cNvPr id="48" name="正方形/長方形 47">
            <a:extLst>
              <a:ext uri="{FF2B5EF4-FFF2-40B4-BE49-F238E27FC236}">
                <a16:creationId xmlns:a16="http://schemas.microsoft.com/office/drawing/2014/main" id="{F7A0D416-49F9-4955-AAE5-B4C9AF424B37}"/>
              </a:ext>
            </a:extLst>
          </p:cNvPr>
          <p:cNvSpPr/>
          <p:nvPr/>
        </p:nvSpPr>
        <p:spPr>
          <a:xfrm>
            <a:off x="0" y="6010246"/>
            <a:ext cx="7775575" cy="449635"/>
          </a:xfrm>
          <a:prstGeom prst="rect">
            <a:avLst/>
          </a:prstGeom>
          <a:solidFill>
            <a:srgbClr val="CCCC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49" name="テキスト ボックス 48">
            <a:extLst>
              <a:ext uri="{FF2B5EF4-FFF2-40B4-BE49-F238E27FC236}">
                <a16:creationId xmlns:a16="http://schemas.microsoft.com/office/drawing/2014/main" id="{B1249EA0-4DA8-4A94-966A-6D3B4EB10B48}"/>
              </a:ext>
            </a:extLst>
          </p:cNvPr>
          <p:cNvSpPr txBox="1"/>
          <p:nvPr/>
        </p:nvSpPr>
        <p:spPr>
          <a:xfrm>
            <a:off x="280594" y="6076988"/>
            <a:ext cx="5085046" cy="369332"/>
          </a:xfrm>
          <a:prstGeom prst="rect">
            <a:avLst/>
          </a:prstGeom>
          <a:noFill/>
        </p:spPr>
        <p:txBody>
          <a:bodyPr wrap="none" rtlCol="0">
            <a:spAutoFit/>
          </a:bodyPr>
          <a:lstStyle/>
          <a:p>
            <a:r>
              <a:rPr lang="ja-JP" altLang="en-US" b="1" dirty="0"/>
              <a:t>今日からはじめよう！ 個人でできる適応の取組</a:t>
            </a:r>
            <a:endParaRPr kumimoji="1" lang="ja-JP" altLang="en-US" dirty="0"/>
          </a:p>
        </p:txBody>
      </p:sp>
      <p:sp>
        <p:nvSpPr>
          <p:cNvPr id="50" name="テキスト ボックス 49">
            <a:extLst>
              <a:ext uri="{FF2B5EF4-FFF2-40B4-BE49-F238E27FC236}">
                <a16:creationId xmlns:a16="http://schemas.microsoft.com/office/drawing/2014/main" id="{F501926F-6B1A-4CE4-9ED0-6E690F5B3EDD}"/>
              </a:ext>
            </a:extLst>
          </p:cNvPr>
          <p:cNvSpPr txBox="1"/>
          <p:nvPr/>
        </p:nvSpPr>
        <p:spPr>
          <a:xfrm>
            <a:off x="180370" y="6447468"/>
            <a:ext cx="1620957" cy="215444"/>
          </a:xfrm>
          <a:prstGeom prst="rect">
            <a:avLst/>
          </a:prstGeom>
          <a:noFill/>
        </p:spPr>
        <p:txBody>
          <a:bodyPr wrap="none" rtlCol="0">
            <a:spAutoFit/>
          </a:bodyPr>
          <a:lstStyle/>
          <a:p>
            <a:r>
              <a:rPr kumimoji="1" lang="ja-JP" altLang="en-US" sz="800" b="1" dirty="0">
                <a:solidFill>
                  <a:schemeClr val="accent2"/>
                </a:solidFill>
                <a:latin typeface="+mn-ea"/>
              </a:rPr>
              <a:t>これらは「適応」の一例です。</a:t>
            </a:r>
          </a:p>
        </p:txBody>
      </p:sp>
      <p:pic>
        <p:nvPicPr>
          <p:cNvPr id="52" name="図 51">
            <a:extLst>
              <a:ext uri="{FF2B5EF4-FFF2-40B4-BE49-F238E27FC236}">
                <a16:creationId xmlns:a16="http://schemas.microsoft.com/office/drawing/2014/main" id="{C9D56778-C815-4EFF-B30A-FCDC219006A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10686" y="9429167"/>
            <a:ext cx="779537" cy="779537"/>
          </a:xfrm>
          <a:prstGeom prst="rect">
            <a:avLst/>
          </a:prstGeom>
        </p:spPr>
      </p:pic>
      <p:pic>
        <p:nvPicPr>
          <p:cNvPr id="54" name="図 53">
            <a:extLst>
              <a:ext uri="{FF2B5EF4-FFF2-40B4-BE49-F238E27FC236}">
                <a16:creationId xmlns:a16="http://schemas.microsoft.com/office/drawing/2014/main" id="{5E381EAE-BB31-449F-B9A1-BC27DE09B70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96822" y="7651641"/>
            <a:ext cx="1438816" cy="673366"/>
          </a:xfrm>
          <a:prstGeom prst="rect">
            <a:avLst/>
          </a:prstGeom>
        </p:spPr>
      </p:pic>
      <p:pic>
        <p:nvPicPr>
          <p:cNvPr id="56" name="図 55" descr="部屋 が含まれている画像&#10;&#10;自動的に生成された説明">
            <a:extLst>
              <a:ext uri="{FF2B5EF4-FFF2-40B4-BE49-F238E27FC236}">
                <a16:creationId xmlns:a16="http://schemas.microsoft.com/office/drawing/2014/main" id="{EFCE76D9-EA52-4919-8998-2C66918DB83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338380" y="7454073"/>
            <a:ext cx="1045296" cy="1013937"/>
          </a:xfrm>
          <a:prstGeom prst="rect">
            <a:avLst/>
          </a:prstGeom>
        </p:spPr>
      </p:pic>
      <p:pic>
        <p:nvPicPr>
          <p:cNvPr id="58" name="図 57">
            <a:extLst>
              <a:ext uri="{FF2B5EF4-FFF2-40B4-BE49-F238E27FC236}">
                <a16:creationId xmlns:a16="http://schemas.microsoft.com/office/drawing/2014/main" id="{E3A12609-23AC-4FCA-AA2C-EEFCCA64548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072266" y="7429510"/>
            <a:ext cx="568300" cy="568300"/>
          </a:xfrm>
          <a:prstGeom prst="rect">
            <a:avLst/>
          </a:prstGeom>
        </p:spPr>
      </p:pic>
      <p:pic>
        <p:nvPicPr>
          <p:cNvPr id="60" name="図 59" descr="テキスト, 地図 が含まれている画像&#10;&#10;自動的に生成された説明">
            <a:extLst>
              <a:ext uri="{FF2B5EF4-FFF2-40B4-BE49-F238E27FC236}">
                <a16:creationId xmlns:a16="http://schemas.microsoft.com/office/drawing/2014/main" id="{DDACBA80-9746-41C0-8B88-7A8706B6373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48308" y="9912994"/>
            <a:ext cx="1313485" cy="725044"/>
          </a:xfrm>
          <a:prstGeom prst="rect">
            <a:avLst/>
          </a:prstGeom>
        </p:spPr>
      </p:pic>
      <p:pic>
        <p:nvPicPr>
          <p:cNvPr id="62" name="図 61">
            <a:extLst>
              <a:ext uri="{FF2B5EF4-FFF2-40B4-BE49-F238E27FC236}">
                <a16:creationId xmlns:a16="http://schemas.microsoft.com/office/drawing/2014/main" id="{69FDFEB2-60D0-4EBF-8B6F-48666EB94A0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059003" y="9664274"/>
            <a:ext cx="888628" cy="995708"/>
          </a:xfrm>
          <a:prstGeom prst="rect">
            <a:avLst/>
          </a:prstGeom>
        </p:spPr>
      </p:pic>
      <p:pic>
        <p:nvPicPr>
          <p:cNvPr id="64" name="図 63" descr="テキスト, 地図 が含まれている画像&#10;&#10;自動的に生成された説明">
            <a:extLst>
              <a:ext uri="{FF2B5EF4-FFF2-40B4-BE49-F238E27FC236}">
                <a16:creationId xmlns:a16="http://schemas.microsoft.com/office/drawing/2014/main" id="{6D4E9830-21C6-4837-928A-AC2EEED3152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015696" y="9922581"/>
            <a:ext cx="1482601" cy="830997"/>
          </a:xfrm>
          <a:prstGeom prst="rect">
            <a:avLst/>
          </a:prstGeom>
        </p:spPr>
      </p:pic>
      <p:pic>
        <p:nvPicPr>
          <p:cNvPr id="66" name="図 65">
            <a:extLst>
              <a:ext uri="{FF2B5EF4-FFF2-40B4-BE49-F238E27FC236}">
                <a16:creationId xmlns:a16="http://schemas.microsoft.com/office/drawing/2014/main" id="{7F24BDC4-0C1A-41B2-845C-C9AA48D0139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255766" y="7611130"/>
            <a:ext cx="803237" cy="954647"/>
          </a:xfrm>
          <a:prstGeom prst="rect">
            <a:avLst/>
          </a:prstGeom>
        </p:spPr>
      </p:pic>
      <p:pic>
        <p:nvPicPr>
          <p:cNvPr id="68" name="図 67">
            <a:extLst>
              <a:ext uri="{FF2B5EF4-FFF2-40B4-BE49-F238E27FC236}">
                <a16:creationId xmlns:a16="http://schemas.microsoft.com/office/drawing/2014/main" id="{A3675DAB-771C-4012-BD71-0B90B75535E4}"/>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6631295" y="7600034"/>
            <a:ext cx="970168" cy="954646"/>
          </a:xfrm>
          <a:prstGeom prst="rect">
            <a:avLst/>
          </a:prstGeom>
        </p:spPr>
      </p:pic>
      <p:pic>
        <p:nvPicPr>
          <p:cNvPr id="70" name="図 69" descr="時計 が含まれている画像&#10;&#10;自動的に生成された説明">
            <a:extLst>
              <a:ext uri="{FF2B5EF4-FFF2-40B4-BE49-F238E27FC236}">
                <a16:creationId xmlns:a16="http://schemas.microsoft.com/office/drawing/2014/main" id="{B3F999FE-F3C4-4465-8614-4218FB877209}"/>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827472" y="1437929"/>
            <a:ext cx="3876613" cy="2041036"/>
          </a:xfrm>
          <a:prstGeom prst="rect">
            <a:avLst/>
          </a:prstGeom>
        </p:spPr>
      </p:pic>
      <p:pic>
        <p:nvPicPr>
          <p:cNvPr id="34" name="図 33" descr="記号, 食品 が含まれている画像&#10;&#10;自動的に生成された説明">
            <a:extLst>
              <a:ext uri="{FF2B5EF4-FFF2-40B4-BE49-F238E27FC236}">
                <a16:creationId xmlns:a16="http://schemas.microsoft.com/office/drawing/2014/main" id="{22974BDA-DDEE-432E-894A-BD675B7D4CAA}"/>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304775" y="5676216"/>
            <a:ext cx="1387895" cy="1115174"/>
          </a:xfrm>
          <a:prstGeom prst="rect">
            <a:avLst/>
          </a:prstGeom>
        </p:spPr>
      </p:pic>
    </p:spTree>
    <p:extLst>
      <p:ext uri="{BB962C8B-B14F-4D97-AF65-F5344CB8AC3E}">
        <p14:creationId xmlns:p14="http://schemas.microsoft.com/office/powerpoint/2010/main" val="4851633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 name="図 157">
            <a:extLst>
              <a:ext uri="{FF2B5EF4-FFF2-40B4-BE49-F238E27FC236}">
                <a16:creationId xmlns:a16="http://schemas.microsoft.com/office/drawing/2014/main" id="{C1C299C2-0550-40F1-9E1A-03F89C285AEB}"/>
              </a:ext>
            </a:extLst>
          </p:cNvPr>
          <p:cNvPicPr>
            <a:picLocks noChangeAspect="1"/>
          </p:cNvPicPr>
          <p:nvPr/>
        </p:nvPicPr>
        <p:blipFill rotWithShape="1">
          <a:blip r:embed="rId3">
            <a:alphaModFix amt="85000"/>
            <a:extLst>
              <a:ext uri="{28A0092B-C50C-407E-A947-70E740481C1C}">
                <a14:useLocalDpi xmlns:a14="http://schemas.microsoft.com/office/drawing/2010/main" val="0"/>
              </a:ext>
            </a:extLst>
          </a:blip>
          <a:srcRect t="4352" b="3653"/>
          <a:stretch/>
        </p:blipFill>
        <p:spPr>
          <a:xfrm>
            <a:off x="-11095" y="5312193"/>
            <a:ext cx="7775296" cy="4743039"/>
          </a:xfrm>
          <a:prstGeom prst="rect">
            <a:avLst/>
          </a:prstGeom>
        </p:spPr>
      </p:pic>
      <p:sp>
        <p:nvSpPr>
          <p:cNvPr id="93" name="正方形/長方形 92">
            <a:extLst>
              <a:ext uri="{FF2B5EF4-FFF2-40B4-BE49-F238E27FC236}">
                <a16:creationId xmlns:a16="http://schemas.microsoft.com/office/drawing/2014/main" id="{FFD12FFE-F13B-4E7F-8093-368ABEE7AF38}"/>
              </a:ext>
            </a:extLst>
          </p:cNvPr>
          <p:cNvSpPr/>
          <p:nvPr/>
        </p:nvSpPr>
        <p:spPr>
          <a:xfrm>
            <a:off x="0" y="1258406"/>
            <a:ext cx="7775296" cy="4466114"/>
          </a:xfrm>
          <a:prstGeom prst="rect">
            <a:avLst/>
          </a:prstGeom>
          <a:solidFill>
            <a:srgbClr val="FD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0" name="正方形/長方形 49">
            <a:extLst>
              <a:ext uri="{FF2B5EF4-FFF2-40B4-BE49-F238E27FC236}">
                <a16:creationId xmlns:a16="http://schemas.microsoft.com/office/drawing/2014/main" id="{C6A3CADC-2229-4E97-9806-F6837301FB7E}"/>
              </a:ext>
            </a:extLst>
          </p:cNvPr>
          <p:cNvSpPr/>
          <p:nvPr/>
        </p:nvSpPr>
        <p:spPr>
          <a:xfrm>
            <a:off x="531787" y="3630272"/>
            <a:ext cx="2231275" cy="146879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130" name="正方形/長方形 129">
            <a:extLst>
              <a:ext uri="{FF2B5EF4-FFF2-40B4-BE49-F238E27FC236}">
                <a16:creationId xmlns:a16="http://schemas.microsoft.com/office/drawing/2014/main" id="{3C2F8EFF-3002-4618-90FB-1B26A569180F}"/>
              </a:ext>
            </a:extLst>
          </p:cNvPr>
          <p:cNvSpPr/>
          <p:nvPr/>
        </p:nvSpPr>
        <p:spPr>
          <a:xfrm>
            <a:off x="-23810" y="7950926"/>
            <a:ext cx="7799385" cy="2956787"/>
          </a:xfrm>
          <a:prstGeom prst="rect">
            <a:avLst/>
          </a:prstGeom>
          <a:solidFill>
            <a:srgbClr val="E8FA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テキスト ボックス 9">
            <a:extLst>
              <a:ext uri="{FF2B5EF4-FFF2-40B4-BE49-F238E27FC236}">
                <a16:creationId xmlns:a16="http://schemas.microsoft.com/office/drawing/2014/main" id="{B4375A0D-D0F5-4274-AAC7-09302EDA68D4}"/>
              </a:ext>
            </a:extLst>
          </p:cNvPr>
          <p:cNvSpPr txBox="1"/>
          <p:nvPr/>
        </p:nvSpPr>
        <p:spPr>
          <a:xfrm>
            <a:off x="1910132" y="809718"/>
            <a:ext cx="5023561" cy="369332"/>
          </a:xfrm>
          <a:prstGeom prst="rect">
            <a:avLst/>
          </a:prstGeom>
          <a:noFill/>
        </p:spPr>
        <p:txBody>
          <a:bodyPr wrap="square" rtlCol="0">
            <a:spAutoFit/>
          </a:bodyPr>
          <a:lstStyle/>
          <a:p>
            <a:r>
              <a:rPr kumimoji="1" lang="ja-JP" altLang="en-US" sz="900" b="1" dirty="0">
                <a:solidFill>
                  <a:srgbClr val="FF0000"/>
                </a:solidFill>
                <a:latin typeface="Yu Gothic Medium" panose="020B0500000000000000" pitchFamily="34" charset="-128"/>
                <a:ea typeface="Yu Gothic Medium" panose="020B0500000000000000" pitchFamily="34" charset="-128"/>
              </a:rPr>
              <a:t>○○</a:t>
            </a:r>
            <a:r>
              <a:rPr kumimoji="1" lang="ja-JP" altLang="en-US" sz="900" dirty="0">
                <a:latin typeface="Yu Gothic Medium" panose="020B0500000000000000" pitchFamily="34" charset="-128"/>
                <a:ea typeface="Yu Gothic Medium" panose="020B0500000000000000" pitchFamily="34" charset="-128"/>
              </a:rPr>
              <a:t>県気候変動適応センターでは、気候変動の影響や適応に関する情報収集、整理、分析を</a:t>
            </a:r>
            <a:endParaRPr kumimoji="1" lang="en-US" altLang="ja-JP" sz="900" dirty="0">
              <a:latin typeface="Yu Gothic Medium" panose="020B0500000000000000" pitchFamily="34" charset="-128"/>
              <a:ea typeface="Yu Gothic Medium" panose="020B0500000000000000" pitchFamily="34" charset="-128"/>
            </a:endParaRPr>
          </a:p>
          <a:p>
            <a:r>
              <a:rPr kumimoji="1" lang="ja-JP" altLang="en-US" sz="900" dirty="0">
                <a:latin typeface="Yu Gothic Medium" panose="020B0500000000000000" pitchFamily="34" charset="-128"/>
                <a:ea typeface="Yu Gothic Medium" panose="020B0500000000000000" pitchFamily="34" charset="-128"/>
              </a:rPr>
              <a:t>行い、県内の皆様が気候変動の適応を進めるためのサポートを実施しています。</a:t>
            </a:r>
          </a:p>
        </p:txBody>
      </p:sp>
      <p:sp>
        <p:nvSpPr>
          <p:cNvPr id="14" name="テキスト ボックス 13">
            <a:extLst>
              <a:ext uri="{FF2B5EF4-FFF2-40B4-BE49-F238E27FC236}">
                <a16:creationId xmlns:a16="http://schemas.microsoft.com/office/drawing/2014/main" id="{5B9BA4FC-D728-4F37-BD52-0CB8AB4F2527}"/>
              </a:ext>
            </a:extLst>
          </p:cNvPr>
          <p:cNvSpPr txBox="1"/>
          <p:nvPr/>
        </p:nvSpPr>
        <p:spPr>
          <a:xfrm>
            <a:off x="1830127" y="376939"/>
            <a:ext cx="5783581" cy="523220"/>
          </a:xfrm>
          <a:prstGeom prst="rect">
            <a:avLst/>
          </a:prstGeom>
          <a:noFill/>
        </p:spPr>
        <p:txBody>
          <a:bodyPr wrap="square" rtlCol="0">
            <a:spAutoFit/>
          </a:bodyPr>
          <a:lstStyle/>
          <a:p>
            <a:r>
              <a:rPr kumimoji="1" lang="ja-JP" altLang="en-US" sz="2800" b="1" dirty="0">
                <a:solidFill>
                  <a:srgbClr val="FF0000"/>
                </a:solidFill>
                <a:latin typeface="+mn-ea"/>
              </a:rPr>
              <a:t>〇〇</a:t>
            </a:r>
            <a:r>
              <a:rPr kumimoji="1" lang="ja-JP" altLang="en-US" sz="2800" b="1" dirty="0">
                <a:latin typeface="+mn-ea"/>
              </a:rPr>
              <a:t>県気候変動適応センター</a:t>
            </a:r>
          </a:p>
        </p:txBody>
      </p:sp>
      <p:sp>
        <p:nvSpPr>
          <p:cNvPr id="15" name="テキスト ボックス 14">
            <a:extLst>
              <a:ext uri="{FF2B5EF4-FFF2-40B4-BE49-F238E27FC236}">
                <a16:creationId xmlns:a16="http://schemas.microsoft.com/office/drawing/2014/main" id="{8B27376A-83BE-408D-9396-89D50E5178B0}"/>
              </a:ext>
            </a:extLst>
          </p:cNvPr>
          <p:cNvSpPr txBox="1"/>
          <p:nvPr/>
        </p:nvSpPr>
        <p:spPr>
          <a:xfrm>
            <a:off x="1899094" y="151899"/>
            <a:ext cx="4259580" cy="307777"/>
          </a:xfrm>
          <a:prstGeom prst="rect">
            <a:avLst/>
          </a:prstGeom>
          <a:noFill/>
        </p:spPr>
        <p:txBody>
          <a:bodyPr wrap="square" rtlCol="0">
            <a:spAutoFit/>
          </a:bodyPr>
          <a:lstStyle/>
          <a:p>
            <a:r>
              <a:rPr kumimoji="1" lang="en-US" altLang="ja-JP" sz="1400" dirty="0"/>
              <a:t>Local Climate Change Adaptation Center</a:t>
            </a:r>
            <a:r>
              <a:rPr kumimoji="1" lang="ja-JP" altLang="en-US" sz="1400" dirty="0"/>
              <a:t> </a:t>
            </a:r>
            <a:r>
              <a:rPr kumimoji="1" lang="en-US" altLang="ja-JP" sz="1400" dirty="0"/>
              <a:t>in</a:t>
            </a:r>
            <a:r>
              <a:rPr kumimoji="1" lang="ja-JP" altLang="en-US" sz="1400" dirty="0"/>
              <a:t> </a:t>
            </a:r>
            <a:r>
              <a:rPr kumimoji="1" lang="ja-JP" altLang="en-US" sz="1400" b="1" dirty="0">
                <a:solidFill>
                  <a:srgbClr val="FF0000"/>
                </a:solidFill>
              </a:rPr>
              <a:t>〇〇</a:t>
            </a:r>
          </a:p>
        </p:txBody>
      </p:sp>
      <p:pic>
        <p:nvPicPr>
          <p:cNvPr id="16" name="グラフィックス 15">
            <a:extLst>
              <a:ext uri="{FF2B5EF4-FFF2-40B4-BE49-F238E27FC236}">
                <a16:creationId xmlns:a16="http://schemas.microsoft.com/office/drawing/2014/main" id="{EE50C7C8-4C2E-4239-BAAE-C215286C79F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5888" y="232829"/>
            <a:ext cx="912722" cy="649047"/>
          </a:xfrm>
          <a:prstGeom prst="rect">
            <a:avLst/>
          </a:prstGeom>
        </p:spPr>
      </p:pic>
      <p:pic>
        <p:nvPicPr>
          <p:cNvPr id="18" name="図 17">
            <a:extLst>
              <a:ext uri="{FF2B5EF4-FFF2-40B4-BE49-F238E27FC236}">
                <a16:creationId xmlns:a16="http://schemas.microsoft.com/office/drawing/2014/main" id="{428EB8C8-24EB-4C2D-9E8E-934E6BDCA7B2}"/>
              </a:ext>
            </a:extLst>
          </p:cNvPr>
          <p:cNvPicPr>
            <a:picLocks noChangeAspect="1"/>
          </p:cNvPicPr>
          <p:nvPr/>
        </p:nvPicPr>
        <p:blipFill rotWithShape="1">
          <a:blip r:embed="rId6">
            <a:extLst>
              <a:ext uri="{28A0092B-C50C-407E-A947-70E740481C1C}">
                <a14:useLocalDpi xmlns:a14="http://schemas.microsoft.com/office/drawing/2010/main" val="0"/>
              </a:ext>
            </a:extLst>
          </a:blip>
          <a:srcRect r="3934"/>
          <a:stretch/>
        </p:blipFill>
        <p:spPr>
          <a:xfrm>
            <a:off x="319826" y="3337884"/>
            <a:ext cx="2271461" cy="1576320"/>
          </a:xfrm>
          <a:prstGeom prst="rect">
            <a:avLst/>
          </a:prstGeom>
        </p:spPr>
      </p:pic>
      <p:sp>
        <p:nvSpPr>
          <p:cNvPr id="19" name="テキスト ボックス 6">
            <a:extLst>
              <a:ext uri="{FF2B5EF4-FFF2-40B4-BE49-F238E27FC236}">
                <a16:creationId xmlns:a16="http://schemas.microsoft.com/office/drawing/2014/main" id="{EEC054C7-5D74-4116-AF2D-66EE7BCC148D}"/>
              </a:ext>
            </a:extLst>
          </p:cNvPr>
          <p:cNvSpPr txBox="1"/>
          <p:nvPr/>
        </p:nvSpPr>
        <p:spPr>
          <a:xfrm>
            <a:off x="909190" y="1237411"/>
            <a:ext cx="4031873" cy="400110"/>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kumimoji="1" lang="ja-JP" altLang="en-US" sz="2000" b="1" dirty="0">
                <a:latin typeface="+mn-ea"/>
              </a:rPr>
              <a:t>地域における気候変動（温暖化）</a:t>
            </a:r>
          </a:p>
        </p:txBody>
      </p:sp>
      <p:sp>
        <p:nvSpPr>
          <p:cNvPr id="20" name="テキスト ボックス 8">
            <a:extLst>
              <a:ext uri="{FF2B5EF4-FFF2-40B4-BE49-F238E27FC236}">
                <a16:creationId xmlns:a16="http://schemas.microsoft.com/office/drawing/2014/main" id="{0610893D-00BA-41E5-989C-FDDFFC88FFFE}"/>
              </a:ext>
            </a:extLst>
          </p:cNvPr>
          <p:cNvSpPr txBox="1"/>
          <p:nvPr/>
        </p:nvSpPr>
        <p:spPr>
          <a:xfrm>
            <a:off x="2810067" y="3056667"/>
            <a:ext cx="4801314" cy="400110"/>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kumimoji="1" lang="ja-JP" altLang="en-US" sz="2000" b="1" dirty="0">
                <a:latin typeface="+mn-ea"/>
              </a:rPr>
              <a:t>気候変動による影響と「適応」の必要性</a:t>
            </a:r>
          </a:p>
        </p:txBody>
      </p:sp>
      <p:sp>
        <p:nvSpPr>
          <p:cNvPr id="30" name="テキスト ボックス 29">
            <a:extLst>
              <a:ext uri="{FF2B5EF4-FFF2-40B4-BE49-F238E27FC236}">
                <a16:creationId xmlns:a16="http://schemas.microsoft.com/office/drawing/2014/main" id="{18E74B7E-CB36-42D7-A5C9-420BAA784CC5}"/>
              </a:ext>
            </a:extLst>
          </p:cNvPr>
          <p:cNvSpPr txBox="1"/>
          <p:nvPr/>
        </p:nvSpPr>
        <p:spPr>
          <a:xfrm>
            <a:off x="5251929" y="1248229"/>
            <a:ext cx="1877044" cy="246221"/>
          </a:xfrm>
          <a:prstGeom prst="rect">
            <a:avLst/>
          </a:prstGeom>
          <a:noFill/>
        </p:spPr>
        <p:txBody>
          <a:bodyPr wrap="square" rtlCol="0">
            <a:spAutoFit/>
          </a:bodyPr>
          <a:lstStyle/>
          <a:p>
            <a:r>
              <a:rPr kumimoji="1" lang="ja-JP" altLang="en-US" sz="1000" b="1" dirty="0">
                <a:solidFill>
                  <a:srgbClr val="FF0000"/>
                </a:solidFill>
                <a:latin typeface="+mn-ea"/>
              </a:rPr>
              <a:t>〇〇</a:t>
            </a:r>
            <a:r>
              <a:rPr kumimoji="1" lang="ja-JP" altLang="en-US" sz="1000" b="1" dirty="0">
                <a:latin typeface="+mn-ea"/>
              </a:rPr>
              <a:t>県の年平均気温の変化</a:t>
            </a:r>
            <a:r>
              <a:rPr kumimoji="1" lang="en-US" altLang="ja-JP" sz="1000" b="1" baseline="30000" dirty="0">
                <a:latin typeface="+mn-ea"/>
              </a:rPr>
              <a:t>※1</a:t>
            </a:r>
            <a:endParaRPr kumimoji="1" lang="ja-JP" altLang="en-US" sz="1000" b="1" baseline="30000" dirty="0">
              <a:latin typeface="+mn-ea"/>
            </a:endParaRPr>
          </a:p>
        </p:txBody>
      </p:sp>
      <p:sp>
        <p:nvSpPr>
          <p:cNvPr id="34" name="テキスト ボックス 33">
            <a:extLst>
              <a:ext uri="{FF2B5EF4-FFF2-40B4-BE49-F238E27FC236}">
                <a16:creationId xmlns:a16="http://schemas.microsoft.com/office/drawing/2014/main" id="{427C3C10-2369-4198-A38B-9AAA147C1C32}"/>
              </a:ext>
            </a:extLst>
          </p:cNvPr>
          <p:cNvSpPr txBox="1"/>
          <p:nvPr/>
        </p:nvSpPr>
        <p:spPr>
          <a:xfrm>
            <a:off x="848748" y="1800334"/>
            <a:ext cx="4146273" cy="400110"/>
          </a:xfrm>
          <a:prstGeom prst="rect">
            <a:avLst/>
          </a:prstGeom>
          <a:noFill/>
        </p:spPr>
        <p:txBody>
          <a:bodyPr wrap="square" rtlCol="0">
            <a:spAutoFit/>
          </a:bodyPr>
          <a:lstStyle/>
          <a:p>
            <a:r>
              <a:rPr kumimoji="1" lang="ja-JP" altLang="en-US" sz="1000" b="1" dirty="0">
                <a:solidFill>
                  <a:srgbClr val="FF0000"/>
                </a:solidFill>
                <a:latin typeface="+mn-ea"/>
              </a:rPr>
              <a:t>〇〇</a:t>
            </a:r>
            <a:r>
              <a:rPr kumimoji="1" lang="ja-JP" altLang="en-US" sz="1000" dirty="0">
                <a:latin typeface="+mn-ea"/>
              </a:rPr>
              <a:t>県では年平均気温が長期的に</a:t>
            </a:r>
            <a:r>
              <a:rPr kumimoji="1" lang="en-US" altLang="ja-JP" sz="1000" dirty="0">
                <a:latin typeface="+mn-ea"/>
              </a:rPr>
              <a:t>100</a:t>
            </a:r>
            <a:r>
              <a:rPr kumimoji="1" lang="ja-JP" altLang="en-US" sz="1000" dirty="0">
                <a:latin typeface="+mn-ea"/>
              </a:rPr>
              <a:t>年あたり約</a:t>
            </a:r>
            <a:r>
              <a:rPr kumimoji="1" lang="ja-JP" altLang="en-US" sz="1000" b="1" dirty="0">
                <a:solidFill>
                  <a:srgbClr val="FF0000"/>
                </a:solidFill>
                <a:latin typeface="+mn-ea"/>
              </a:rPr>
              <a:t>〇</a:t>
            </a:r>
            <a:r>
              <a:rPr kumimoji="1" lang="en-US" altLang="ja-JP" sz="1000" b="1" dirty="0">
                <a:solidFill>
                  <a:srgbClr val="FF0000"/>
                </a:solidFill>
                <a:latin typeface="+mn-ea"/>
              </a:rPr>
              <a:t>.</a:t>
            </a:r>
            <a:r>
              <a:rPr kumimoji="1" lang="ja-JP" altLang="en-US" sz="1000" b="1" dirty="0">
                <a:solidFill>
                  <a:srgbClr val="FF0000"/>
                </a:solidFill>
                <a:latin typeface="+mn-ea"/>
              </a:rPr>
              <a:t>〇</a:t>
            </a:r>
            <a:r>
              <a:rPr kumimoji="1" lang="ja-JP" altLang="en-US" sz="1000" dirty="0">
                <a:latin typeface="+mn-ea"/>
              </a:rPr>
              <a:t>℃の割合で</a:t>
            </a:r>
            <a:endParaRPr kumimoji="1" lang="en-US" altLang="ja-JP" sz="1000" dirty="0">
              <a:latin typeface="+mn-ea"/>
            </a:endParaRPr>
          </a:p>
          <a:p>
            <a:r>
              <a:rPr kumimoji="1" lang="ja-JP" altLang="en-US" sz="1000" dirty="0">
                <a:latin typeface="+mn-ea"/>
              </a:rPr>
              <a:t>上昇しており、気候変動（温暖化）が進んでいることがわかります。</a:t>
            </a:r>
          </a:p>
        </p:txBody>
      </p:sp>
      <p:sp>
        <p:nvSpPr>
          <p:cNvPr id="42" name="テキスト ボックス 41">
            <a:extLst>
              <a:ext uri="{FF2B5EF4-FFF2-40B4-BE49-F238E27FC236}">
                <a16:creationId xmlns:a16="http://schemas.microsoft.com/office/drawing/2014/main" id="{FB3E1387-F812-42ED-B6AB-82ECF6C5AA46}"/>
              </a:ext>
            </a:extLst>
          </p:cNvPr>
          <p:cNvSpPr txBox="1"/>
          <p:nvPr/>
        </p:nvSpPr>
        <p:spPr>
          <a:xfrm>
            <a:off x="903104" y="2353840"/>
            <a:ext cx="4030341" cy="553998"/>
          </a:xfrm>
          <a:prstGeom prst="rect">
            <a:avLst/>
          </a:prstGeom>
          <a:noFill/>
        </p:spPr>
        <p:txBody>
          <a:bodyPr wrap="square" rtlCol="0">
            <a:spAutoFit/>
          </a:bodyPr>
          <a:lstStyle/>
          <a:p>
            <a:r>
              <a:rPr kumimoji="1" lang="en-US" altLang="ja-JP" sz="1000" dirty="0">
                <a:latin typeface="+mn-ea"/>
              </a:rPr>
              <a:t>21</a:t>
            </a:r>
            <a:r>
              <a:rPr kumimoji="1" lang="ja-JP" altLang="en-US" sz="1000" dirty="0">
                <a:latin typeface="+mn-ea"/>
              </a:rPr>
              <a:t>世紀末の年平均気温は全国的に高くなると予測されており、現在のように温室効果ガスを排出し続けた場合は、</a:t>
            </a:r>
            <a:r>
              <a:rPr kumimoji="1" lang="en-US" altLang="ja-JP" sz="1000" dirty="0">
                <a:latin typeface="+mn-ea"/>
              </a:rPr>
              <a:t>21</a:t>
            </a:r>
            <a:r>
              <a:rPr kumimoji="1" lang="ja-JP" altLang="en-US" sz="1000" dirty="0">
                <a:latin typeface="+mn-ea"/>
              </a:rPr>
              <a:t>世紀末には、地域によって現在よりも</a:t>
            </a:r>
            <a:r>
              <a:rPr kumimoji="1" lang="en-US" altLang="ja-JP" sz="1000" dirty="0">
                <a:latin typeface="+mn-ea"/>
              </a:rPr>
              <a:t>3.3℃</a:t>
            </a:r>
            <a:r>
              <a:rPr kumimoji="1" lang="ja-JP" altLang="en-US" sz="1000" dirty="0">
                <a:latin typeface="+mn-ea"/>
              </a:rPr>
              <a:t>～</a:t>
            </a:r>
            <a:r>
              <a:rPr kumimoji="1" lang="en-US" altLang="ja-JP" sz="1000" dirty="0">
                <a:latin typeface="+mn-ea"/>
              </a:rPr>
              <a:t>4.9℃</a:t>
            </a:r>
            <a:r>
              <a:rPr kumimoji="1" lang="ja-JP" altLang="en-US" sz="1000" dirty="0">
                <a:latin typeface="+mn-ea"/>
              </a:rPr>
              <a:t>高くなると予測されています。</a:t>
            </a:r>
          </a:p>
        </p:txBody>
      </p:sp>
      <p:sp>
        <p:nvSpPr>
          <p:cNvPr id="61" name="テキスト ボックス 60">
            <a:extLst>
              <a:ext uri="{FF2B5EF4-FFF2-40B4-BE49-F238E27FC236}">
                <a16:creationId xmlns:a16="http://schemas.microsoft.com/office/drawing/2014/main" id="{047F3643-0816-4AC4-9E52-08119008F06A}"/>
              </a:ext>
            </a:extLst>
          </p:cNvPr>
          <p:cNvSpPr txBox="1"/>
          <p:nvPr/>
        </p:nvSpPr>
        <p:spPr>
          <a:xfrm>
            <a:off x="3436766" y="4744914"/>
            <a:ext cx="4105897" cy="707886"/>
          </a:xfrm>
          <a:prstGeom prst="rect">
            <a:avLst/>
          </a:prstGeom>
          <a:noFill/>
        </p:spPr>
        <p:txBody>
          <a:bodyPr wrap="square" rtlCol="0">
            <a:spAutoFit/>
          </a:bodyPr>
          <a:lstStyle/>
          <a:p>
            <a:r>
              <a:rPr kumimoji="1" lang="ja-JP" altLang="en-US" sz="1000" dirty="0">
                <a:latin typeface="+mn-ea"/>
              </a:rPr>
              <a:t>現在のように温室効果ガスを排出し続ければ、気温が上昇することで、既に顕在化している影響がさらに悪化することに加え、感染症を媒介する蚊の生息域が広がり、感染症のリスクが高まることや、熱中症によって亡くなる人が増えることが懸念されています。</a:t>
            </a:r>
          </a:p>
        </p:txBody>
      </p:sp>
      <p:sp>
        <p:nvSpPr>
          <p:cNvPr id="73" name="テキスト ボックス 72">
            <a:extLst>
              <a:ext uri="{FF2B5EF4-FFF2-40B4-BE49-F238E27FC236}">
                <a16:creationId xmlns:a16="http://schemas.microsoft.com/office/drawing/2014/main" id="{52EE7F7F-D3E9-44DD-BD9F-4D88D862E3BD}"/>
              </a:ext>
            </a:extLst>
          </p:cNvPr>
          <p:cNvSpPr txBox="1"/>
          <p:nvPr/>
        </p:nvSpPr>
        <p:spPr>
          <a:xfrm>
            <a:off x="3433935" y="3742989"/>
            <a:ext cx="4190867" cy="1015663"/>
          </a:xfrm>
          <a:prstGeom prst="rect">
            <a:avLst/>
          </a:prstGeom>
          <a:noFill/>
        </p:spPr>
        <p:txBody>
          <a:bodyPr wrap="square" rtlCol="0">
            <a:spAutoFit/>
          </a:bodyPr>
          <a:lstStyle/>
          <a:p>
            <a:r>
              <a:rPr kumimoji="1" lang="ja-JP" altLang="en-US" sz="1000" dirty="0">
                <a:latin typeface="+mn-ea"/>
              </a:rPr>
              <a:t>近年、世界中で極端な気象現象が観測されており、日本もその例外ではありません。</a:t>
            </a:r>
            <a:r>
              <a:rPr kumimoji="1" lang="en-US" altLang="ja-JP" sz="1000" dirty="0">
                <a:latin typeface="+mn-ea"/>
              </a:rPr>
              <a:t>2018</a:t>
            </a:r>
            <a:r>
              <a:rPr kumimoji="1" lang="ja-JP" altLang="en-US" sz="1000" dirty="0">
                <a:latin typeface="+mn-ea"/>
              </a:rPr>
              <a:t>年には西日本、</a:t>
            </a:r>
            <a:r>
              <a:rPr kumimoji="1" lang="en-US" altLang="ja-JP" sz="1000" dirty="0">
                <a:latin typeface="+mn-ea"/>
              </a:rPr>
              <a:t>2019</a:t>
            </a:r>
            <a:r>
              <a:rPr kumimoji="1" lang="ja-JP" altLang="en-US" sz="1000" dirty="0">
                <a:latin typeface="+mn-ea"/>
              </a:rPr>
              <a:t>年には東日本を中心とした、大雨や強風による災害が多発し、各地で断水や停電など、生活インフラへの被害が相次いだことは、記憶に新しいところです。 この他にも、農作物の品質・収量の低下や、サクラの開花日の早まり、サンゴの白化など、様々な分野で気候変動による影響があらわれています。</a:t>
            </a:r>
          </a:p>
        </p:txBody>
      </p:sp>
      <p:sp>
        <p:nvSpPr>
          <p:cNvPr id="98" name="テキスト ボックス 97">
            <a:extLst>
              <a:ext uri="{FF2B5EF4-FFF2-40B4-BE49-F238E27FC236}">
                <a16:creationId xmlns:a16="http://schemas.microsoft.com/office/drawing/2014/main" id="{38E716F1-27B0-4B06-BEEF-8D28BF75A324}"/>
              </a:ext>
            </a:extLst>
          </p:cNvPr>
          <p:cNvSpPr txBox="1"/>
          <p:nvPr/>
        </p:nvSpPr>
        <p:spPr>
          <a:xfrm>
            <a:off x="2442968" y="5416738"/>
            <a:ext cx="3005951" cy="400110"/>
          </a:xfrm>
          <a:prstGeom prst="rect">
            <a:avLst/>
          </a:prstGeom>
          <a:noFill/>
        </p:spPr>
        <p:txBody>
          <a:bodyPr wrap="none" rtlCol="0">
            <a:spAutoFit/>
          </a:bodyPr>
          <a:lstStyle/>
          <a:p>
            <a:r>
              <a:rPr kumimoji="1" lang="ja-JP" altLang="en-US" sz="2000" b="1" dirty="0">
                <a:solidFill>
                  <a:srgbClr val="FF0000"/>
                </a:solidFill>
                <a:latin typeface="+mn-ea"/>
              </a:rPr>
              <a:t>〇〇</a:t>
            </a:r>
            <a:r>
              <a:rPr kumimoji="1" lang="ja-JP" altLang="en-US" sz="2000" b="1" dirty="0">
                <a:latin typeface="+mn-ea"/>
              </a:rPr>
              <a:t>県が取り組む適応策</a:t>
            </a:r>
          </a:p>
        </p:txBody>
      </p:sp>
      <p:sp>
        <p:nvSpPr>
          <p:cNvPr id="103" name="テキスト ボックス 102">
            <a:extLst>
              <a:ext uri="{FF2B5EF4-FFF2-40B4-BE49-F238E27FC236}">
                <a16:creationId xmlns:a16="http://schemas.microsoft.com/office/drawing/2014/main" id="{0F97E961-FC16-408B-9F7A-13EFA0ABB725}"/>
              </a:ext>
            </a:extLst>
          </p:cNvPr>
          <p:cNvSpPr txBox="1"/>
          <p:nvPr/>
        </p:nvSpPr>
        <p:spPr>
          <a:xfrm>
            <a:off x="531787" y="791270"/>
            <a:ext cx="985050" cy="369332"/>
          </a:xfrm>
          <a:prstGeom prst="rect">
            <a:avLst/>
          </a:prstGeom>
          <a:noFill/>
        </p:spPr>
        <p:txBody>
          <a:bodyPr wrap="square" rtlCol="0">
            <a:spAutoFit/>
          </a:bodyPr>
          <a:lstStyle/>
          <a:p>
            <a:r>
              <a:rPr kumimoji="1" lang="ja-JP" altLang="en-US" b="1" dirty="0">
                <a:solidFill>
                  <a:srgbClr val="FF0000"/>
                </a:solidFill>
              </a:rPr>
              <a:t>〇 〇</a:t>
            </a:r>
            <a:r>
              <a:rPr kumimoji="1" lang="ja-JP" altLang="en-US" b="1" dirty="0"/>
              <a:t> 県</a:t>
            </a:r>
          </a:p>
        </p:txBody>
      </p:sp>
      <p:sp>
        <p:nvSpPr>
          <p:cNvPr id="109" name="テキスト ボックス 108">
            <a:extLst>
              <a:ext uri="{FF2B5EF4-FFF2-40B4-BE49-F238E27FC236}">
                <a16:creationId xmlns:a16="http://schemas.microsoft.com/office/drawing/2014/main" id="{66B3A79C-2466-4CAA-8E12-8BFCC77DA4E7}"/>
              </a:ext>
            </a:extLst>
          </p:cNvPr>
          <p:cNvSpPr txBox="1"/>
          <p:nvPr/>
        </p:nvSpPr>
        <p:spPr>
          <a:xfrm>
            <a:off x="2692279" y="8427810"/>
            <a:ext cx="4850385" cy="861774"/>
          </a:xfrm>
          <a:prstGeom prst="rect">
            <a:avLst/>
          </a:prstGeom>
          <a:noFill/>
        </p:spPr>
        <p:txBody>
          <a:bodyPr wrap="square" rtlCol="0">
            <a:spAutoFit/>
          </a:bodyPr>
          <a:lstStyle/>
          <a:p>
            <a:r>
              <a:rPr kumimoji="1" lang="en-US" altLang="ja-JP" sz="1000" dirty="0">
                <a:latin typeface="+mn-ea"/>
              </a:rPr>
              <a:t>2018</a:t>
            </a:r>
            <a:r>
              <a:rPr kumimoji="1" lang="ja-JP" altLang="en-US" sz="1000" dirty="0">
                <a:latin typeface="+mn-ea"/>
              </a:rPr>
              <a:t>年</a:t>
            </a:r>
            <a:r>
              <a:rPr kumimoji="1" lang="en-US" altLang="ja-JP" sz="1000" dirty="0">
                <a:latin typeface="+mn-ea"/>
              </a:rPr>
              <a:t>6</a:t>
            </a:r>
            <a:r>
              <a:rPr kumimoji="1" lang="ja-JP" altLang="en-US" sz="1000" dirty="0">
                <a:latin typeface="+mn-ea"/>
              </a:rPr>
              <a:t>月に交付された気候変動適応法（平成</a:t>
            </a:r>
            <a:r>
              <a:rPr kumimoji="1" lang="en-US" altLang="ja-JP" sz="1000" dirty="0">
                <a:latin typeface="+mn-ea"/>
              </a:rPr>
              <a:t>30</a:t>
            </a:r>
            <a:r>
              <a:rPr kumimoji="1" lang="ja-JP" altLang="en-US" sz="1000" dirty="0">
                <a:latin typeface="+mn-ea"/>
              </a:rPr>
              <a:t>年法律第</a:t>
            </a:r>
            <a:r>
              <a:rPr kumimoji="1" lang="en-US" altLang="ja-JP" sz="1000" dirty="0">
                <a:latin typeface="+mn-ea"/>
              </a:rPr>
              <a:t>50</a:t>
            </a:r>
            <a:r>
              <a:rPr kumimoji="1" lang="ja-JP" altLang="en-US" sz="1000" dirty="0">
                <a:latin typeface="+mn-ea"/>
              </a:rPr>
              <a:t>号）において、「都道府県及び市町村は、（中略）気候変動影響及び気候変動適応に関する情報の収集、整理、分析及び提供並びに技術的助言を行う拠点」を確保するよう努めるものと定められました。これを受け、</a:t>
            </a:r>
            <a:r>
              <a:rPr kumimoji="1" lang="ja-JP" altLang="en-US" sz="1000" b="1" dirty="0">
                <a:solidFill>
                  <a:srgbClr val="FF0000"/>
                </a:solidFill>
                <a:latin typeface="+mn-ea"/>
              </a:rPr>
              <a:t>〇〇</a:t>
            </a:r>
            <a:r>
              <a:rPr kumimoji="1" lang="ja-JP" altLang="en-US" sz="1000" dirty="0">
                <a:latin typeface="+mn-ea"/>
              </a:rPr>
              <a:t>県では</a:t>
            </a:r>
            <a:r>
              <a:rPr kumimoji="1" lang="ja-JP" altLang="en-US" sz="1000" dirty="0">
                <a:solidFill>
                  <a:srgbClr val="FF0000"/>
                </a:solidFill>
                <a:latin typeface="+mn-ea"/>
              </a:rPr>
              <a:t>□□□</a:t>
            </a:r>
            <a:r>
              <a:rPr kumimoji="1" lang="ja-JP" altLang="en-US" sz="1000" dirty="0">
                <a:latin typeface="+mn-ea"/>
              </a:rPr>
              <a:t>に</a:t>
            </a:r>
            <a:r>
              <a:rPr kumimoji="1" lang="ja-JP" altLang="en-US" sz="1000" b="1" dirty="0">
                <a:solidFill>
                  <a:srgbClr val="FF0000"/>
                </a:solidFill>
                <a:latin typeface="+mn-ea"/>
              </a:rPr>
              <a:t>〇〇</a:t>
            </a:r>
            <a:r>
              <a:rPr kumimoji="1" lang="ja-JP" altLang="en-US" sz="1000" dirty="0">
                <a:latin typeface="+mn-ea"/>
              </a:rPr>
              <a:t>県気候変動適応センターを設置しました。</a:t>
            </a:r>
          </a:p>
        </p:txBody>
      </p:sp>
      <p:sp>
        <p:nvSpPr>
          <p:cNvPr id="111" name="テキスト ボックス 110">
            <a:extLst>
              <a:ext uri="{FF2B5EF4-FFF2-40B4-BE49-F238E27FC236}">
                <a16:creationId xmlns:a16="http://schemas.microsoft.com/office/drawing/2014/main" id="{68B10BD2-1BFA-4652-99CA-18BAE823B893}"/>
              </a:ext>
            </a:extLst>
          </p:cNvPr>
          <p:cNvSpPr txBox="1"/>
          <p:nvPr/>
        </p:nvSpPr>
        <p:spPr>
          <a:xfrm>
            <a:off x="282896" y="10230726"/>
            <a:ext cx="4905476" cy="446276"/>
          </a:xfrm>
          <a:prstGeom prst="rect">
            <a:avLst/>
          </a:prstGeom>
          <a:noFill/>
        </p:spPr>
        <p:txBody>
          <a:bodyPr wrap="square" rtlCol="0">
            <a:spAutoFit/>
          </a:bodyPr>
          <a:lstStyle/>
          <a:p>
            <a:r>
              <a:rPr kumimoji="1" lang="ja-JP" altLang="en-US" sz="800" u="sng" dirty="0">
                <a:latin typeface="+mn-ea"/>
              </a:rPr>
              <a:t>図表出所</a:t>
            </a:r>
            <a:endParaRPr kumimoji="1" lang="en-US" altLang="ja-JP" sz="800" u="sng" dirty="0">
              <a:latin typeface="+mn-ea"/>
            </a:endParaRPr>
          </a:p>
          <a:p>
            <a:r>
              <a:rPr kumimoji="1" lang="en-US" altLang="ja-JP" sz="500" dirty="0">
                <a:latin typeface="+mn-ea"/>
              </a:rPr>
              <a:t>※1</a:t>
            </a:r>
            <a:r>
              <a:rPr kumimoji="1" lang="ja-JP" altLang="en-US" sz="500" dirty="0">
                <a:latin typeface="+mn-ea"/>
              </a:rPr>
              <a:t>：気候変動適応情報プラットフォーム「全国・都道府県情報 表示地域：</a:t>
            </a:r>
            <a:r>
              <a:rPr kumimoji="1" lang="ja-JP" altLang="en-US" sz="500" b="1" dirty="0">
                <a:solidFill>
                  <a:srgbClr val="FF0000"/>
                </a:solidFill>
                <a:latin typeface="+mn-ea"/>
              </a:rPr>
              <a:t>〇〇</a:t>
            </a:r>
            <a:r>
              <a:rPr kumimoji="1" lang="ja-JP" altLang="en-US" sz="500" dirty="0">
                <a:latin typeface="+mn-ea"/>
              </a:rPr>
              <a:t>県」</a:t>
            </a:r>
            <a:r>
              <a:rPr kumimoji="1" lang="en-US" altLang="ja-JP" sz="500" dirty="0">
                <a:latin typeface="+mn-ea"/>
              </a:rPr>
              <a:t>(http://www.adaptation-platform.nies.go.jp/map/</a:t>
            </a:r>
            <a:r>
              <a:rPr kumimoji="1" lang="ja-JP" altLang="en-US" sz="500" b="1" dirty="0">
                <a:solidFill>
                  <a:srgbClr val="FF0000"/>
                </a:solidFill>
                <a:latin typeface="+mn-ea"/>
              </a:rPr>
              <a:t>○○</a:t>
            </a:r>
            <a:r>
              <a:rPr kumimoji="1" lang="en-US" altLang="ja-JP" sz="500" dirty="0">
                <a:latin typeface="+mn-ea"/>
              </a:rPr>
              <a:t>/index_past.html)</a:t>
            </a:r>
          </a:p>
          <a:p>
            <a:r>
              <a:rPr kumimoji="1" lang="en-US" altLang="ja-JP" sz="500" dirty="0">
                <a:latin typeface="+mn-ea"/>
              </a:rPr>
              <a:t>※2</a:t>
            </a:r>
            <a:r>
              <a:rPr kumimoji="1" lang="ja-JP" altLang="en-US" sz="500" dirty="0">
                <a:latin typeface="+mn-ea"/>
              </a:rPr>
              <a:t>：</a:t>
            </a:r>
            <a:r>
              <a:rPr kumimoji="1" lang="en-US" altLang="ja-JP" sz="500" dirty="0">
                <a:latin typeface="+mn-ea"/>
              </a:rPr>
              <a:t>Hajime NAKANO</a:t>
            </a:r>
            <a:r>
              <a:rPr kumimoji="1" lang="ja-JP" altLang="en-US" sz="500" dirty="0">
                <a:latin typeface="+mn-ea"/>
              </a:rPr>
              <a:t>「</a:t>
            </a:r>
            <a:r>
              <a:rPr kumimoji="1" lang="en-US" altLang="ja-JP" sz="500" dirty="0">
                <a:latin typeface="+mn-ea"/>
              </a:rPr>
              <a:t>2017</a:t>
            </a:r>
            <a:r>
              <a:rPr kumimoji="1" lang="ja-JP" altLang="en-US" sz="500" dirty="0">
                <a:latin typeface="+mn-ea"/>
              </a:rPr>
              <a:t>年</a:t>
            </a:r>
            <a:r>
              <a:rPr kumimoji="1" lang="en-US" altLang="ja-JP" sz="500" dirty="0">
                <a:latin typeface="+mn-ea"/>
              </a:rPr>
              <a:t>7</a:t>
            </a:r>
            <a:r>
              <a:rPr kumimoji="1" lang="ja-JP" altLang="en-US" sz="500" dirty="0">
                <a:latin typeface="+mn-ea"/>
              </a:rPr>
              <a:t>月</a:t>
            </a:r>
            <a:r>
              <a:rPr kumimoji="1" lang="en-US" altLang="ja-JP" sz="500" dirty="0">
                <a:latin typeface="+mn-ea"/>
              </a:rPr>
              <a:t>5</a:t>
            </a:r>
            <a:r>
              <a:rPr kumimoji="1" lang="ja-JP" altLang="en-US" sz="500" dirty="0">
                <a:latin typeface="+mn-ea"/>
              </a:rPr>
              <a:t>日 九州北部豪雨 大分日田・福岡朝倉で災害ボランティア 大分自動車道 杷木インター付近」（</a:t>
            </a:r>
            <a:r>
              <a:rPr kumimoji="1" lang="en-US" altLang="ja-JP" sz="500" dirty="0">
                <a:latin typeface="+mn-ea"/>
              </a:rPr>
              <a:t>https://www.flickr.com/photos/jetalone/35524229680/</a:t>
            </a:r>
            <a:r>
              <a:rPr kumimoji="1" lang="ja-JP" altLang="en-US" sz="500" dirty="0">
                <a:latin typeface="+mn-ea"/>
              </a:rPr>
              <a:t>）</a:t>
            </a:r>
            <a:r>
              <a:rPr kumimoji="1" lang="en-US" altLang="ja-JP" sz="500" dirty="0">
                <a:latin typeface="+mn-ea"/>
                <a:hlinkClick r:id="rId7">
                  <a:extLst>
                    <a:ext uri="{A12FA001-AC4F-418D-AE19-62706E023703}">
                      <ahyp:hlinkClr xmlns:ahyp="http://schemas.microsoft.com/office/drawing/2018/hyperlinkcolor" val="tx"/>
                    </a:ext>
                  </a:extLst>
                </a:hlinkClick>
              </a:rPr>
              <a:t>CC BY 2.0</a:t>
            </a:r>
            <a:r>
              <a:rPr kumimoji="1" lang="ja-JP" altLang="en-US" sz="500" dirty="0">
                <a:latin typeface="+mn-ea"/>
              </a:rPr>
              <a:t>によるライセンス（元画像を一部切抜）</a:t>
            </a:r>
            <a:endParaRPr kumimoji="1" lang="en-US" altLang="ja-JP" sz="500" dirty="0">
              <a:latin typeface="+mn-ea"/>
            </a:endParaRPr>
          </a:p>
        </p:txBody>
      </p:sp>
      <p:sp>
        <p:nvSpPr>
          <p:cNvPr id="114" name="テキスト ボックス 113">
            <a:extLst>
              <a:ext uri="{FF2B5EF4-FFF2-40B4-BE49-F238E27FC236}">
                <a16:creationId xmlns:a16="http://schemas.microsoft.com/office/drawing/2014/main" id="{286A1E67-80E1-455E-B9A4-A512748FB15A}"/>
              </a:ext>
            </a:extLst>
          </p:cNvPr>
          <p:cNvSpPr txBox="1"/>
          <p:nvPr/>
        </p:nvSpPr>
        <p:spPr>
          <a:xfrm>
            <a:off x="877005" y="7912165"/>
            <a:ext cx="2031325" cy="369332"/>
          </a:xfrm>
          <a:prstGeom prst="rect">
            <a:avLst/>
          </a:prstGeom>
          <a:noFill/>
        </p:spPr>
        <p:txBody>
          <a:bodyPr wrap="none" rtlCol="0">
            <a:spAutoFit/>
          </a:bodyPr>
          <a:lstStyle/>
          <a:p>
            <a:r>
              <a:rPr kumimoji="1" lang="ja-JP" altLang="en-US" b="1" dirty="0">
                <a:latin typeface="+mn-ea"/>
              </a:rPr>
              <a:t>センターについて</a:t>
            </a:r>
          </a:p>
        </p:txBody>
      </p:sp>
      <p:sp>
        <p:nvSpPr>
          <p:cNvPr id="115" name="テキスト ボックス 114">
            <a:extLst>
              <a:ext uri="{FF2B5EF4-FFF2-40B4-BE49-F238E27FC236}">
                <a16:creationId xmlns:a16="http://schemas.microsoft.com/office/drawing/2014/main" id="{B464D182-C505-44B1-854F-1C58291F42EB}"/>
              </a:ext>
            </a:extLst>
          </p:cNvPr>
          <p:cNvSpPr txBox="1"/>
          <p:nvPr/>
        </p:nvSpPr>
        <p:spPr>
          <a:xfrm>
            <a:off x="5173378" y="10086672"/>
            <a:ext cx="2347117" cy="661720"/>
          </a:xfrm>
          <a:prstGeom prst="rect">
            <a:avLst/>
          </a:prstGeom>
          <a:noFill/>
        </p:spPr>
        <p:txBody>
          <a:bodyPr wrap="none" rtlCol="0">
            <a:spAutoFit/>
          </a:bodyPr>
          <a:lstStyle/>
          <a:p>
            <a:r>
              <a:rPr kumimoji="1" lang="ja-JP" altLang="en-US" sz="1000" b="1" dirty="0">
                <a:solidFill>
                  <a:srgbClr val="FF0000"/>
                </a:solidFill>
                <a:latin typeface="+mn-ea"/>
              </a:rPr>
              <a:t>〇〇</a:t>
            </a:r>
            <a:r>
              <a:rPr kumimoji="1" lang="ja-JP" altLang="en-US" sz="1000" b="1" dirty="0">
                <a:latin typeface="+mn-ea"/>
              </a:rPr>
              <a:t>県気候変動適応センター</a:t>
            </a:r>
            <a:endParaRPr kumimoji="1" lang="en-US" altLang="ja-JP" sz="1000" b="1" dirty="0">
              <a:latin typeface="+mn-ea"/>
            </a:endParaRPr>
          </a:p>
          <a:p>
            <a:r>
              <a:rPr kumimoji="1" lang="ja-JP" altLang="en-US" sz="900" dirty="0">
                <a:latin typeface="+mn-ea"/>
              </a:rPr>
              <a:t>〒</a:t>
            </a:r>
            <a:r>
              <a:rPr kumimoji="1" lang="en-US" altLang="ja-JP" sz="900" dirty="0">
                <a:solidFill>
                  <a:srgbClr val="FF0000"/>
                </a:solidFill>
                <a:latin typeface="+mn-ea"/>
              </a:rPr>
              <a:t>XXX-XXXX </a:t>
            </a:r>
            <a:r>
              <a:rPr kumimoji="1" lang="ja-JP" altLang="en-US" sz="900" dirty="0">
                <a:solidFill>
                  <a:srgbClr val="FF0000"/>
                </a:solidFill>
                <a:latin typeface="+mn-ea"/>
              </a:rPr>
              <a:t>△△市□□□□□□□□□</a:t>
            </a:r>
            <a:endParaRPr kumimoji="1" lang="en-US" altLang="ja-JP" sz="900" dirty="0">
              <a:solidFill>
                <a:srgbClr val="FF0000"/>
              </a:solidFill>
              <a:latin typeface="+mn-ea"/>
            </a:endParaRPr>
          </a:p>
          <a:p>
            <a:r>
              <a:rPr kumimoji="1" lang="en-US" altLang="ja-JP" sz="900" dirty="0">
                <a:latin typeface="+mn-ea"/>
              </a:rPr>
              <a:t>TEL: </a:t>
            </a:r>
            <a:r>
              <a:rPr kumimoji="1" lang="en-US" altLang="ja-JP" sz="900" dirty="0">
                <a:solidFill>
                  <a:srgbClr val="FF0000"/>
                </a:solidFill>
                <a:latin typeface="+mn-ea"/>
              </a:rPr>
              <a:t>000-000-0000</a:t>
            </a:r>
            <a:r>
              <a:rPr kumimoji="1" lang="ja-JP" altLang="en-US" sz="900" dirty="0">
                <a:latin typeface="+mn-ea"/>
              </a:rPr>
              <a:t>　</a:t>
            </a:r>
            <a:r>
              <a:rPr kumimoji="1" lang="en-US" altLang="ja-JP" sz="900" dirty="0">
                <a:latin typeface="+mn-ea"/>
              </a:rPr>
              <a:t>FAX: </a:t>
            </a:r>
            <a:r>
              <a:rPr kumimoji="1" lang="en-US" altLang="ja-JP" sz="900" dirty="0">
                <a:solidFill>
                  <a:srgbClr val="FF0000"/>
                </a:solidFill>
                <a:latin typeface="+mn-ea"/>
              </a:rPr>
              <a:t>000-000-0000</a:t>
            </a:r>
          </a:p>
          <a:p>
            <a:r>
              <a:rPr kumimoji="1" lang="en-US" altLang="ja-JP" sz="900" dirty="0">
                <a:latin typeface="+mn-ea"/>
              </a:rPr>
              <a:t>Email: </a:t>
            </a:r>
            <a:r>
              <a:rPr kumimoji="1" lang="en-US" altLang="ja-JP" sz="900" dirty="0">
                <a:solidFill>
                  <a:srgbClr val="FF0000"/>
                </a:solidFill>
                <a:latin typeface="+mn-ea"/>
              </a:rPr>
              <a:t>mmmm@dddd.com</a:t>
            </a:r>
            <a:endParaRPr kumimoji="1" lang="ja-JP" altLang="en-US" sz="900" dirty="0">
              <a:solidFill>
                <a:srgbClr val="FF0000"/>
              </a:solidFill>
              <a:latin typeface="+mn-ea"/>
            </a:endParaRPr>
          </a:p>
        </p:txBody>
      </p:sp>
      <p:sp>
        <p:nvSpPr>
          <p:cNvPr id="116" name="テキスト ボックス 115">
            <a:extLst>
              <a:ext uri="{FF2B5EF4-FFF2-40B4-BE49-F238E27FC236}">
                <a16:creationId xmlns:a16="http://schemas.microsoft.com/office/drawing/2014/main" id="{26206F36-123E-48AA-9600-82CAEE698E84}"/>
              </a:ext>
            </a:extLst>
          </p:cNvPr>
          <p:cNvSpPr txBox="1"/>
          <p:nvPr/>
        </p:nvSpPr>
        <p:spPr>
          <a:xfrm>
            <a:off x="2715882" y="9483950"/>
            <a:ext cx="4850385" cy="707886"/>
          </a:xfrm>
          <a:prstGeom prst="rect">
            <a:avLst/>
          </a:prstGeom>
          <a:noFill/>
        </p:spPr>
        <p:txBody>
          <a:bodyPr wrap="square" rtlCol="0">
            <a:spAutoFit/>
          </a:bodyPr>
          <a:lstStyle/>
          <a:p>
            <a:r>
              <a:rPr kumimoji="1" lang="ja-JP" altLang="en-US" sz="1000" dirty="0">
                <a:latin typeface="+mn-ea"/>
              </a:rPr>
              <a:t>本センターでは国や地方公共団体、研究機関等と連携し、気候変動の影響や適応に関する情報の収集、整理、分析等を実施します。また、その成果を広く提供することで、県内の市町村や事業者、県民のみなさまそれぞれの、気候変動適応に関する取り組みを促進します。</a:t>
            </a:r>
          </a:p>
        </p:txBody>
      </p:sp>
      <p:sp>
        <p:nvSpPr>
          <p:cNvPr id="126" name="テキスト ボックス 125">
            <a:extLst>
              <a:ext uri="{FF2B5EF4-FFF2-40B4-BE49-F238E27FC236}">
                <a16:creationId xmlns:a16="http://schemas.microsoft.com/office/drawing/2014/main" id="{2203B872-2665-4130-BC40-14CD8C07DF89}"/>
              </a:ext>
            </a:extLst>
          </p:cNvPr>
          <p:cNvSpPr txBox="1"/>
          <p:nvPr/>
        </p:nvSpPr>
        <p:spPr>
          <a:xfrm>
            <a:off x="2684060" y="8211448"/>
            <a:ext cx="1261884" cy="253916"/>
          </a:xfrm>
          <a:prstGeom prst="rect">
            <a:avLst/>
          </a:prstGeom>
          <a:noFill/>
        </p:spPr>
        <p:txBody>
          <a:bodyPr wrap="none" rtlCol="0">
            <a:spAutoFit/>
          </a:bodyPr>
          <a:lstStyle/>
          <a:p>
            <a:r>
              <a:rPr kumimoji="1" lang="ja-JP" altLang="en-US" sz="1050" b="1" dirty="0">
                <a:solidFill>
                  <a:srgbClr val="33CCFF"/>
                </a:solidFill>
                <a:latin typeface="+mn-ea"/>
              </a:rPr>
              <a:t>●</a:t>
            </a:r>
            <a:r>
              <a:rPr kumimoji="1" lang="ja-JP" altLang="en-US" sz="1050" b="1" dirty="0">
                <a:latin typeface="+mn-ea"/>
              </a:rPr>
              <a:t>設置根拠・体制</a:t>
            </a:r>
          </a:p>
        </p:txBody>
      </p:sp>
      <p:sp>
        <p:nvSpPr>
          <p:cNvPr id="127" name="テキスト ボックス 126">
            <a:extLst>
              <a:ext uri="{FF2B5EF4-FFF2-40B4-BE49-F238E27FC236}">
                <a16:creationId xmlns:a16="http://schemas.microsoft.com/office/drawing/2014/main" id="{3BB9BE6F-E378-49F1-BD4D-83DF362A4EE8}"/>
              </a:ext>
            </a:extLst>
          </p:cNvPr>
          <p:cNvSpPr txBox="1"/>
          <p:nvPr/>
        </p:nvSpPr>
        <p:spPr>
          <a:xfrm>
            <a:off x="2683788" y="9254937"/>
            <a:ext cx="857927" cy="253916"/>
          </a:xfrm>
          <a:prstGeom prst="rect">
            <a:avLst/>
          </a:prstGeom>
          <a:noFill/>
        </p:spPr>
        <p:txBody>
          <a:bodyPr wrap="none" rtlCol="0">
            <a:spAutoFit/>
          </a:bodyPr>
          <a:lstStyle/>
          <a:p>
            <a:r>
              <a:rPr kumimoji="1" lang="ja-JP" altLang="en-US" sz="1050" b="1" dirty="0">
                <a:solidFill>
                  <a:srgbClr val="33CCFF"/>
                </a:solidFill>
                <a:latin typeface="+mn-ea"/>
              </a:rPr>
              <a:t>●</a:t>
            </a:r>
            <a:r>
              <a:rPr kumimoji="1" lang="ja-JP" altLang="en-US" sz="1050" b="1" dirty="0">
                <a:latin typeface="+mn-ea"/>
              </a:rPr>
              <a:t>主な活動</a:t>
            </a:r>
          </a:p>
        </p:txBody>
      </p:sp>
      <p:sp>
        <p:nvSpPr>
          <p:cNvPr id="129" name="テキスト ボックス 128">
            <a:extLst>
              <a:ext uri="{FF2B5EF4-FFF2-40B4-BE49-F238E27FC236}">
                <a16:creationId xmlns:a16="http://schemas.microsoft.com/office/drawing/2014/main" id="{93848458-F876-4B26-A6BE-E60A55179813}"/>
              </a:ext>
            </a:extLst>
          </p:cNvPr>
          <p:cNvSpPr txBox="1"/>
          <p:nvPr/>
        </p:nvSpPr>
        <p:spPr>
          <a:xfrm>
            <a:off x="140734" y="8370108"/>
            <a:ext cx="2545188" cy="246221"/>
          </a:xfrm>
          <a:prstGeom prst="rect">
            <a:avLst/>
          </a:prstGeom>
          <a:noFill/>
        </p:spPr>
        <p:txBody>
          <a:bodyPr wrap="square" rtlCol="0">
            <a:spAutoFit/>
          </a:bodyPr>
          <a:lstStyle/>
          <a:p>
            <a:pPr algn="ctr"/>
            <a:r>
              <a:rPr kumimoji="1" lang="ja-JP" altLang="en-US" sz="1000" dirty="0">
                <a:latin typeface="+mn-ea"/>
              </a:rPr>
              <a:t>地域気候変動適応センターの位置づけ</a:t>
            </a:r>
            <a:endParaRPr kumimoji="1" lang="ja-JP" altLang="en-US" sz="1000" baseline="30000" dirty="0">
              <a:latin typeface="+mn-ea"/>
            </a:endParaRPr>
          </a:p>
        </p:txBody>
      </p:sp>
      <p:sp>
        <p:nvSpPr>
          <p:cNvPr id="131" name="正方形/長方形 130">
            <a:extLst>
              <a:ext uri="{FF2B5EF4-FFF2-40B4-BE49-F238E27FC236}">
                <a16:creationId xmlns:a16="http://schemas.microsoft.com/office/drawing/2014/main" id="{E3DB0495-D9EC-4DB3-9F93-08F1CB809DA2}"/>
              </a:ext>
            </a:extLst>
          </p:cNvPr>
          <p:cNvSpPr/>
          <p:nvPr/>
        </p:nvSpPr>
        <p:spPr>
          <a:xfrm>
            <a:off x="389395" y="8556693"/>
            <a:ext cx="2033185" cy="1678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左中かっこ 87">
            <a:extLst>
              <a:ext uri="{FF2B5EF4-FFF2-40B4-BE49-F238E27FC236}">
                <a16:creationId xmlns:a16="http://schemas.microsoft.com/office/drawing/2014/main" id="{81A571CB-0000-40BF-8EA1-8634BF74DF84}"/>
              </a:ext>
            </a:extLst>
          </p:cNvPr>
          <p:cNvSpPr/>
          <p:nvPr/>
        </p:nvSpPr>
        <p:spPr>
          <a:xfrm>
            <a:off x="-251459" y="1548826"/>
            <a:ext cx="45719" cy="1368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2" name="左中かっこ 91">
            <a:extLst>
              <a:ext uri="{FF2B5EF4-FFF2-40B4-BE49-F238E27FC236}">
                <a16:creationId xmlns:a16="http://schemas.microsoft.com/office/drawing/2014/main" id="{45EF3290-02FC-466E-A5F4-9B81BF31CE91}"/>
              </a:ext>
            </a:extLst>
          </p:cNvPr>
          <p:cNvSpPr/>
          <p:nvPr/>
        </p:nvSpPr>
        <p:spPr>
          <a:xfrm>
            <a:off x="-144404" y="8017392"/>
            <a:ext cx="45719" cy="828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9" name="左中かっこ 98">
            <a:extLst>
              <a:ext uri="{FF2B5EF4-FFF2-40B4-BE49-F238E27FC236}">
                <a16:creationId xmlns:a16="http://schemas.microsoft.com/office/drawing/2014/main" id="{0D3DC257-5D91-4B14-A5DE-67A898E42D00}"/>
              </a:ext>
            </a:extLst>
          </p:cNvPr>
          <p:cNvSpPr/>
          <p:nvPr/>
        </p:nvSpPr>
        <p:spPr>
          <a:xfrm>
            <a:off x="-144404" y="8973067"/>
            <a:ext cx="45719" cy="828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4" name="左中かっこ 103">
            <a:extLst>
              <a:ext uri="{FF2B5EF4-FFF2-40B4-BE49-F238E27FC236}">
                <a16:creationId xmlns:a16="http://schemas.microsoft.com/office/drawing/2014/main" id="{DE00CCB4-0C0C-4BB4-BEDA-5558BBEE9EAB}"/>
              </a:ext>
            </a:extLst>
          </p:cNvPr>
          <p:cNvSpPr/>
          <p:nvPr/>
        </p:nvSpPr>
        <p:spPr>
          <a:xfrm>
            <a:off x="-255268" y="3526498"/>
            <a:ext cx="45719" cy="1620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2CFB189E-D17C-4186-8154-045C79889B7E}"/>
              </a:ext>
            </a:extLst>
          </p:cNvPr>
          <p:cNvSpPr txBox="1"/>
          <p:nvPr/>
        </p:nvSpPr>
        <p:spPr>
          <a:xfrm>
            <a:off x="150064" y="-1764307"/>
            <a:ext cx="6543779" cy="1200329"/>
          </a:xfrm>
          <a:prstGeom prst="rect">
            <a:avLst/>
          </a:prstGeom>
          <a:noFill/>
        </p:spPr>
        <p:txBody>
          <a:bodyPr wrap="none" rtlCol="0">
            <a:spAutoFit/>
          </a:bodyPr>
          <a:lstStyle/>
          <a:p>
            <a:r>
              <a:rPr kumimoji="1" lang="en-US" altLang="ja-JP" dirty="0">
                <a:solidFill>
                  <a:srgbClr val="FF0000"/>
                </a:solidFill>
              </a:rPr>
              <a:t>【</a:t>
            </a:r>
            <a:r>
              <a:rPr kumimoji="1" lang="ja-JP" altLang="en-US" dirty="0">
                <a:solidFill>
                  <a:srgbClr val="FF0000"/>
                </a:solidFill>
              </a:rPr>
              <a:t>このデータのサイズについて</a:t>
            </a:r>
            <a:r>
              <a:rPr kumimoji="1" lang="en-US" altLang="ja-JP" dirty="0">
                <a:solidFill>
                  <a:srgbClr val="FF0000"/>
                </a:solidFill>
              </a:rPr>
              <a:t>】</a:t>
            </a:r>
          </a:p>
          <a:p>
            <a:r>
              <a:rPr kumimoji="1" lang="ja-JP" altLang="en-US" dirty="0"/>
              <a:t>　</a:t>
            </a:r>
            <a:r>
              <a:rPr kumimoji="1" lang="en-US" altLang="ja-JP" dirty="0"/>
              <a:t>A4</a:t>
            </a:r>
            <a:r>
              <a:rPr kumimoji="1" lang="ja-JP" altLang="en-US" dirty="0"/>
              <a:t>サイズ（ </a:t>
            </a:r>
            <a:r>
              <a:rPr kumimoji="1" lang="en-US" altLang="ja-JP" dirty="0"/>
              <a:t>210</a:t>
            </a:r>
            <a:r>
              <a:rPr kumimoji="1" lang="ja-JP" altLang="en-US" dirty="0"/>
              <a:t>㎜</a:t>
            </a:r>
            <a:r>
              <a:rPr kumimoji="1" lang="en-US" altLang="ja-JP" dirty="0"/>
              <a:t>×297</a:t>
            </a:r>
            <a:r>
              <a:rPr kumimoji="1" lang="ja-JP" altLang="en-US" dirty="0"/>
              <a:t>㎜）のチラシを想定していますが、</a:t>
            </a:r>
            <a:endParaRPr kumimoji="1" lang="en-US" altLang="ja-JP" dirty="0"/>
          </a:p>
          <a:p>
            <a:r>
              <a:rPr kumimoji="1" lang="ja-JP" altLang="en-US" dirty="0"/>
              <a:t>　印刷入稿で必要な「塗り足し」と言われる部分を</a:t>
            </a:r>
            <a:endParaRPr kumimoji="1" lang="en-US" altLang="ja-JP" dirty="0"/>
          </a:p>
          <a:p>
            <a:r>
              <a:rPr kumimoji="1" lang="ja-JP" altLang="en-US" dirty="0"/>
              <a:t>　上下左右</a:t>
            </a:r>
            <a:r>
              <a:rPr kumimoji="1" lang="en-US" altLang="ja-JP" dirty="0"/>
              <a:t>3</a:t>
            </a:r>
            <a:r>
              <a:rPr kumimoji="1" lang="ja-JP" altLang="en-US" dirty="0"/>
              <a:t>㎜ずつ入れて</a:t>
            </a:r>
            <a:r>
              <a:rPr kumimoji="1" lang="en-US" altLang="ja-JP" dirty="0"/>
              <a:t>216</a:t>
            </a:r>
            <a:r>
              <a:rPr kumimoji="1" lang="ja-JP" altLang="en-US" dirty="0"/>
              <a:t>㎜</a:t>
            </a:r>
            <a:r>
              <a:rPr kumimoji="1" lang="en-US" altLang="ja-JP" dirty="0"/>
              <a:t>×303</a:t>
            </a:r>
            <a:r>
              <a:rPr kumimoji="1" lang="ja-JP" altLang="en-US" dirty="0"/>
              <a:t>㎜で作成されています。</a:t>
            </a:r>
            <a:endParaRPr kumimoji="1" lang="en-US" altLang="ja-JP" dirty="0"/>
          </a:p>
        </p:txBody>
      </p:sp>
      <p:sp>
        <p:nvSpPr>
          <p:cNvPr id="79" name="正方形/長方形 78">
            <a:extLst>
              <a:ext uri="{FF2B5EF4-FFF2-40B4-BE49-F238E27FC236}">
                <a16:creationId xmlns:a16="http://schemas.microsoft.com/office/drawing/2014/main" id="{16D1235C-069B-4656-9C1B-FEA11B0D726E}"/>
              </a:ext>
            </a:extLst>
          </p:cNvPr>
          <p:cNvSpPr/>
          <p:nvPr/>
        </p:nvSpPr>
        <p:spPr>
          <a:xfrm>
            <a:off x="5117471" y="5982386"/>
            <a:ext cx="2275200" cy="164977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テキスト ボックス 122">
            <a:extLst>
              <a:ext uri="{FF2B5EF4-FFF2-40B4-BE49-F238E27FC236}">
                <a16:creationId xmlns:a16="http://schemas.microsoft.com/office/drawing/2014/main" id="{E9F32DAB-5A20-4FE5-8E5F-A9F039852E83}"/>
              </a:ext>
            </a:extLst>
          </p:cNvPr>
          <p:cNvSpPr txBox="1"/>
          <p:nvPr/>
        </p:nvSpPr>
        <p:spPr>
          <a:xfrm>
            <a:off x="5172586" y="6181268"/>
            <a:ext cx="2354375" cy="246221"/>
          </a:xfrm>
          <a:prstGeom prst="rect">
            <a:avLst/>
          </a:prstGeom>
          <a:noFill/>
        </p:spPr>
        <p:txBody>
          <a:bodyPr wrap="square" rtlCol="0">
            <a:spAutoFit/>
          </a:bodyPr>
          <a:lstStyle/>
          <a:p>
            <a:r>
              <a:rPr kumimoji="1" lang="ja-JP" altLang="en-US" sz="1000" dirty="0">
                <a:solidFill>
                  <a:srgbClr val="FF0000"/>
                </a:solidFill>
                <a:latin typeface="メイリオ" panose="020B0604030504040204" pitchFamily="50" charset="-128"/>
                <a:ea typeface="メイリオ" panose="020B0604030504040204" pitchFamily="50" charset="-128"/>
              </a:rPr>
              <a:t>図表</a:t>
            </a:r>
            <a:endParaRPr kumimoji="1" lang="ja-JP" altLang="en-US" sz="1000" baseline="30000" dirty="0">
              <a:solidFill>
                <a:srgbClr val="FF0000"/>
              </a:solidFill>
              <a:latin typeface="メイリオ" panose="020B0604030504040204" pitchFamily="50" charset="-128"/>
              <a:ea typeface="メイリオ" panose="020B0604030504040204" pitchFamily="50" charset="-128"/>
            </a:endParaRPr>
          </a:p>
        </p:txBody>
      </p:sp>
      <p:grpSp>
        <p:nvGrpSpPr>
          <p:cNvPr id="21" name="グループ化 20">
            <a:extLst>
              <a:ext uri="{FF2B5EF4-FFF2-40B4-BE49-F238E27FC236}">
                <a16:creationId xmlns:a16="http://schemas.microsoft.com/office/drawing/2014/main" id="{2D79C82D-C1C8-4747-B8C5-2C8F23EEE742}"/>
              </a:ext>
            </a:extLst>
          </p:cNvPr>
          <p:cNvGrpSpPr/>
          <p:nvPr/>
        </p:nvGrpSpPr>
        <p:grpSpPr>
          <a:xfrm>
            <a:off x="300055" y="1071255"/>
            <a:ext cx="603049" cy="646331"/>
            <a:chOff x="290851" y="1105429"/>
            <a:chExt cx="581338" cy="623061"/>
          </a:xfrm>
        </p:grpSpPr>
        <p:sp>
          <p:nvSpPr>
            <p:cNvPr id="9" name="楕円 8">
              <a:extLst>
                <a:ext uri="{FF2B5EF4-FFF2-40B4-BE49-F238E27FC236}">
                  <a16:creationId xmlns:a16="http://schemas.microsoft.com/office/drawing/2014/main" id="{5CF6AB73-CCE1-43BA-9F89-164AA1F0A4F2}"/>
                </a:ext>
              </a:extLst>
            </p:cNvPr>
            <p:cNvSpPr/>
            <p:nvPr/>
          </p:nvSpPr>
          <p:spPr>
            <a:xfrm>
              <a:off x="306303" y="1136388"/>
              <a:ext cx="565886" cy="565884"/>
            </a:xfrm>
            <a:prstGeom prst="ellipse">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5" name="正方形/長方形 134">
              <a:extLst>
                <a:ext uri="{FF2B5EF4-FFF2-40B4-BE49-F238E27FC236}">
                  <a16:creationId xmlns:a16="http://schemas.microsoft.com/office/drawing/2014/main" id="{AE59D609-626C-45B6-8DEF-F4AECFDE2ECD}"/>
                </a:ext>
              </a:extLst>
            </p:cNvPr>
            <p:cNvSpPr/>
            <p:nvPr/>
          </p:nvSpPr>
          <p:spPr>
            <a:xfrm>
              <a:off x="290851" y="1105429"/>
              <a:ext cx="572067" cy="623061"/>
            </a:xfrm>
            <a:prstGeom prst="rect">
              <a:avLst/>
            </a:prstGeom>
          </p:spPr>
          <p:txBody>
            <a:bodyPr wrap="none">
              <a:spAutoFit/>
            </a:bodyPr>
            <a:lstStyle/>
            <a:p>
              <a:r>
                <a:rPr kumimoji="1" lang="en-US" altLang="ja-JP" sz="3600" dirty="0">
                  <a:solidFill>
                    <a:schemeClr val="bg1"/>
                  </a:solidFill>
                  <a:latin typeface="Bahnschrift" panose="020B0502040204020203" pitchFamily="34" charset="0"/>
                </a:rPr>
                <a:t>01</a:t>
              </a:r>
              <a:endParaRPr kumimoji="1" lang="ja-JP" altLang="en-US" sz="3600" dirty="0">
                <a:solidFill>
                  <a:schemeClr val="bg1"/>
                </a:solidFill>
                <a:latin typeface="Bahnschrift" panose="020B0502040204020203" pitchFamily="34" charset="0"/>
              </a:endParaRPr>
            </a:p>
          </p:txBody>
        </p:sp>
      </p:grpSp>
      <p:grpSp>
        <p:nvGrpSpPr>
          <p:cNvPr id="43" name="グループ化 42">
            <a:extLst>
              <a:ext uri="{FF2B5EF4-FFF2-40B4-BE49-F238E27FC236}">
                <a16:creationId xmlns:a16="http://schemas.microsoft.com/office/drawing/2014/main" id="{A275D4E2-56E1-4D3F-99E7-FB625FE4DC59}"/>
              </a:ext>
            </a:extLst>
          </p:cNvPr>
          <p:cNvGrpSpPr/>
          <p:nvPr/>
        </p:nvGrpSpPr>
        <p:grpSpPr>
          <a:xfrm>
            <a:off x="364630" y="1809640"/>
            <a:ext cx="534683" cy="344202"/>
            <a:chOff x="261488" y="1860315"/>
            <a:chExt cx="534683" cy="344202"/>
          </a:xfrm>
        </p:grpSpPr>
        <p:pic>
          <p:nvPicPr>
            <p:cNvPr id="38" name="グラフィックス 37">
              <a:extLst>
                <a:ext uri="{FF2B5EF4-FFF2-40B4-BE49-F238E27FC236}">
                  <a16:creationId xmlns:a16="http://schemas.microsoft.com/office/drawing/2014/main" id="{908E6B52-216A-477A-8F47-528A797D6CF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61488" y="1860315"/>
              <a:ext cx="534683" cy="344202"/>
            </a:xfrm>
            <a:prstGeom prst="rect">
              <a:avLst/>
            </a:prstGeom>
          </p:spPr>
        </p:pic>
        <p:sp>
          <p:nvSpPr>
            <p:cNvPr id="39" name="正方形/長方形 38">
              <a:extLst>
                <a:ext uri="{FF2B5EF4-FFF2-40B4-BE49-F238E27FC236}">
                  <a16:creationId xmlns:a16="http://schemas.microsoft.com/office/drawing/2014/main" id="{E7B52FB7-0A2E-4FC6-AF55-5510FEF1B1EE}"/>
                </a:ext>
              </a:extLst>
            </p:cNvPr>
            <p:cNvSpPr/>
            <p:nvPr/>
          </p:nvSpPr>
          <p:spPr>
            <a:xfrm>
              <a:off x="280685" y="1931917"/>
              <a:ext cx="492443" cy="253916"/>
            </a:xfrm>
            <a:prstGeom prst="rect">
              <a:avLst/>
            </a:prstGeom>
          </p:spPr>
          <p:txBody>
            <a:bodyPr wrap="none">
              <a:spAutoFit/>
            </a:bodyPr>
            <a:lstStyle/>
            <a:p>
              <a:r>
                <a:rPr kumimoji="1" lang="ja-JP" altLang="en-US" sz="1050" b="1" dirty="0">
                  <a:latin typeface="+mn-ea"/>
                </a:rPr>
                <a:t>現 在</a:t>
              </a:r>
              <a:endParaRPr lang="ja-JP" altLang="en-US" sz="1050" dirty="0"/>
            </a:p>
          </p:txBody>
        </p:sp>
      </p:grpSp>
      <p:grpSp>
        <p:nvGrpSpPr>
          <p:cNvPr id="46" name="グループ化 45">
            <a:extLst>
              <a:ext uri="{FF2B5EF4-FFF2-40B4-BE49-F238E27FC236}">
                <a16:creationId xmlns:a16="http://schemas.microsoft.com/office/drawing/2014/main" id="{0AC284BA-68DB-40E8-A802-67D813CC720C}"/>
              </a:ext>
            </a:extLst>
          </p:cNvPr>
          <p:cNvGrpSpPr/>
          <p:nvPr/>
        </p:nvGrpSpPr>
        <p:grpSpPr>
          <a:xfrm>
            <a:off x="312507" y="2416445"/>
            <a:ext cx="587020" cy="329878"/>
            <a:chOff x="209365" y="2588837"/>
            <a:chExt cx="587020" cy="329878"/>
          </a:xfrm>
        </p:grpSpPr>
        <p:pic>
          <p:nvPicPr>
            <p:cNvPr id="41" name="グラフィックス 40">
              <a:extLst>
                <a:ext uri="{FF2B5EF4-FFF2-40B4-BE49-F238E27FC236}">
                  <a16:creationId xmlns:a16="http://schemas.microsoft.com/office/drawing/2014/main" id="{2CE6622D-83EB-43EE-978E-EDC7AE045BE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80685" y="2588837"/>
              <a:ext cx="512432" cy="329878"/>
            </a:xfrm>
            <a:prstGeom prst="rect">
              <a:avLst/>
            </a:prstGeom>
          </p:spPr>
        </p:pic>
        <p:sp>
          <p:nvSpPr>
            <p:cNvPr id="137" name="テキスト ボックス 136">
              <a:extLst>
                <a:ext uri="{FF2B5EF4-FFF2-40B4-BE49-F238E27FC236}">
                  <a16:creationId xmlns:a16="http://schemas.microsoft.com/office/drawing/2014/main" id="{53E56391-EEE5-419D-8F4F-EC2C395049E0}"/>
                </a:ext>
              </a:extLst>
            </p:cNvPr>
            <p:cNvSpPr txBox="1"/>
            <p:nvPr/>
          </p:nvSpPr>
          <p:spPr>
            <a:xfrm>
              <a:off x="209365" y="2623709"/>
              <a:ext cx="587020" cy="261610"/>
            </a:xfrm>
            <a:prstGeom prst="rect">
              <a:avLst/>
            </a:prstGeom>
            <a:noFill/>
          </p:spPr>
          <p:txBody>
            <a:bodyPr wrap="none" rtlCol="0">
              <a:spAutoFit/>
            </a:bodyPr>
            <a:lstStyle/>
            <a:p>
              <a:r>
                <a:rPr kumimoji="1" lang="ja-JP" altLang="en-US" sz="1100" b="1" dirty="0">
                  <a:latin typeface="+mn-ea"/>
                </a:rPr>
                <a:t>  将 来</a:t>
              </a:r>
            </a:p>
          </p:txBody>
        </p:sp>
      </p:grpSp>
      <p:grpSp>
        <p:nvGrpSpPr>
          <p:cNvPr id="141" name="グループ化 140">
            <a:extLst>
              <a:ext uri="{FF2B5EF4-FFF2-40B4-BE49-F238E27FC236}">
                <a16:creationId xmlns:a16="http://schemas.microsoft.com/office/drawing/2014/main" id="{BBE93D38-D071-49F8-B5C8-C2DC27FA63E9}"/>
              </a:ext>
            </a:extLst>
          </p:cNvPr>
          <p:cNvGrpSpPr/>
          <p:nvPr/>
        </p:nvGrpSpPr>
        <p:grpSpPr>
          <a:xfrm>
            <a:off x="2177360" y="2917266"/>
            <a:ext cx="678391" cy="646331"/>
            <a:chOff x="-246678" y="1952222"/>
            <a:chExt cx="653968" cy="623061"/>
          </a:xfrm>
        </p:grpSpPr>
        <p:sp>
          <p:nvSpPr>
            <p:cNvPr id="142" name="楕円 141">
              <a:extLst>
                <a:ext uri="{FF2B5EF4-FFF2-40B4-BE49-F238E27FC236}">
                  <a16:creationId xmlns:a16="http://schemas.microsoft.com/office/drawing/2014/main" id="{353F0A94-C0CC-4C0B-9C5D-BDEADB59D46D}"/>
                </a:ext>
              </a:extLst>
            </p:cNvPr>
            <p:cNvSpPr/>
            <p:nvPr/>
          </p:nvSpPr>
          <p:spPr>
            <a:xfrm>
              <a:off x="-202636" y="2001413"/>
              <a:ext cx="565886" cy="565884"/>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3" name="正方形/長方形 142">
              <a:extLst>
                <a:ext uri="{FF2B5EF4-FFF2-40B4-BE49-F238E27FC236}">
                  <a16:creationId xmlns:a16="http://schemas.microsoft.com/office/drawing/2014/main" id="{9D8B415B-F434-493E-B57D-E1BE8A602973}"/>
                </a:ext>
              </a:extLst>
            </p:cNvPr>
            <p:cNvSpPr/>
            <p:nvPr/>
          </p:nvSpPr>
          <p:spPr>
            <a:xfrm>
              <a:off x="-246678" y="1952222"/>
              <a:ext cx="653968" cy="623061"/>
            </a:xfrm>
            <a:prstGeom prst="rect">
              <a:avLst/>
            </a:prstGeom>
          </p:spPr>
          <p:txBody>
            <a:bodyPr wrap="none">
              <a:spAutoFit/>
            </a:bodyPr>
            <a:lstStyle/>
            <a:p>
              <a:r>
                <a:rPr kumimoji="1" lang="en-US" altLang="ja-JP" sz="3600" dirty="0">
                  <a:solidFill>
                    <a:schemeClr val="bg1"/>
                  </a:solidFill>
                  <a:latin typeface="Bahnschrift" panose="020B0502040204020203" pitchFamily="34" charset="0"/>
                </a:rPr>
                <a:t>02</a:t>
              </a:r>
              <a:endParaRPr kumimoji="1" lang="ja-JP" altLang="en-US" sz="3600" dirty="0">
                <a:solidFill>
                  <a:schemeClr val="bg1"/>
                </a:solidFill>
                <a:latin typeface="Bahnschrift" panose="020B0502040204020203" pitchFamily="34" charset="0"/>
              </a:endParaRPr>
            </a:p>
          </p:txBody>
        </p:sp>
      </p:grpSp>
      <p:grpSp>
        <p:nvGrpSpPr>
          <p:cNvPr id="144" name="グループ化 143">
            <a:extLst>
              <a:ext uri="{FF2B5EF4-FFF2-40B4-BE49-F238E27FC236}">
                <a16:creationId xmlns:a16="http://schemas.microsoft.com/office/drawing/2014/main" id="{49923F9D-BB7A-43B4-9738-E7AE624F1A9F}"/>
              </a:ext>
            </a:extLst>
          </p:cNvPr>
          <p:cNvGrpSpPr/>
          <p:nvPr/>
        </p:nvGrpSpPr>
        <p:grpSpPr>
          <a:xfrm>
            <a:off x="2829877" y="3761378"/>
            <a:ext cx="555751" cy="344202"/>
            <a:chOff x="261488" y="1860315"/>
            <a:chExt cx="534683" cy="344202"/>
          </a:xfrm>
        </p:grpSpPr>
        <p:pic>
          <p:nvPicPr>
            <p:cNvPr id="145" name="グラフィックス 144">
              <a:extLst>
                <a:ext uri="{FF2B5EF4-FFF2-40B4-BE49-F238E27FC236}">
                  <a16:creationId xmlns:a16="http://schemas.microsoft.com/office/drawing/2014/main" id="{7E72A057-713A-4B64-B40A-92FDAFD8D04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61488" y="1860315"/>
              <a:ext cx="534683" cy="344202"/>
            </a:xfrm>
            <a:prstGeom prst="rect">
              <a:avLst/>
            </a:prstGeom>
          </p:spPr>
        </p:pic>
        <p:sp>
          <p:nvSpPr>
            <p:cNvPr id="146" name="正方形/長方形 145">
              <a:extLst>
                <a:ext uri="{FF2B5EF4-FFF2-40B4-BE49-F238E27FC236}">
                  <a16:creationId xmlns:a16="http://schemas.microsoft.com/office/drawing/2014/main" id="{41558D81-78CF-431C-9AE1-E9BF099A6B1A}"/>
                </a:ext>
              </a:extLst>
            </p:cNvPr>
            <p:cNvSpPr/>
            <p:nvPr/>
          </p:nvSpPr>
          <p:spPr>
            <a:xfrm>
              <a:off x="280685" y="1931917"/>
              <a:ext cx="492443" cy="253916"/>
            </a:xfrm>
            <a:prstGeom prst="rect">
              <a:avLst/>
            </a:prstGeom>
          </p:spPr>
          <p:txBody>
            <a:bodyPr wrap="none">
              <a:spAutoFit/>
            </a:bodyPr>
            <a:lstStyle/>
            <a:p>
              <a:r>
                <a:rPr kumimoji="1" lang="ja-JP" altLang="en-US" sz="1050" b="1" dirty="0">
                  <a:latin typeface="+mn-ea"/>
                </a:rPr>
                <a:t>現 在</a:t>
              </a:r>
              <a:endParaRPr lang="ja-JP" altLang="en-US" sz="1050" dirty="0"/>
            </a:p>
          </p:txBody>
        </p:sp>
      </p:grpSp>
      <p:grpSp>
        <p:nvGrpSpPr>
          <p:cNvPr id="147" name="グループ化 146">
            <a:extLst>
              <a:ext uri="{FF2B5EF4-FFF2-40B4-BE49-F238E27FC236}">
                <a16:creationId xmlns:a16="http://schemas.microsoft.com/office/drawing/2014/main" id="{40AB7A3B-DCAB-4FED-9EF6-46419AE4E76D}"/>
              </a:ext>
            </a:extLst>
          </p:cNvPr>
          <p:cNvGrpSpPr/>
          <p:nvPr/>
        </p:nvGrpSpPr>
        <p:grpSpPr>
          <a:xfrm>
            <a:off x="2742142" y="4723305"/>
            <a:ext cx="610150" cy="329878"/>
            <a:chOff x="5333573" y="4102217"/>
            <a:chExt cx="587020" cy="329878"/>
          </a:xfrm>
        </p:grpSpPr>
        <p:pic>
          <p:nvPicPr>
            <p:cNvPr id="148" name="グラフィックス 147">
              <a:extLst>
                <a:ext uri="{FF2B5EF4-FFF2-40B4-BE49-F238E27FC236}">
                  <a16:creationId xmlns:a16="http://schemas.microsoft.com/office/drawing/2014/main" id="{02E918A6-97F0-44FB-B029-37A3E86C7A6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405703" y="4102217"/>
              <a:ext cx="512432" cy="329878"/>
            </a:xfrm>
            <a:prstGeom prst="rect">
              <a:avLst/>
            </a:prstGeom>
          </p:spPr>
        </p:pic>
        <p:sp>
          <p:nvSpPr>
            <p:cNvPr id="149" name="テキスト ボックス 148">
              <a:extLst>
                <a:ext uri="{FF2B5EF4-FFF2-40B4-BE49-F238E27FC236}">
                  <a16:creationId xmlns:a16="http://schemas.microsoft.com/office/drawing/2014/main" id="{9C75EA1A-48AF-430F-9D24-B55A08198EE6}"/>
                </a:ext>
              </a:extLst>
            </p:cNvPr>
            <p:cNvSpPr txBox="1"/>
            <p:nvPr/>
          </p:nvSpPr>
          <p:spPr>
            <a:xfrm>
              <a:off x="5333573" y="4137415"/>
              <a:ext cx="587020" cy="261610"/>
            </a:xfrm>
            <a:prstGeom prst="rect">
              <a:avLst/>
            </a:prstGeom>
            <a:noFill/>
          </p:spPr>
          <p:txBody>
            <a:bodyPr wrap="none" rtlCol="0">
              <a:spAutoFit/>
            </a:bodyPr>
            <a:lstStyle/>
            <a:p>
              <a:r>
                <a:rPr kumimoji="1" lang="ja-JP" altLang="en-US" sz="1100" b="1" dirty="0">
                  <a:latin typeface="+mn-ea"/>
                </a:rPr>
                <a:t>  将 来</a:t>
              </a:r>
            </a:p>
          </p:txBody>
        </p:sp>
      </p:grpSp>
      <p:grpSp>
        <p:nvGrpSpPr>
          <p:cNvPr id="151" name="グループ化 150">
            <a:extLst>
              <a:ext uri="{FF2B5EF4-FFF2-40B4-BE49-F238E27FC236}">
                <a16:creationId xmlns:a16="http://schemas.microsoft.com/office/drawing/2014/main" id="{7E24428A-F508-44FB-8737-F003F172173B}"/>
              </a:ext>
            </a:extLst>
          </p:cNvPr>
          <p:cNvGrpSpPr/>
          <p:nvPr/>
        </p:nvGrpSpPr>
        <p:grpSpPr>
          <a:xfrm>
            <a:off x="254799" y="7727307"/>
            <a:ext cx="702436" cy="646332"/>
            <a:chOff x="257259" y="1155800"/>
            <a:chExt cx="677147" cy="623061"/>
          </a:xfrm>
        </p:grpSpPr>
        <p:sp>
          <p:nvSpPr>
            <p:cNvPr id="152" name="楕円 151">
              <a:extLst>
                <a:ext uri="{FF2B5EF4-FFF2-40B4-BE49-F238E27FC236}">
                  <a16:creationId xmlns:a16="http://schemas.microsoft.com/office/drawing/2014/main" id="{3714F1BD-D92F-4340-9A46-C91718D613A7}"/>
                </a:ext>
              </a:extLst>
            </p:cNvPr>
            <p:cNvSpPr/>
            <p:nvPr/>
          </p:nvSpPr>
          <p:spPr>
            <a:xfrm>
              <a:off x="300886" y="1178662"/>
              <a:ext cx="565886" cy="565884"/>
            </a:xfrm>
            <a:prstGeom prst="ellipse">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3" name="正方形/長方形 152">
              <a:extLst>
                <a:ext uri="{FF2B5EF4-FFF2-40B4-BE49-F238E27FC236}">
                  <a16:creationId xmlns:a16="http://schemas.microsoft.com/office/drawing/2014/main" id="{271C8425-5663-40CD-A04C-8829BD4B715D}"/>
                </a:ext>
              </a:extLst>
            </p:cNvPr>
            <p:cNvSpPr/>
            <p:nvPr/>
          </p:nvSpPr>
          <p:spPr>
            <a:xfrm>
              <a:off x="257259" y="1155800"/>
              <a:ext cx="677147" cy="623061"/>
            </a:xfrm>
            <a:prstGeom prst="rect">
              <a:avLst/>
            </a:prstGeom>
          </p:spPr>
          <p:txBody>
            <a:bodyPr wrap="none">
              <a:spAutoFit/>
            </a:bodyPr>
            <a:lstStyle/>
            <a:p>
              <a:r>
                <a:rPr kumimoji="1" lang="en-US" altLang="ja-JP" sz="3600" dirty="0">
                  <a:solidFill>
                    <a:schemeClr val="bg1"/>
                  </a:solidFill>
                  <a:latin typeface="Bahnschrift" panose="020B0502040204020203" pitchFamily="34" charset="0"/>
                </a:rPr>
                <a:t>04</a:t>
              </a:r>
            </a:p>
          </p:txBody>
        </p:sp>
      </p:grpSp>
      <p:grpSp>
        <p:nvGrpSpPr>
          <p:cNvPr id="154" name="グループ化 153">
            <a:extLst>
              <a:ext uri="{FF2B5EF4-FFF2-40B4-BE49-F238E27FC236}">
                <a16:creationId xmlns:a16="http://schemas.microsoft.com/office/drawing/2014/main" id="{9988A74F-798B-453A-B21D-858603F4504E}"/>
              </a:ext>
            </a:extLst>
          </p:cNvPr>
          <p:cNvGrpSpPr/>
          <p:nvPr/>
        </p:nvGrpSpPr>
        <p:grpSpPr>
          <a:xfrm>
            <a:off x="1763422" y="5202056"/>
            <a:ext cx="683200" cy="646331"/>
            <a:chOff x="259944" y="1086181"/>
            <a:chExt cx="658603" cy="623061"/>
          </a:xfrm>
        </p:grpSpPr>
        <p:sp>
          <p:nvSpPr>
            <p:cNvPr id="155" name="楕円 154">
              <a:extLst>
                <a:ext uri="{FF2B5EF4-FFF2-40B4-BE49-F238E27FC236}">
                  <a16:creationId xmlns:a16="http://schemas.microsoft.com/office/drawing/2014/main" id="{7D1D4756-07E6-4ADD-BC46-D5551CE8ED16}"/>
                </a:ext>
              </a:extLst>
            </p:cNvPr>
            <p:cNvSpPr/>
            <p:nvPr/>
          </p:nvSpPr>
          <p:spPr>
            <a:xfrm>
              <a:off x="306303" y="1136388"/>
              <a:ext cx="565886" cy="565884"/>
            </a:xfrm>
            <a:prstGeom prst="ellipse">
              <a:avLst/>
            </a:prstGeom>
            <a:solidFill>
              <a:srgbClr val="BAC3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6" name="正方形/長方形 155">
              <a:extLst>
                <a:ext uri="{FF2B5EF4-FFF2-40B4-BE49-F238E27FC236}">
                  <a16:creationId xmlns:a16="http://schemas.microsoft.com/office/drawing/2014/main" id="{0F3B5A82-B951-4C8C-AA54-45F238466F6E}"/>
                </a:ext>
              </a:extLst>
            </p:cNvPr>
            <p:cNvSpPr/>
            <p:nvPr/>
          </p:nvSpPr>
          <p:spPr>
            <a:xfrm>
              <a:off x="259944" y="1086181"/>
              <a:ext cx="658603" cy="623061"/>
            </a:xfrm>
            <a:prstGeom prst="rect">
              <a:avLst/>
            </a:prstGeom>
          </p:spPr>
          <p:txBody>
            <a:bodyPr wrap="none">
              <a:spAutoFit/>
            </a:bodyPr>
            <a:lstStyle/>
            <a:p>
              <a:r>
                <a:rPr kumimoji="1" lang="en-US" altLang="ja-JP" sz="3600" dirty="0">
                  <a:solidFill>
                    <a:schemeClr val="bg1"/>
                  </a:solidFill>
                  <a:latin typeface="Bahnschrift" panose="020B0502040204020203" pitchFamily="34" charset="0"/>
                </a:rPr>
                <a:t>03</a:t>
              </a:r>
              <a:endParaRPr kumimoji="1" lang="ja-JP" altLang="en-US" sz="3600" dirty="0">
                <a:solidFill>
                  <a:schemeClr val="bg1"/>
                </a:solidFill>
                <a:latin typeface="Bahnschrift" panose="020B0502040204020203" pitchFamily="34" charset="0"/>
              </a:endParaRPr>
            </a:p>
          </p:txBody>
        </p:sp>
      </p:grpSp>
      <p:sp>
        <p:nvSpPr>
          <p:cNvPr id="47" name="正方形/長方形 46">
            <a:extLst>
              <a:ext uri="{FF2B5EF4-FFF2-40B4-BE49-F238E27FC236}">
                <a16:creationId xmlns:a16="http://schemas.microsoft.com/office/drawing/2014/main" id="{E34036DC-DC3D-45FE-A40A-EDA9006B58B4}"/>
              </a:ext>
            </a:extLst>
          </p:cNvPr>
          <p:cNvSpPr/>
          <p:nvPr/>
        </p:nvSpPr>
        <p:spPr>
          <a:xfrm>
            <a:off x="282896" y="6127197"/>
            <a:ext cx="4531034" cy="1233459"/>
          </a:xfrm>
          <a:prstGeom prst="rect">
            <a:avLst/>
          </a:prstGeom>
          <a:noFill/>
          <a:ln>
            <a:noFill/>
          </a:ln>
        </p:spPr>
        <p:style>
          <a:lnRef idx="0">
            <a:scrgbClr r="0" g="0" b="0"/>
          </a:lnRef>
          <a:fillRef idx="0">
            <a:scrgbClr r="0" g="0" b="0"/>
          </a:fillRef>
          <a:effectRef idx="0">
            <a:scrgbClr r="0" g="0" b="0"/>
          </a:effectRef>
          <a:fontRef idx="minor">
            <a:schemeClr val="accent3"/>
          </a:fontRef>
        </p:style>
        <p:txBody>
          <a:bodyPr rtlCol="0" anchor="ctr"/>
          <a:lstStyle/>
          <a:p>
            <a:pPr algn="ctr"/>
            <a:endParaRPr kumimoji="1" lang="ja-JP" altLang="en-US"/>
          </a:p>
        </p:txBody>
      </p:sp>
      <p:sp>
        <p:nvSpPr>
          <p:cNvPr id="48" name="四角形: 角を丸くする 47">
            <a:extLst>
              <a:ext uri="{FF2B5EF4-FFF2-40B4-BE49-F238E27FC236}">
                <a16:creationId xmlns:a16="http://schemas.microsoft.com/office/drawing/2014/main" id="{54FA73BE-6C5F-45C5-8C1E-A9E916AAABCF}"/>
              </a:ext>
            </a:extLst>
          </p:cNvPr>
          <p:cNvSpPr/>
          <p:nvPr/>
        </p:nvSpPr>
        <p:spPr>
          <a:xfrm>
            <a:off x="367236" y="5993553"/>
            <a:ext cx="4531034" cy="1699084"/>
          </a:xfrm>
          <a:prstGeom prst="roundRect">
            <a:avLst>
              <a:gd name="adj" fmla="val 7600"/>
            </a:avLst>
          </a:prstGeom>
          <a:solidFill>
            <a:schemeClr val="bg1"/>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a:p>
        </p:txBody>
      </p:sp>
      <p:grpSp>
        <p:nvGrpSpPr>
          <p:cNvPr id="165" name="グループ化 164">
            <a:extLst>
              <a:ext uri="{FF2B5EF4-FFF2-40B4-BE49-F238E27FC236}">
                <a16:creationId xmlns:a16="http://schemas.microsoft.com/office/drawing/2014/main" id="{2D035CCC-B50C-4BB3-8F06-BD2A4C9A63F6}"/>
              </a:ext>
            </a:extLst>
          </p:cNvPr>
          <p:cNvGrpSpPr/>
          <p:nvPr/>
        </p:nvGrpSpPr>
        <p:grpSpPr>
          <a:xfrm>
            <a:off x="429301" y="6075434"/>
            <a:ext cx="4421705" cy="921003"/>
            <a:chOff x="262528" y="1918366"/>
            <a:chExt cx="4850385" cy="921003"/>
          </a:xfrm>
        </p:grpSpPr>
        <p:sp>
          <p:nvSpPr>
            <p:cNvPr id="166" name="テキスト ボックス 165">
              <a:extLst>
                <a:ext uri="{FF2B5EF4-FFF2-40B4-BE49-F238E27FC236}">
                  <a16:creationId xmlns:a16="http://schemas.microsoft.com/office/drawing/2014/main" id="{3308BCFA-344A-4E9F-B277-7F6D7045D3D6}"/>
                </a:ext>
              </a:extLst>
            </p:cNvPr>
            <p:cNvSpPr txBox="1"/>
            <p:nvPr/>
          </p:nvSpPr>
          <p:spPr>
            <a:xfrm>
              <a:off x="262528" y="2131483"/>
              <a:ext cx="4850385" cy="707886"/>
            </a:xfrm>
            <a:prstGeom prst="rect">
              <a:avLst/>
            </a:prstGeom>
            <a:noFill/>
          </p:spPr>
          <p:txBody>
            <a:bodyPr wrap="square" rtlCol="0">
              <a:spAutoFit/>
            </a:bodyPr>
            <a:lstStyle/>
            <a:p>
              <a:r>
                <a:rPr kumimoji="1" lang="ja-JP" altLang="en-US" sz="1000" dirty="0">
                  <a:solidFill>
                    <a:srgbClr val="FF0000"/>
                  </a:solidFill>
                  <a:latin typeface="メイリオ" panose="020B0604030504040204" pitchFamily="50" charset="-128"/>
                  <a:ea typeface="メイリオ" panose="020B0604030504040204" pitchFamily="50" charset="-128"/>
                </a:rPr>
                <a:t>○○○○○○○○○○○○○○○○○○○○○○○○○○○○○○○○○○○○○○○○○○○○○○○○○○○○○○○○○○○○○○○○○○○○○○○○○○○○○○○○○○○○○○○○○○○○○○○○○○○○○○○○○○○○○○○○○○○○○○○○○○○○○○○○○○○○</a:t>
              </a:r>
            </a:p>
          </p:txBody>
        </p:sp>
        <p:sp>
          <p:nvSpPr>
            <p:cNvPr id="167" name="テキスト ボックス 166">
              <a:extLst>
                <a:ext uri="{FF2B5EF4-FFF2-40B4-BE49-F238E27FC236}">
                  <a16:creationId xmlns:a16="http://schemas.microsoft.com/office/drawing/2014/main" id="{D3624B2D-D6D0-4D1C-8CE5-3E946FBD83CB}"/>
                </a:ext>
              </a:extLst>
            </p:cNvPr>
            <p:cNvSpPr txBox="1"/>
            <p:nvPr/>
          </p:nvSpPr>
          <p:spPr>
            <a:xfrm>
              <a:off x="262528" y="1918366"/>
              <a:ext cx="3747529" cy="276999"/>
            </a:xfrm>
            <a:prstGeom prst="rect">
              <a:avLst/>
            </a:prstGeom>
            <a:noFill/>
          </p:spPr>
          <p:txBody>
            <a:bodyPr wrap="none" rtlCol="0">
              <a:spAutoFit/>
            </a:bodyPr>
            <a:lstStyle/>
            <a:p>
              <a:r>
                <a:rPr kumimoji="1" lang="ja-JP" altLang="en-US" sz="1200" u="sng" dirty="0">
                  <a:solidFill>
                    <a:srgbClr val="FF0000"/>
                  </a:solidFill>
                  <a:latin typeface="メイリオ" panose="020B0604030504040204" pitchFamily="50" charset="-128"/>
                  <a:ea typeface="メイリオ" panose="020B0604030504040204" pitchFamily="50" charset="-128"/>
                </a:rPr>
                <a:t>□□□□□□□□□□□□□□□□□□□□□</a:t>
              </a:r>
            </a:p>
          </p:txBody>
        </p:sp>
      </p:grpSp>
      <p:grpSp>
        <p:nvGrpSpPr>
          <p:cNvPr id="168" name="グループ化 167">
            <a:extLst>
              <a:ext uri="{FF2B5EF4-FFF2-40B4-BE49-F238E27FC236}">
                <a16:creationId xmlns:a16="http://schemas.microsoft.com/office/drawing/2014/main" id="{C480FB5B-582D-4C17-B302-DDB03DA1AB72}"/>
              </a:ext>
            </a:extLst>
          </p:cNvPr>
          <p:cNvGrpSpPr/>
          <p:nvPr/>
        </p:nvGrpSpPr>
        <p:grpSpPr>
          <a:xfrm>
            <a:off x="429300" y="6938421"/>
            <a:ext cx="4421705" cy="767115"/>
            <a:chOff x="262528" y="1918366"/>
            <a:chExt cx="4850385" cy="767115"/>
          </a:xfrm>
        </p:grpSpPr>
        <p:sp>
          <p:nvSpPr>
            <p:cNvPr id="169" name="テキスト ボックス 168">
              <a:extLst>
                <a:ext uri="{FF2B5EF4-FFF2-40B4-BE49-F238E27FC236}">
                  <a16:creationId xmlns:a16="http://schemas.microsoft.com/office/drawing/2014/main" id="{2F9D89FC-4A77-4037-B095-AC33F805054F}"/>
                </a:ext>
              </a:extLst>
            </p:cNvPr>
            <p:cNvSpPr txBox="1"/>
            <p:nvPr/>
          </p:nvSpPr>
          <p:spPr>
            <a:xfrm>
              <a:off x="262528" y="2131483"/>
              <a:ext cx="4850385" cy="553998"/>
            </a:xfrm>
            <a:prstGeom prst="rect">
              <a:avLst/>
            </a:prstGeom>
            <a:noFill/>
          </p:spPr>
          <p:txBody>
            <a:bodyPr wrap="square" rtlCol="0">
              <a:spAutoFit/>
            </a:bodyPr>
            <a:lstStyle/>
            <a:p>
              <a:r>
                <a:rPr kumimoji="1" lang="ja-JP" altLang="en-US" sz="1000" dirty="0">
                  <a:solidFill>
                    <a:srgbClr val="FF0000"/>
                  </a:solidFill>
                  <a:latin typeface="メイリオ" panose="020B0604030504040204" pitchFamily="50" charset="-128"/>
                  <a:ea typeface="メイリオ" panose="020B0604030504040204" pitchFamily="50" charset="-128"/>
                </a:rPr>
                <a:t>○○○○○○○○○○○○○○○○○○○○○○○○○○○○○○○○○○○○○○○○○○○○○○○○○○○○○○○○○○○○○○○○○○○○○○○○○○○○○○○○○○○○○○○○○○○○○○○○○○○</a:t>
              </a:r>
            </a:p>
          </p:txBody>
        </p:sp>
        <p:sp>
          <p:nvSpPr>
            <p:cNvPr id="170" name="テキスト ボックス 169">
              <a:extLst>
                <a:ext uri="{FF2B5EF4-FFF2-40B4-BE49-F238E27FC236}">
                  <a16:creationId xmlns:a16="http://schemas.microsoft.com/office/drawing/2014/main" id="{CDCB8F2F-2C59-41DC-B768-3167328A0CE4}"/>
                </a:ext>
              </a:extLst>
            </p:cNvPr>
            <p:cNvSpPr txBox="1"/>
            <p:nvPr/>
          </p:nvSpPr>
          <p:spPr>
            <a:xfrm>
              <a:off x="262528" y="1918366"/>
              <a:ext cx="3747529" cy="276999"/>
            </a:xfrm>
            <a:prstGeom prst="rect">
              <a:avLst/>
            </a:prstGeom>
            <a:noFill/>
          </p:spPr>
          <p:txBody>
            <a:bodyPr wrap="none" rtlCol="0">
              <a:spAutoFit/>
            </a:bodyPr>
            <a:lstStyle/>
            <a:p>
              <a:r>
                <a:rPr kumimoji="1" lang="ja-JP" altLang="en-US" sz="1200" u="sng" dirty="0">
                  <a:solidFill>
                    <a:srgbClr val="FF0000"/>
                  </a:solidFill>
                  <a:latin typeface="メイリオ" panose="020B0604030504040204" pitchFamily="50" charset="-128"/>
                  <a:ea typeface="メイリオ" panose="020B0604030504040204" pitchFamily="50" charset="-128"/>
                </a:rPr>
                <a:t>□□□□□□□□□□□□□□□□□□□□□</a:t>
              </a:r>
            </a:p>
          </p:txBody>
        </p:sp>
      </p:grpSp>
      <p:sp>
        <p:nvSpPr>
          <p:cNvPr id="171" name="正方形/長方形 170">
            <a:extLst>
              <a:ext uri="{FF2B5EF4-FFF2-40B4-BE49-F238E27FC236}">
                <a16:creationId xmlns:a16="http://schemas.microsoft.com/office/drawing/2014/main" id="{F5A219DC-7441-4852-A176-86A354098A06}"/>
              </a:ext>
            </a:extLst>
          </p:cNvPr>
          <p:cNvSpPr/>
          <p:nvPr/>
        </p:nvSpPr>
        <p:spPr>
          <a:xfrm>
            <a:off x="5311389" y="1566763"/>
            <a:ext cx="2231275" cy="1468790"/>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pic>
        <p:nvPicPr>
          <p:cNvPr id="172" name="図 171">
            <a:extLst>
              <a:ext uri="{FF2B5EF4-FFF2-40B4-BE49-F238E27FC236}">
                <a16:creationId xmlns:a16="http://schemas.microsoft.com/office/drawing/2014/main" id="{B3CDAB84-7D46-4112-880F-7F11BC656AD5}"/>
              </a:ext>
            </a:extLst>
          </p:cNvPr>
          <p:cNvPicPr>
            <a:picLocks noChangeAspect="1"/>
          </p:cNvPicPr>
          <p:nvPr/>
        </p:nvPicPr>
        <p:blipFill rotWithShape="1">
          <a:blip r:embed="rId12"/>
          <a:srcRect l="27551" t="19625" r="28434" b="32302"/>
          <a:stretch/>
        </p:blipFill>
        <p:spPr>
          <a:xfrm>
            <a:off x="5018404" y="1480265"/>
            <a:ext cx="2412151" cy="1427036"/>
          </a:xfrm>
          <a:prstGeom prst="rect">
            <a:avLst/>
          </a:prstGeom>
        </p:spPr>
      </p:pic>
      <p:sp>
        <p:nvSpPr>
          <p:cNvPr id="83" name="左中かっこ 82">
            <a:extLst>
              <a:ext uri="{FF2B5EF4-FFF2-40B4-BE49-F238E27FC236}">
                <a16:creationId xmlns:a16="http://schemas.microsoft.com/office/drawing/2014/main" id="{9EF45448-5018-4343-AD6D-3E440B399725}"/>
              </a:ext>
            </a:extLst>
          </p:cNvPr>
          <p:cNvSpPr/>
          <p:nvPr/>
        </p:nvSpPr>
        <p:spPr>
          <a:xfrm>
            <a:off x="-251459" y="1548826"/>
            <a:ext cx="45719" cy="1368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4" name="テキスト ボックス 83">
            <a:extLst>
              <a:ext uri="{FF2B5EF4-FFF2-40B4-BE49-F238E27FC236}">
                <a16:creationId xmlns:a16="http://schemas.microsoft.com/office/drawing/2014/main" id="{EC80CFA1-6553-42CF-8476-DDE499B3B3C7}"/>
              </a:ext>
            </a:extLst>
          </p:cNvPr>
          <p:cNvSpPr txBox="1"/>
          <p:nvPr/>
        </p:nvSpPr>
        <p:spPr>
          <a:xfrm>
            <a:off x="-4290513" y="1696225"/>
            <a:ext cx="4039054" cy="1223412"/>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現在については、右に掲載する図表を基に県についての情報を記載します。</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ja-JP" altLang="en-US" sz="1050" dirty="0">
                <a:solidFill>
                  <a:srgbClr val="FF0000"/>
                </a:solidFill>
                <a:latin typeface="メイリオ" panose="020B0604030504040204" pitchFamily="50" charset="-128"/>
                <a:ea typeface="メイリオ" panose="020B0604030504040204" pitchFamily="50" charset="-128"/>
              </a:rPr>
              <a:t>将来について、は</a:t>
            </a:r>
            <a:r>
              <a:rPr kumimoji="1" lang="en-US" altLang="ja-JP" sz="1050" dirty="0">
                <a:solidFill>
                  <a:srgbClr val="FF0000"/>
                </a:solidFill>
                <a:latin typeface="メイリオ" panose="020B0604030504040204" pitchFamily="50" charset="-128"/>
                <a:ea typeface="メイリオ" panose="020B0604030504040204" pitchFamily="50" charset="-128"/>
              </a:rPr>
              <a:t>A-Plat</a:t>
            </a:r>
            <a:r>
              <a:rPr kumimoji="1" lang="ja-JP" altLang="en-US" sz="1050" dirty="0">
                <a:solidFill>
                  <a:srgbClr val="FF0000"/>
                </a:solidFill>
                <a:latin typeface="メイリオ" panose="020B0604030504040204" pitchFamily="50" charset="-128"/>
                <a:ea typeface="メイリオ" panose="020B0604030504040204" pitchFamily="50" charset="-128"/>
              </a:rPr>
              <a:t>から気象庁「地球温暖化予測情報 第</a:t>
            </a:r>
            <a:r>
              <a:rPr kumimoji="1" lang="en-US" altLang="ja-JP" sz="1050" dirty="0">
                <a:solidFill>
                  <a:srgbClr val="FF0000"/>
                </a:solidFill>
                <a:latin typeface="メイリオ" panose="020B0604030504040204" pitchFamily="50" charset="-128"/>
                <a:ea typeface="メイリオ" panose="020B0604030504040204" pitchFamily="50" charset="-128"/>
              </a:rPr>
              <a:t>9</a:t>
            </a:r>
            <a:r>
              <a:rPr kumimoji="1" lang="ja-JP" altLang="en-US" sz="1050" dirty="0">
                <a:solidFill>
                  <a:srgbClr val="FF0000"/>
                </a:solidFill>
                <a:latin typeface="メイリオ" panose="020B0604030504040204" pitchFamily="50" charset="-128"/>
                <a:ea typeface="メイリオ" panose="020B0604030504040204" pitchFamily="50" charset="-128"/>
              </a:rPr>
              <a:t>巻」による予測を参照し、地域に合わせて記入することもできます。</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en-US" altLang="ja-JP" sz="1050" dirty="0">
                <a:solidFill>
                  <a:srgbClr val="FF0000"/>
                </a:solidFill>
                <a:latin typeface="メイリオ" panose="020B0604030504040204" pitchFamily="50" charset="-128"/>
                <a:ea typeface="メイリオ" panose="020B0604030504040204" pitchFamily="50" charset="-128"/>
                <a:hlinkClick r:id="rId13">
                  <a:extLst>
                    <a:ext uri="{A12FA001-AC4F-418D-AE19-62706E023703}">
                      <ahyp:hlinkClr xmlns:ahyp="http://schemas.microsoft.com/office/drawing/2018/hyperlinkcolor" val="tx"/>
                    </a:ext>
                  </a:extLst>
                </a:hlinkClick>
              </a:rPr>
              <a:t>http://a-plat.nies.go.jp/webgis/index.html </a:t>
            </a:r>
            <a:endParaRPr kumimoji="1" lang="en-US" altLang="ja-JP" sz="1050" dirty="0">
              <a:solidFill>
                <a:srgbClr val="FF0000"/>
              </a:solidFill>
              <a:latin typeface="メイリオ" panose="020B0604030504040204" pitchFamily="50" charset="-128"/>
              <a:ea typeface="メイリオ" panose="020B0604030504040204" pitchFamily="50" charset="-128"/>
            </a:endParaRPr>
          </a:p>
        </p:txBody>
      </p:sp>
      <p:sp>
        <p:nvSpPr>
          <p:cNvPr id="85" name="左中かっこ 84">
            <a:extLst>
              <a:ext uri="{FF2B5EF4-FFF2-40B4-BE49-F238E27FC236}">
                <a16:creationId xmlns:a16="http://schemas.microsoft.com/office/drawing/2014/main" id="{26F19263-3E07-4469-AE86-83FB8405B791}"/>
              </a:ext>
            </a:extLst>
          </p:cNvPr>
          <p:cNvSpPr/>
          <p:nvPr/>
        </p:nvSpPr>
        <p:spPr>
          <a:xfrm>
            <a:off x="-144404" y="8017392"/>
            <a:ext cx="45719" cy="828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6" name="テキスト ボックス 85">
            <a:extLst>
              <a:ext uri="{FF2B5EF4-FFF2-40B4-BE49-F238E27FC236}">
                <a16:creationId xmlns:a16="http://schemas.microsoft.com/office/drawing/2014/main" id="{628A2657-5EF9-4546-B50B-54A3F07AA5C7}"/>
              </a:ext>
            </a:extLst>
          </p:cNvPr>
          <p:cNvSpPr txBox="1"/>
          <p:nvPr/>
        </p:nvSpPr>
        <p:spPr>
          <a:xfrm>
            <a:off x="-4211453" y="8280688"/>
            <a:ext cx="4123323" cy="415498"/>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センターについての設置根拠や体制について、現在の記載を修正してください。</a:t>
            </a:r>
          </a:p>
        </p:txBody>
      </p:sp>
      <p:sp>
        <p:nvSpPr>
          <p:cNvPr id="87" name="左中かっこ 86">
            <a:extLst>
              <a:ext uri="{FF2B5EF4-FFF2-40B4-BE49-F238E27FC236}">
                <a16:creationId xmlns:a16="http://schemas.microsoft.com/office/drawing/2014/main" id="{DC987091-ED4B-4801-B952-C5BCB632DEFC}"/>
              </a:ext>
            </a:extLst>
          </p:cNvPr>
          <p:cNvSpPr/>
          <p:nvPr/>
        </p:nvSpPr>
        <p:spPr>
          <a:xfrm>
            <a:off x="-144404" y="8973067"/>
            <a:ext cx="45719" cy="828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0" name="テキスト ボックス 89">
            <a:extLst>
              <a:ext uri="{FF2B5EF4-FFF2-40B4-BE49-F238E27FC236}">
                <a16:creationId xmlns:a16="http://schemas.microsoft.com/office/drawing/2014/main" id="{55C3DA46-7FF0-4C2F-B0D4-765507270B67}"/>
              </a:ext>
            </a:extLst>
          </p:cNvPr>
          <p:cNvSpPr txBox="1"/>
          <p:nvPr/>
        </p:nvSpPr>
        <p:spPr>
          <a:xfrm>
            <a:off x="-4211452" y="9287163"/>
            <a:ext cx="4039054" cy="253916"/>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センターの主な活動について、自由に記載を修正できます。</a:t>
            </a:r>
          </a:p>
        </p:txBody>
      </p:sp>
      <p:sp>
        <p:nvSpPr>
          <p:cNvPr id="91" name="左中かっこ 90">
            <a:extLst>
              <a:ext uri="{FF2B5EF4-FFF2-40B4-BE49-F238E27FC236}">
                <a16:creationId xmlns:a16="http://schemas.microsoft.com/office/drawing/2014/main" id="{6F823D0C-D215-4C71-9DC9-F7486713426F}"/>
              </a:ext>
            </a:extLst>
          </p:cNvPr>
          <p:cNvSpPr/>
          <p:nvPr/>
        </p:nvSpPr>
        <p:spPr>
          <a:xfrm>
            <a:off x="-255268" y="3526498"/>
            <a:ext cx="45719" cy="1620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5" name="テキスト ボックス 94">
            <a:extLst>
              <a:ext uri="{FF2B5EF4-FFF2-40B4-BE49-F238E27FC236}">
                <a16:creationId xmlns:a16="http://schemas.microsoft.com/office/drawing/2014/main" id="{33218C6E-BBA1-45B3-A88C-959A55058547}"/>
              </a:ext>
            </a:extLst>
          </p:cNvPr>
          <p:cNvSpPr txBox="1"/>
          <p:nvPr/>
        </p:nvSpPr>
        <p:spPr>
          <a:xfrm>
            <a:off x="-4292417" y="3934410"/>
            <a:ext cx="4039054" cy="900246"/>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気候変動影響に関する画像や図表について自由に差し替えすることができます。現在は、図表出典の</a:t>
            </a:r>
            <a:r>
              <a:rPr kumimoji="1" lang="en-US" altLang="ja-JP" sz="1050" dirty="0">
                <a:solidFill>
                  <a:srgbClr val="FF0000"/>
                </a:solidFill>
                <a:latin typeface="メイリオ" panose="020B0604030504040204" pitchFamily="50" charset="-128"/>
                <a:ea typeface="メイリオ" panose="020B0604030504040204" pitchFamily="50" charset="-128"/>
              </a:rPr>
              <a:t>※2</a:t>
            </a:r>
            <a:r>
              <a:rPr kumimoji="1" lang="ja-JP" altLang="en-US" sz="1050" dirty="0">
                <a:solidFill>
                  <a:srgbClr val="FF0000"/>
                </a:solidFill>
                <a:latin typeface="メイリオ" panose="020B0604030504040204" pitchFamily="50" charset="-128"/>
                <a:ea typeface="メイリオ" panose="020B0604030504040204" pitchFamily="50" charset="-128"/>
              </a:rPr>
              <a:t>の写真となっています。画像を差し替えする場合は、この点を修正ください。ご自身で撮影された写真以外の場合には、写真の提供元が定める出典の記載ルール等に基づいてご対応ください。</a:t>
            </a:r>
          </a:p>
        </p:txBody>
      </p:sp>
      <p:sp>
        <p:nvSpPr>
          <p:cNvPr id="96" name="左中かっこ 95">
            <a:extLst>
              <a:ext uri="{FF2B5EF4-FFF2-40B4-BE49-F238E27FC236}">
                <a16:creationId xmlns:a16="http://schemas.microsoft.com/office/drawing/2014/main" id="{36AA0F46-E574-42C6-99E6-AB973E689E15}"/>
              </a:ext>
            </a:extLst>
          </p:cNvPr>
          <p:cNvSpPr/>
          <p:nvPr/>
        </p:nvSpPr>
        <p:spPr>
          <a:xfrm flipH="1">
            <a:off x="7921755" y="3382489"/>
            <a:ext cx="45719" cy="179066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7" name="テキスト ボックス 96">
            <a:extLst>
              <a:ext uri="{FF2B5EF4-FFF2-40B4-BE49-F238E27FC236}">
                <a16:creationId xmlns:a16="http://schemas.microsoft.com/office/drawing/2014/main" id="{113A1E51-2686-49A3-8B97-CB60C498901F}"/>
              </a:ext>
            </a:extLst>
          </p:cNvPr>
          <p:cNvSpPr txBox="1"/>
          <p:nvPr/>
        </p:nvSpPr>
        <p:spPr>
          <a:xfrm>
            <a:off x="8005575" y="4164090"/>
            <a:ext cx="4039054" cy="253916"/>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気候変動による影響について、自由に記載を修正できます。</a:t>
            </a:r>
          </a:p>
        </p:txBody>
      </p:sp>
      <p:sp>
        <p:nvSpPr>
          <p:cNvPr id="100" name="左中かっこ 99">
            <a:extLst>
              <a:ext uri="{FF2B5EF4-FFF2-40B4-BE49-F238E27FC236}">
                <a16:creationId xmlns:a16="http://schemas.microsoft.com/office/drawing/2014/main" id="{D0331A2A-A01A-4FEF-922E-8D0E51F62694}"/>
              </a:ext>
            </a:extLst>
          </p:cNvPr>
          <p:cNvSpPr/>
          <p:nvPr/>
        </p:nvSpPr>
        <p:spPr>
          <a:xfrm flipH="1">
            <a:off x="7939393" y="143001"/>
            <a:ext cx="45719" cy="1188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2" name="テキスト ボックス 101">
            <a:extLst>
              <a:ext uri="{FF2B5EF4-FFF2-40B4-BE49-F238E27FC236}">
                <a16:creationId xmlns:a16="http://schemas.microsoft.com/office/drawing/2014/main" id="{5453F14C-365F-4CD0-93BA-0272B20AE37E}"/>
              </a:ext>
            </a:extLst>
          </p:cNvPr>
          <p:cNvSpPr txBox="1"/>
          <p:nvPr/>
        </p:nvSpPr>
        <p:spPr>
          <a:xfrm>
            <a:off x="8168783" y="368905"/>
            <a:ext cx="2743059" cy="738664"/>
          </a:xfrm>
          <a:prstGeom prst="rect">
            <a:avLst/>
          </a:prstGeom>
          <a:noFill/>
        </p:spPr>
        <p:txBody>
          <a:bodyPr wrap="non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○○には県名を記載してください。</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ja-JP" altLang="en-US" sz="1050" dirty="0">
                <a:solidFill>
                  <a:srgbClr val="FF0000"/>
                </a:solidFill>
                <a:latin typeface="メイリオ" panose="020B0604030504040204" pitchFamily="50" charset="-128"/>
                <a:ea typeface="メイリオ" panose="020B0604030504040204" pitchFamily="50" charset="-128"/>
              </a:rPr>
              <a:t>ここには各都道府県地図などを背景に置く</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ja-JP" altLang="en-US" sz="1050" dirty="0">
                <a:solidFill>
                  <a:srgbClr val="FF0000"/>
                </a:solidFill>
                <a:latin typeface="メイリオ" panose="020B0604030504040204" pitchFamily="50" charset="-128"/>
                <a:ea typeface="メイリオ" panose="020B0604030504040204" pitchFamily="50" charset="-128"/>
              </a:rPr>
              <a:t>こともできます。</a:t>
            </a:r>
            <a:endParaRPr kumimoji="1" lang="en-US" altLang="ja-JP" sz="1050" dirty="0">
              <a:solidFill>
                <a:srgbClr val="FF0000"/>
              </a:solidFill>
              <a:latin typeface="メイリオ" panose="020B0604030504040204" pitchFamily="50" charset="-128"/>
              <a:ea typeface="メイリオ" panose="020B0604030504040204" pitchFamily="50" charset="-128"/>
            </a:endParaRPr>
          </a:p>
        </p:txBody>
      </p:sp>
      <p:sp>
        <p:nvSpPr>
          <p:cNvPr id="105" name="左中かっこ 104">
            <a:extLst>
              <a:ext uri="{FF2B5EF4-FFF2-40B4-BE49-F238E27FC236}">
                <a16:creationId xmlns:a16="http://schemas.microsoft.com/office/drawing/2014/main" id="{268E90FD-F854-448C-B13A-F4A912EB23B2}"/>
              </a:ext>
            </a:extLst>
          </p:cNvPr>
          <p:cNvSpPr/>
          <p:nvPr/>
        </p:nvSpPr>
        <p:spPr>
          <a:xfrm flipH="1">
            <a:off x="7909055" y="5897089"/>
            <a:ext cx="45719" cy="179066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6" name="テキスト ボックス 105">
            <a:extLst>
              <a:ext uri="{FF2B5EF4-FFF2-40B4-BE49-F238E27FC236}">
                <a16:creationId xmlns:a16="http://schemas.microsoft.com/office/drawing/2014/main" id="{2342D9C6-055C-45EB-9E6D-58745B231F4C}"/>
              </a:ext>
            </a:extLst>
          </p:cNvPr>
          <p:cNvSpPr txBox="1"/>
          <p:nvPr/>
        </p:nvSpPr>
        <p:spPr>
          <a:xfrm>
            <a:off x="7992874" y="6678690"/>
            <a:ext cx="4153405" cy="415498"/>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地域で実施される適応策について図表等も利用いただき、自由にご記載ください。</a:t>
            </a:r>
          </a:p>
        </p:txBody>
      </p:sp>
      <p:sp>
        <p:nvSpPr>
          <p:cNvPr id="107" name="左中かっこ 106">
            <a:extLst>
              <a:ext uri="{FF2B5EF4-FFF2-40B4-BE49-F238E27FC236}">
                <a16:creationId xmlns:a16="http://schemas.microsoft.com/office/drawing/2014/main" id="{62760274-949B-420E-B916-60913ECC3CF1}"/>
              </a:ext>
            </a:extLst>
          </p:cNvPr>
          <p:cNvSpPr/>
          <p:nvPr/>
        </p:nvSpPr>
        <p:spPr>
          <a:xfrm flipH="1">
            <a:off x="7921754" y="10207516"/>
            <a:ext cx="45719" cy="51553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8" name="テキスト ボックス 117">
            <a:extLst>
              <a:ext uri="{FF2B5EF4-FFF2-40B4-BE49-F238E27FC236}">
                <a16:creationId xmlns:a16="http://schemas.microsoft.com/office/drawing/2014/main" id="{873D98D6-125E-4A4A-BC3E-E9132618FEB7}"/>
              </a:ext>
            </a:extLst>
          </p:cNvPr>
          <p:cNvSpPr txBox="1"/>
          <p:nvPr/>
        </p:nvSpPr>
        <p:spPr>
          <a:xfrm>
            <a:off x="8005575" y="10348990"/>
            <a:ext cx="4039054" cy="253916"/>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センターの住所や連絡先をご記載ください。</a:t>
            </a:r>
          </a:p>
        </p:txBody>
      </p:sp>
      <p:sp>
        <p:nvSpPr>
          <p:cNvPr id="89" name="テキスト ボックス 88">
            <a:extLst>
              <a:ext uri="{FF2B5EF4-FFF2-40B4-BE49-F238E27FC236}">
                <a16:creationId xmlns:a16="http://schemas.microsoft.com/office/drawing/2014/main" id="{48B64D4B-86EE-45CB-870F-00A49EA3C9E8}"/>
              </a:ext>
            </a:extLst>
          </p:cNvPr>
          <p:cNvSpPr txBox="1"/>
          <p:nvPr/>
        </p:nvSpPr>
        <p:spPr>
          <a:xfrm>
            <a:off x="2810354" y="3385926"/>
            <a:ext cx="4803354" cy="400110"/>
          </a:xfrm>
          <a:prstGeom prst="rect">
            <a:avLst/>
          </a:prstGeom>
          <a:noFill/>
        </p:spPr>
        <p:txBody>
          <a:bodyPr wrap="square" rtlCol="0">
            <a:spAutoFit/>
          </a:bodyPr>
          <a:lstStyle/>
          <a:p>
            <a:r>
              <a:rPr kumimoji="1" lang="ja-JP" altLang="en-US" sz="1000" dirty="0">
                <a:latin typeface="+mn-ea"/>
              </a:rPr>
              <a:t>気候変動により以下のような影響が懸念されており、抵抗力を高める取組である「適応」が必要とされています。「適応」については裏面もご参照ください。</a:t>
            </a:r>
          </a:p>
        </p:txBody>
      </p:sp>
      <p:sp>
        <p:nvSpPr>
          <p:cNvPr id="94" name="左中かっこ 93">
            <a:extLst>
              <a:ext uri="{FF2B5EF4-FFF2-40B4-BE49-F238E27FC236}">
                <a16:creationId xmlns:a16="http://schemas.microsoft.com/office/drawing/2014/main" id="{A3B7D50F-23E5-4FC0-BAFE-4338FDE66B0F}"/>
              </a:ext>
            </a:extLst>
          </p:cNvPr>
          <p:cNvSpPr/>
          <p:nvPr/>
        </p:nvSpPr>
        <p:spPr>
          <a:xfrm flipH="1">
            <a:off x="7942932" y="1560673"/>
            <a:ext cx="45719" cy="147982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1" name="テキスト ボックス 100">
            <a:extLst>
              <a:ext uri="{FF2B5EF4-FFF2-40B4-BE49-F238E27FC236}">
                <a16:creationId xmlns:a16="http://schemas.microsoft.com/office/drawing/2014/main" id="{F5A4CB17-42F8-4CF4-AB5F-CE8E41C17077}"/>
              </a:ext>
            </a:extLst>
          </p:cNvPr>
          <p:cNvSpPr txBox="1"/>
          <p:nvPr/>
        </p:nvSpPr>
        <p:spPr>
          <a:xfrm>
            <a:off x="8081251" y="1618775"/>
            <a:ext cx="5222744" cy="1546577"/>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以下のようなサイトから県の平均気温等の情報を集め、図表を掲載します。</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ja-JP" altLang="en-US" sz="1050" dirty="0">
                <a:solidFill>
                  <a:srgbClr val="FF0000"/>
                </a:solidFill>
                <a:latin typeface="メイリオ" panose="020B0604030504040204" pitchFamily="50" charset="-128"/>
                <a:ea typeface="メイリオ" panose="020B0604030504040204" pitchFamily="50" charset="-128"/>
              </a:rPr>
              <a:t>＜</a:t>
            </a:r>
            <a:r>
              <a:rPr kumimoji="1" lang="en-US" altLang="ja-JP" sz="1050" dirty="0">
                <a:solidFill>
                  <a:srgbClr val="FF0000"/>
                </a:solidFill>
                <a:latin typeface="メイリオ" panose="020B0604030504040204" pitchFamily="50" charset="-128"/>
                <a:ea typeface="メイリオ" panose="020B0604030504040204" pitchFamily="50" charset="-128"/>
              </a:rPr>
              <a:t>A-PLAT</a:t>
            </a:r>
            <a:r>
              <a:rPr kumimoji="1" lang="ja-JP" altLang="en-US" sz="1050" dirty="0">
                <a:solidFill>
                  <a:srgbClr val="FF0000"/>
                </a:solidFill>
                <a:latin typeface="メイリオ" panose="020B0604030504040204" pitchFamily="50" charset="-128"/>
                <a:ea typeface="メイリオ" panose="020B0604030504040204" pitchFamily="50" charset="-128"/>
              </a:rPr>
              <a:t>：気候変動の観測・予測データ＞</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ja-JP" altLang="en-US" sz="1050" dirty="0">
                <a:solidFill>
                  <a:srgbClr val="FF0000"/>
                </a:solidFill>
                <a:latin typeface="メイリオ" panose="020B0604030504040204" pitchFamily="50" charset="-128"/>
                <a:ea typeface="メイリオ" panose="020B0604030504040204" pitchFamily="50" charset="-128"/>
              </a:rPr>
              <a:t>県別の気候観測データの図表が掲載されています。画像をコピーし使用できます。</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en-US" altLang="ja-JP" sz="1050" dirty="0">
                <a:solidFill>
                  <a:srgbClr val="FF0000"/>
                </a:solidFill>
                <a:latin typeface="メイリオ" panose="020B0604030504040204" pitchFamily="50" charset="-128"/>
                <a:ea typeface="メイリオ" panose="020B0604030504040204" pitchFamily="50" charset="-128"/>
                <a:hlinkClick r:id="rId14">
                  <a:extLst>
                    <a:ext uri="{A12FA001-AC4F-418D-AE19-62706E023703}">
                      <ahyp:hlinkClr xmlns:ahyp="http://schemas.microsoft.com/office/drawing/2018/hyperlinkcolor" val="tx"/>
                    </a:ext>
                  </a:extLst>
                </a:hlinkClick>
              </a:rPr>
              <a:t>https://adaptation-platform.nies.go.jp/map/observation.html</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ja-JP" altLang="en-US" sz="1050" dirty="0">
                <a:solidFill>
                  <a:srgbClr val="FF0000"/>
                </a:solidFill>
                <a:latin typeface="メイリオ" panose="020B0604030504040204" pitchFamily="50" charset="-128"/>
                <a:ea typeface="メイリオ" panose="020B0604030504040204" pitchFamily="50" charset="-128"/>
              </a:rPr>
              <a:t>＜気象庁：過去の気象データ・ダウンロード＞</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ja-JP" altLang="en-US" sz="1050" dirty="0">
                <a:solidFill>
                  <a:srgbClr val="FF0000"/>
                </a:solidFill>
                <a:latin typeface="メイリオ" panose="020B0604030504040204" pitchFamily="50" charset="-128"/>
                <a:ea typeface="メイリオ" panose="020B0604030504040204" pitchFamily="50" charset="-128"/>
              </a:rPr>
              <a:t>対象の観測所の気象データをダウンロードし、図表を作成することができます。</a:t>
            </a:r>
            <a:endParaRPr kumimoji="1" lang="en-US" altLang="ja-JP" sz="1050" dirty="0">
              <a:solidFill>
                <a:srgbClr val="FF0000"/>
              </a:solidFill>
              <a:latin typeface="メイリオ" panose="020B0604030504040204" pitchFamily="50" charset="-128"/>
              <a:ea typeface="メイリオ" panose="020B0604030504040204" pitchFamily="50" charset="-128"/>
            </a:endParaRPr>
          </a:p>
          <a:p>
            <a:r>
              <a:rPr kumimoji="1" lang="en-US" altLang="ja-JP" sz="1050" dirty="0">
                <a:solidFill>
                  <a:srgbClr val="FF0000"/>
                </a:solidFill>
                <a:latin typeface="メイリオ" panose="020B0604030504040204" pitchFamily="50" charset="-128"/>
                <a:ea typeface="メイリオ" panose="020B0604030504040204" pitchFamily="50" charset="-128"/>
                <a:hlinkClick r:id="rId15">
                  <a:extLst>
                    <a:ext uri="{A12FA001-AC4F-418D-AE19-62706E023703}">
                      <ahyp:hlinkClr xmlns:ahyp="http://schemas.microsoft.com/office/drawing/2018/hyperlinkcolor" val="tx"/>
                    </a:ext>
                  </a:extLst>
                </a:hlinkClick>
              </a:rPr>
              <a:t>https://www.data.jma.go.jp/gmd/risk/obsdl/index.php</a:t>
            </a:r>
            <a:endParaRPr kumimoji="1" lang="en-US" altLang="ja-JP" sz="1050" dirty="0">
              <a:solidFill>
                <a:srgbClr val="FF0000"/>
              </a:solidFill>
              <a:latin typeface="メイリオ" panose="020B0604030504040204" pitchFamily="50" charset="-128"/>
              <a:ea typeface="メイリオ" panose="020B0604030504040204" pitchFamily="50" charset="-128"/>
            </a:endParaRPr>
          </a:p>
        </p:txBody>
      </p:sp>
      <p:sp>
        <p:nvSpPr>
          <p:cNvPr id="110" name="テキスト ボックス 109">
            <a:extLst>
              <a:ext uri="{FF2B5EF4-FFF2-40B4-BE49-F238E27FC236}">
                <a16:creationId xmlns:a16="http://schemas.microsoft.com/office/drawing/2014/main" id="{3659EFE3-384E-45B8-82CC-222DB63D5207}"/>
              </a:ext>
            </a:extLst>
          </p:cNvPr>
          <p:cNvSpPr txBox="1"/>
          <p:nvPr/>
        </p:nvSpPr>
        <p:spPr>
          <a:xfrm>
            <a:off x="5621690" y="2049598"/>
            <a:ext cx="1338828" cy="369332"/>
          </a:xfrm>
          <a:prstGeom prst="rect">
            <a:avLst/>
          </a:prstGeom>
          <a:solidFill>
            <a:schemeClr val="bg1"/>
          </a:solidFill>
          <a:ln>
            <a:solidFill>
              <a:schemeClr val="tx1"/>
            </a:solidFill>
          </a:ln>
        </p:spPr>
        <p:txBody>
          <a:bodyPr wrap="none" rtlCol="0">
            <a:spAutoFit/>
          </a:bodyPr>
          <a:lstStyle/>
          <a:p>
            <a:r>
              <a:rPr kumimoji="1" lang="ja-JP" altLang="en-US" dirty="0">
                <a:solidFill>
                  <a:srgbClr val="FF0000"/>
                </a:solidFill>
              </a:rPr>
              <a:t>要差し替え</a:t>
            </a:r>
          </a:p>
        </p:txBody>
      </p:sp>
      <p:sp>
        <p:nvSpPr>
          <p:cNvPr id="112" name="左中かっこ 111">
            <a:extLst>
              <a:ext uri="{FF2B5EF4-FFF2-40B4-BE49-F238E27FC236}">
                <a16:creationId xmlns:a16="http://schemas.microsoft.com/office/drawing/2014/main" id="{16F23561-28D7-41D8-BA46-1C0E48C05D3A}"/>
              </a:ext>
            </a:extLst>
          </p:cNvPr>
          <p:cNvSpPr/>
          <p:nvPr/>
        </p:nvSpPr>
        <p:spPr>
          <a:xfrm>
            <a:off x="-144404" y="9906517"/>
            <a:ext cx="45719" cy="828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3" name="テキスト ボックス 112">
            <a:extLst>
              <a:ext uri="{FF2B5EF4-FFF2-40B4-BE49-F238E27FC236}">
                <a16:creationId xmlns:a16="http://schemas.microsoft.com/office/drawing/2014/main" id="{A5EE159F-40F9-4739-9289-001E87C4AA8C}"/>
              </a:ext>
            </a:extLst>
          </p:cNvPr>
          <p:cNvSpPr txBox="1"/>
          <p:nvPr/>
        </p:nvSpPr>
        <p:spPr>
          <a:xfrm>
            <a:off x="-4211452" y="10220613"/>
            <a:ext cx="4039054" cy="253916"/>
          </a:xfrm>
          <a:prstGeom prst="rect">
            <a:avLst/>
          </a:prstGeom>
          <a:noFill/>
        </p:spPr>
        <p:txBody>
          <a:bodyPr wrap="square" rtlCol="0">
            <a:spAutoFit/>
          </a:bodyPr>
          <a:lstStyle/>
          <a:p>
            <a:r>
              <a:rPr kumimoji="1" lang="ja-JP" altLang="en-US" sz="1050" dirty="0">
                <a:solidFill>
                  <a:srgbClr val="FF0000"/>
                </a:solidFill>
                <a:latin typeface="メイリオ" panose="020B0604030504040204" pitchFamily="50" charset="-128"/>
                <a:ea typeface="メイリオ" panose="020B0604030504040204" pitchFamily="50" charset="-128"/>
              </a:rPr>
              <a:t>図表の出所を修正ください。</a:t>
            </a:r>
          </a:p>
        </p:txBody>
      </p:sp>
      <p:grpSp>
        <p:nvGrpSpPr>
          <p:cNvPr id="119" name="グループ化 118">
            <a:extLst>
              <a:ext uri="{FF2B5EF4-FFF2-40B4-BE49-F238E27FC236}">
                <a16:creationId xmlns:a16="http://schemas.microsoft.com/office/drawing/2014/main" id="{586E4593-54F6-48EC-A8E4-48161753C225}"/>
              </a:ext>
            </a:extLst>
          </p:cNvPr>
          <p:cNvGrpSpPr/>
          <p:nvPr/>
        </p:nvGrpSpPr>
        <p:grpSpPr>
          <a:xfrm>
            <a:off x="546792" y="8670050"/>
            <a:ext cx="1728598" cy="1562378"/>
            <a:chOff x="3534172" y="836712"/>
            <a:chExt cx="5798354" cy="4970232"/>
          </a:xfrm>
        </p:grpSpPr>
        <p:sp>
          <p:nvSpPr>
            <p:cNvPr id="120" name="四角形: 角を丸くする 119">
              <a:extLst>
                <a:ext uri="{FF2B5EF4-FFF2-40B4-BE49-F238E27FC236}">
                  <a16:creationId xmlns:a16="http://schemas.microsoft.com/office/drawing/2014/main" id="{6DA4070B-ACFF-4F08-8150-A89C8A0AE4D6}"/>
                </a:ext>
              </a:extLst>
            </p:cNvPr>
            <p:cNvSpPr/>
            <p:nvPr/>
          </p:nvSpPr>
          <p:spPr>
            <a:xfrm>
              <a:off x="5402393" y="836712"/>
              <a:ext cx="3930133" cy="4872446"/>
            </a:xfrm>
            <a:prstGeom prst="roundRect">
              <a:avLst>
                <a:gd name="adj" fmla="val 8687"/>
              </a:avLst>
            </a:prstGeom>
            <a:solidFill>
              <a:srgbClr val="F2FDCF"/>
            </a:solidFill>
            <a:ln w="127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500"/>
            </a:p>
          </p:txBody>
        </p:sp>
        <p:sp>
          <p:nvSpPr>
            <p:cNvPr id="121" name="楕円 120">
              <a:extLst>
                <a:ext uri="{FF2B5EF4-FFF2-40B4-BE49-F238E27FC236}">
                  <a16:creationId xmlns:a16="http://schemas.microsoft.com/office/drawing/2014/main" id="{6DB192A3-3C2C-433D-AA5D-6A925C3E135E}"/>
                </a:ext>
              </a:extLst>
            </p:cNvPr>
            <p:cNvSpPr/>
            <p:nvPr/>
          </p:nvSpPr>
          <p:spPr>
            <a:xfrm>
              <a:off x="6603566" y="2534778"/>
              <a:ext cx="2243405" cy="2075667"/>
            </a:xfrm>
            <a:prstGeom prst="ellipse">
              <a:avLst/>
            </a:prstGeom>
            <a:noFill/>
            <a:ln w="19050" cap="sq" cmpd="sng">
              <a:solidFill>
                <a:srgbClr val="9BBB5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500"/>
            </a:p>
          </p:txBody>
        </p:sp>
        <p:pic>
          <p:nvPicPr>
            <p:cNvPr id="122" name="図 121">
              <a:extLst>
                <a:ext uri="{FF2B5EF4-FFF2-40B4-BE49-F238E27FC236}">
                  <a16:creationId xmlns:a16="http://schemas.microsoft.com/office/drawing/2014/main" id="{AADF561F-2E6E-4D6C-B04C-50B58460D0A3}"/>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128267" y="1452410"/>
              <a:ext cx="1253630" cy="1253630"/>
            </a:xfrm>
            <a:prstGeom prst="rect">
              <a:avLst/>
            </a:prstGeom>
          </p:spPr>
        </p:pic>
        <p:sp>
          <p:nvSpPr>
            <p:cNvPr id="124" name="角丸四角形 80">
              <a:extLst>
                <a:ext uri="{FF2B5EF4-FFF2-40B4-BE49-F238E27FC236}">
                  <a16:creationId xmlns:a16="http://schemas.microsoft.com/office/drawing/2014/main" id="{DCC341EC-A097-4B1B-AAAB-0A06BD8D667E}"/>
                </a:ext>
              </a:extLst>
            </p:cNvPr>
            <p:cNvSpPr/>
            <p:nvPr/>
          </p:nvSpPr>
          <p:spPr bwMode="auto">
            <a:xfrm>
              <a:off x="6993101" y="1919308"/>
              <a:ext cx="1728192" cy="288032"/>
            </a:xfrm>
            <a:prstGeom prst="roundRect">
              <a:avLst/>
            </a:prstGeom>
            <a:noFill/>
            <a:ln w="19050" cap="sq">
              <a:noFill/>
              <a:prstDash val="solid"/>
              <a:miter lim="800000"/>
            </a:ln>
          </p:spPr>
          <p:style>
            <a:lnRef idx="2">
              <a:schemeClr val="accent6"/>
            </a:lnRef>
            <a:fillRef idx="1">
              <a:schemeClr val="lt1"/>
            </a:fillRef>
            <a:effectRef idx="0">
              <a:schemeClr val="accent6"/>
            </a:effectRef>
            <a:fontRef idx="minor">
              <a:schemeClr val="dk1"/>
            </a:fontRef>
          </p:style>
          <p:txBody>
            <a:bodyPr rtlCol="0" anchor="ctr"/>
            <a:lstStyle/>
            <a:p>
              <a:pPr algn="ctr" defTabSz="844083"/>
              <a:r>
                <a:rPr lang="ja-JP" altLang="en-US" sz="400" b="1" dirty="0">
                  <a:solidFill>
                    <a:srgbClr val="31859C"/>
                  </a:solidFill>
                  <a:latin typeface="Meiryo UI" panose="020B0604030504040204" pitchFamily="50" charset="-128"/>
                  <a:ea typeface="Meiryo UI" panose="020B0604030504040204" pitchFamily="50" charset="-128"/>
                </a:rPr>
                <a:t>大学</a:t>
              </a:r>
            </a:p>
          </p:txBody>
        </p:sp>
        <p:sp>
          <p:nvSpPr>
            <p:cNvPr id="125" name="角丸四角形 83">
              <a:extLst>
                <a:ext uri="{FF2B5EF4-FFF2-40B4-BE49-F238E27FC236}">
                  <a16:creationId xmlns:a16="http://schemas.microsoft.com/office/drawing/2014/main" id="{16D2962B-8CE4-4843-8FF8-D9745D9C20CC}"/>
                </a:ext>
              </a:extLst>
            </p:cNvPr>
            <p:cNvSpPr/>
            <p:nvPr/>
          </p:nvSpPr>
          <p:spPr bwMode="auto">
            <a:xfrm>
              <a:off x="7604334" y="4719823"/>
              <a:ext cx="1728192" cy="288032"/>
            </a:xfrm>
            <a:prstGeom prst="roundRect">
              <a:avLst/>
            </a:prstGeom>
            <a:noFill/>
            <a:ln w="19050" cap="sq">
              <a:noFill/>
              <a:prstDash val="solid"/>
              <a:miter lim="800000"/>
            </a:ln>
          </p:spPr>
          <p:style>
            <a:lnRef idx="2">
              <a:schemeClr val="accent6"/>
            </a:lnRef>
            <a:fillRef idx="1">
              <a:schemeClr val="lt1"/>
            </a:fillRef>
            <a:effectRef idx="0">
              <a:schemeClr val="accent6"/>
            </a:effectRef>
            <a:fontRef idx="minor">
              <a:schemeClr val="dk1"/>
            </a:fontRef>
          </p:style>
          <p:txBody>
            <a:bodyPr rtlCol="0" anchor="ctr"/>
            <a:lstStyle/>
            <a:p>
              <a:pPr algn="ctr" defTabSz="844083"/>
              <a:r>
                <a:rPr lang="ja-JP" altLang="en-US" sz="400" b="1" dirty="0">
                  <a:solidFill>
                    <a:srgbClr val="31859C"/>
                  </a:solidFill>
                  <a:latin typeface="Meiryo UI" panose="020B0604030504040204" pitchFamily="50" charset="-128"/>
                  <a:ea typeface="Meiryo UI" panose="020B0604030504040204" pitchFamily="50" charset="-128"/>
                </a:rPr>
                <a:t>地域の</a:t>
              </a:r>
              <a:endParaRPr lang="en-US" altLang="ja-JP" sz="400" b="1" dirty="0">
                <a:solidFill>
                  <a:srgbClr val="31859C"/>
                </a:solidFill>
                <a:latin typeface="Meiryo UI" panose="020B0604030504040204" pitchFamily="50" charset="-128"/>
                <a:ea typeface="Meiryo UI" panose="020B0604030504040204" pitchFamily="50" charset="-128"/>
              </a:endParaRPr>
            </a:p>
            <a:p>
              <a:pPr algn="ctr" defTabSz="844083"/>
              <a:r>
                <a:rPr lang="ja-JP" altLang="en-US" sz="400" b="1" dirty="0">
                  <a:solidFill>
                    <a:srgbClr val="31859C"/>
                  </a:solidFill>
                  <a:latin typeface="Meiryo UI" panose="020B0604030504040204" pitchFamily="50" charset="-128"/>
                  <a:ea typeface="Meiryo UI" panose="020B0604030504040204" pitchFamily="50" charset="-128"/>
                </a:rPr>
                <a:t>研究機関等</a:t>
              </a:r>
            </a:p>
            <a:p>
              <a:pPr algn="ctr" defTabSz="844083"/>
              <a:endParaRPr lang="ja-JP" altLang="en-US" sz="400" b="1" dirty="0">
                <a:solidFill>
                  <a:srgbClr val="31859C"/>
                </a:solidFill>
                <a:latin typeface="Meiryo UI" panose="020B0604030504040204" pitchFamily="50" charset="-128"/>
                <a:ea typeface="Meiryo UI" panose="020B0604030504040204" pitchFamily="50" charset="-128"/>
              </a:endParaRPr>
            </a:p>
          </p:txBody>
        </p:sp>
        <p:pic>
          <p:nvPicPr>
            <p:cNvPr id="128" name="図 127">
              <a:extLst>
                <a:ext uri="{FF2B5EF4-FFF2-40B4-BE49-F238E27FC236}">
                  <a16:creationId xmlns:a16="http://schemas.microsoft.com/office/drawing/2014/main" id="{E3C2DE6C-46E3-4E2A-A497-8F19B5CC8851}"/>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118576" y="3762364"/>
              <a:ext cx="789019" cy="789019"/>
            </a:xfrm>
            <a:prstGeom prst="rect">
              <a:avLst/>
            </a:prstGeom>
          </p:spPr>
        </p:pic>
        <p:sp>
          <p:nvSpPr>
            <p:cNvPr id="132" name="角丸四角形 85">
              <a:extLst>
                <a:ext uri="{FF2B5EF4-FFF2-40B4-BE49-F238E27FC236}">
                  <a16:creationId xmlns:a16="http://schemas.microsoft.com/office/drawing/2014/main" id="{686FBC80-3CE6-4C22-A0C0-5141C1109D7E}"/>
                </a:ext>
              </a:extLst>
            </p:cNvPr>
            <p:cNvSpPr/>
            <p:nvPr/>
          </p:nvSpPr>
          <p:spPr bwMode="auto">
            <a:xfrm>
              <a:off x="6993101" y="3862662"/>
              <a:ext cx="1728192" cy="288032"/>
            </a:xfrm>
            <a:prstGeom prst="roundRect">
              <a:avLst/>
            </a:prstGeom>
            <a:noFill/>
            <a:ln w="19050" cap="sq">
              <a:noFill/>
              <a:prstDash val="solid"/>
              <a:miter lim="800000"/>
            </a:ln>
          </p:spPr>
          <p:style>
            <a:lnRef idx="2">
              <a:schemeClr val="accent6"/>
            </a:lnRef>
            <a:fillRef idx="1">
              <a:schemeClr val="lt1"/>
            </a:fillRef>
            <a:effectRef idx="0">
              <a:schemeClr val="accent6"/>
            </a:effectRef>
            <a:fontRef idx="minor">
              <a:schemeClr val="dk1"/>
            </a:fontRef>
          </p:style>
          <p:txBody>
            <a:bodyPr rtlCol="0" anchor="ctr"/>
            <a:lstStyle/>
            <a:p>
              <a:pPr algn="ctr" defTabSz="844083"/>
              <a:endParaRPr lang="ja-JP" altLang="en-US" sz="300" b="1" dirty="0">
                <a:solidFill>
                  <a:schemeClr val="accent5">
                    <a:lumMod val="75000"/>
                  </a:schemeClr>
                </a:solidFill>
                <a:latin typeface="Meiryo UI" panose="020B0604030504040204" pitchFamily="50" charset="-128"/>
                <a:ea typeface="Meiryo UI" panose="020B0604030504040204" pitchFamily="50" charset="-128"/>
              </a:endParaRPr>
            </a:p>
          </p:txBody>
        </p:sp>
        <p:sp>
          <p:nvSpPr>
            <p:cNvPr id="133" name="角丸四角形 92">
              <a:extLst>
                <a:ext uri="{FF2B5EF4-FFF2-40B4-BE49-F238E27FC236}">
                  <a16:creationId xmlns:a16="http://schemas.microsoft.com/office/drawing/2014/main" id="{9F53B579-5480-48FD-B5A1-07BA7A3085DC}"/>
                </a:ext>
              </a:extLst>
            </p:cNvPr>
            <p:cNvSpPr/>
            <p:nvPr/>
          </p:nvSpPr>
          <p:spPr bwMode="auto">
            <a:xfrm>
              <a:off x="5402393" y="943377"/>
              <a:ext cx="3634104" cy="437755"/>
            </a:xfrm>
            <a:prstGeom prst="roundRect">
              <a:avLst/>
            </a:prstGeom>
            <a:noFill/>
            <a:ln w="19050" cap="sq">
              <a:noFill/>
              <a:prstDash val="solid"/>
              <a:miter lim="800000"/>
            </a:ln>
          </p:spPr>
          <p:style>
            <a:lnRef idx="2">
              <a:schemeClr val="accent6"/>
            </a:lnRef>
            <a:fillRef idx="1">
              <a:schemeClr val="lt1"/>
            </a:fillRef>
            <a:effectRef idx="0">
              <a:schemeClr val="accent6"/>
            </a:effectRef>
            <a:fontRef idx="minor">
              <a:schemeClr val="dk1"/>
            </a:fontRef>
          </p:style>
          <p:txBody>
            <a:bodyPr rtlCol="0" anchor="ctr"/>
            <a:lstStyle/>
            <a:p>
              <a:pPr algn="ctr" defTabSz="844083"/>
              <a:r>
                <a:rPr lang="ja-JP" altLang="en-US" sz="450" b="1" dirty="0">
                  <a:solidFill>
                    <a:srgbClr val="4F6228"/>
                  </a:solidFill>
                  <a:latin typeface="Meiryo UI" panose="020B0604030504040204" pitchFamily="50" charset="-128"/>
                  <a:ea typeface="Meiryo UI" panose="020B0604030504040204" pitchFamily="50" charset="-128"/>
                </a:rPr>
                <a:t>各地域（都道府県等）</a:t>
              </a:r>
            </a:p>
          </p:txBody>
        </p:sp>
        <p:sp>
          <p:nvSpPr>
            <p:cNvPr id="134" name="角丸四角形 106">
              <a:extLst>
                <a:ext uri="{FF2B5EF4-FFF2-40B4-BE49-F238E27FC236}">
                  <a16:creationId xmlns:a16="http://schemas.microsoft.com/office/drawing/2014/main" id="{72927051-C93F-4D11-A72D-248C4A759BC5}"/>
                </a:ext>
              </a:extLst>
            </p:cNvPr>
            <p:cNvSpPr/>
            <p:nvPr/>
          </p:nvSpPr>
          <p:spPr bwMode="auto">
            <a:xfrm>
              <a:off x="5878457" y="1484188"/>
              <a:ext cx="1728192" cy="288032"/>
            </a:xfrm>
            <a:prstGeom prst="roundRect">
              <a:avLst/>
            </a:prstGeom>
            <a:noFill/>
            <a:ln w="19050" cap="sq">
              <a:noFill/>
              <a:prstDash val="solid"/>
              <a:miter lim="800000"/>
            </a:ln>
          </p:spPr>
          <p:style>
            <a:lnRef idx="2">
              <a:schemeClr val="accent6"/>
            </a:lnRef>
            <a:fillRef idx="1">
              <a:schemeClr val="lt1"/>
            </a:fillRef>
            <a:effectRef idx="0">
              <a:schemeClr val="accent6"/>
            </a:effectRef>
            <a:fontRef idx="minor">
              <a:schemeClr val="dk1"/>
            </a:fontRef>
          </p:style>
          <p:txBody>
            <a:bodyPr rtlCol="0" anchor="ctr"/>
            <a:lstStyle/>
            <a:p>
              <a:pPr algn="ctr" defTabSz="844083"/>
              <a:r>
                <a:rPr lang="ja-JP" altLang="en-US" sz="400" b="1" dirty="0">
                  <a:solidFill>
                    <a:srgbClr val="77933C"/>
                  </a:solidFill>
                  <a:latin typeface="Meiryo UI" panose="020B0604030504040204" pitchFamily="50" charset="-128"/>
                  <a:ea typeface="Meiryo UI" panose="020B0604030504040204" pitchFamily="50" charset="-128"/>
                </a:rPr>
                <a:t>地方公共団体</a:t>
              </a:r>
            </a:p>
          </p:txBody>
        </p:sp>
        <p:pic>
          <p:nvPicPr>
            <p:cNvPr id="136" name="図 135">
              <a:extLst>
                <a:ext uri="{FF2B5EF4-FFF2-40B4-BE49-F238E27FC236}">
                  <a16:creationId xmlns:a16="http://schemas.microsoft.com/office/drawing/2014/main" id="{5489B02C-69FD-4E1A-9882-7B9136D15717}"/>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837937" y="4896717"/>
              <a:ext cx="583397" cy="583397"/>
            </a:xfrm>
            <a:prstGeom prst="rect">
              <a:avLst/>
            </a:prstGeom>
          </p:spPr>
        </p:pic>
        <p:sp>
          <p:nvSpPr>
            <p:cNvPr id="138" name="テキスト ボックス 137">
              <a:extLst>
                <a:ext uri="{FF2B5EF4-FFF2-40B4-BE49-F238E27FC236}">
                  <a16:creationId xmlns:a16="http://schemas.microsoft.com/office/drawing/2014/main" id="{E54558D2-B1B4-4F7A-871A-64D585D29D62}"/>
                </a:ext>
              </a:extLst>
            </p:cNvPr>
            <p:cNvSpPr txBox="1"/>
            <p:nvPr/>
          </p:nvSpPr>
          <p:spPr>
            <a:xfrm>
              <a:off x="5606648" y="5317396"/>
              <a:ext cx="1045979" cy="489548"/>
            </a:xfrm>
            <a:prstGeom prst="rect">
              <a:avLst/>
            </a:prstGeom>
            <a:noFill/>
          </p:spPr>
          <p:txBody>
            <a:bodyPr wrap="square" rtlCol="0">
              <a:spAutoFit/>
            </a:bodyPr>
            <a:lstStyle/>
            <a:p>
              <a:pPr algn="ctr" defTabSz="844083" fontAlgn="base">
                <a:spcBef>
                  <a:spcPct val="0"/>
                </a:spcBef>
                <a:spcAft>
                  <a:spcPct val="0"/>
                </a:spcAft>
              </a:pPr>
              <a:r>
                <a:rPr lang="ja-JP" altLang="en-US" sz="400" b="1" dirty="0">
                  <a:solidFill>
                    <a:srgbClr val="E46C0A"/>
                  </a:solidFill>
                  <a:latin typeface="Meiryo UI" panose="020B0604030504040204" pitchFamily="50" charset="-128"/>
                  <a:ea typeface="Meiryo UI" panose="020B0604030504040204" pitchFamily="50" charset="-128"/>
                </a:rPr>
                <a:t>住民</a:t>
              </a:r>
            </a:p>
          </p:txBody>
        </p:sp>
        <p:pic>
          <p:nvPicPr>
            <p:cNvPr id="139" name="図 138">
              <a:extLst>
                <a:ext uri="{FF2B5EF4-FFF2-40B4-BE49-F238E27FC236}">
                  <a16:creationId xmlns:a16="http://schemas.microsoft.com/office/drawing/2014/main" id="{20A552F3-92BE-4102-A2F8-16B03544A4F5}"/>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t="22138"/>
            <a:stretch/>
          </p:blipFill>
          <p:spPr>
            <a:xfrm>
              <a:off x="6705464" y="4845321"/>
              <a:ext cx="1232868" cy="959943"/>
            </a:xfrm>
            <a:prstGeom prst="rect">
              <a:avLst/>
            </a:prstGeom>
          </p:spPr>
        </p:pic>
        <p:sp>
          <p:nvSpPr>
            <p:cNvPr id="140" name="角丸四角形 51">
              <a:extLst>
                <a:ext uri="{FF2B5EF4-FFF2-40B4-BE49-F238E27FC236}">
                  <a16:creationId xmlns:a16="http://schemas.microsoft.com/office/drawing/2014/main" id="{FE5399AA-49F2-4C27-8EC0-BD535FDBA4AC}"/>
                </a:ext>
              </a:extLst>
            </p:cNvPr>
            <p:cNvSpPr/>
            <p:nvPr/>
          </p:nvSpPr>
          <p:spPr bwMode="auto">
            <a:xfrm>
              <a:off x="6466691" y="5405916"/>
              <a:ext cx="1728191" cy="288032"/>
            </a:xfrm>
            <a:prstGeom prst="roundRect">
              <a:avLst/>
            </a:prstGeom>
            <a:noFill/>
            <a:ln w="19050" cap="sq">
              <a:noFill/>
              <a:prstDash val="solid"/>
              <a:miter lim="800000"/>
            </a:ln>
          </p:spPr>
          <p:style>
            <a:lnRef idx="2">
              <a:schemeClr val="accent6"/>
            </a:lnRef>
            <a:fillRef idx="1">
              <a:schemeClr val="lt1"/>
            </a:fillRef>
            <a:effectRef idx="0">
              <a:schemeClr val="accent6"/>
            </a:effectRef>
            <a:fontRef idx="minor">
              <a:schemeClr val="dk1"/>
            </a:fontRef>
          </p:style>
          <p:txBody>
            <a:bodyPr rtlCol="0" anchor="ctr"/>
            <a:lstStyle/>
            <a:p>
              <a:pPr algn="ctr" defTabSz="844083"/>
              <a:r>
                <a:rPr lang="ja-JP" altLang="en-US" sz="400" b="1" dirty="0">
                  <a:solidFill>
                    <a:srgbClr val="31859C"/>
                  </a:solidFill>
                  <a:latin typeface="Meiryo UI" panose="020B0604030504040204" pitchFamily="50" charset="-128"/>
                  <a:ea typeface="Meiryo UI" panose="020B0604030504040204" pitchFamily="50" charset="-128"/>
                </a:rPr>
                <a:t>地域の企業</a:t>
              </a:r>
            </a:p>
          </p:txBody>
        </p:sp>
        <p:pic>
          <p:nvPicPr>
            <p:cNvPr id="150" name="図 149">
              <a:extLst>
                <a:ext uri="{FF2B5EF4-FFF2-40B4-BE49-F238E27FC236}">
                  <a16:creationId xmlns:a16="http://schemas.microsoft.com/office/drawing/2014/main" id="{D43BCF6C-CDC9-4EAC-951C-B9AF9DB7EDD2}"/>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911767" y="2022485"/>
              <a:ext cx="793372" cy="542666"/>
            </a:xfrm>
            <a:prstGeom prst="rect">
              <a:avLst/>
            </a:prstGeom>
          </p:spPr>
        </p:pic>
        <p:pic>
          <p:nvPicPr>
            <p:cNvPr id="157" name="図 156">
              <a:extLst>
                <a:ext uri="{FF2B5EF4-FFF2-40B4-BE49-F238E27FC236}">
                  <a16:creationId xmlns:a16="http://schemas.microsoft.com/office/drawing/2014/main" id="{F3C6F322-D941-4B40-AE6D-73505A330B21}"/>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462687" y="2195985"/>
              <a:ext cx="789019" cy="789019"/>
            </a:xfrm>
            <a:prstGeom prst="rect">
              <a:avLst/>
            </a:prstGeom>
          </p:spPr>
        </p:pic>
        <p:sp>
          <p:nvSpPr>
            <p:cNvPr id="159" name="右矢印 13">
              <a:extLst>
                <a:ext uri="{FF2B5EF4-FFF2-40B4-BE49-F238E27FC236}">
                  <a16:creationId xmlns:a16="http://schemas.microsoft.com/office/drawing/2014/main" id="{21363482-B6D2-4E48-8BB5-34ADAD044A49}"/>
                </a:ext>
              </a:extLst>
            </p:cNvPr>
            <p:cNvSpPr/>
            <p:nvPr/>
          </p:nvSpPr>
          <p:spPr>
            <a:xfrm>
              <a:off x="4618326" y="3365862"/>
              <a:ext cx="1444010" cy="322122"/>
            </a:xfrm>
            <a:prstGeom prst="rightArrow">
              <a:avLst/>
            </a:prstGeom>
            <a:solidFill>
              <a:srgbClr val="FF339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500" dirty="0"/>
            </a:p>
          </p:txBody>
        </p:sp>
        <p:sp>
          <p:nvSpPr>
            <p:cNvPr id="160" name="右矢印 13">
              <a:extLst>
                <a:ext uri="{FF2B5EF4-FFF2-40B4-BE49-F238E27FC236}">
                  <a16:creationId xmlns:a16="http://schemas.microsoft.com/office/drawing/2014/main" id="{7F67CBC8-B557-4FA1-ACD7-29754882524D}"/>
                </a:ext>
              </a:extLst>
            </p:cNvPr>
            <p:cNvSpPr/>
            <p:nvPr/>
          </p:nvSpPr>
          <p:spPr>
            <a:xfrm rot="20148971">
              <a:off x="4546697" y="2313097"/>
              <a:ext cx="1501880" cy="322122"/>
            </a:xfrm>
            <a:prstGeom prst="rightArrow">
              <a:avLst/>
            </a:prstGeom>
            <a:solidFill>
              <a:srgbClr val="FF339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500" dirty="0"/>
            </a:p>
          </p:txBody>
        </p:sp>
        <p:sp>
          <p:nvSpPr>
            <p:cNvPr id="161" name="右矢印 13">
              <a:extLst>
                <a:ext uri="{FF2B5EF4-FFF2-40B4-BE49-F238E27FC236}">
                  <a16:creationId xmlns:a16="http://schemas.microsoft.com/office/drawing/2014/main" id="{A0D7E249-944E-4256-AE9E-328D0C69BF3D}"/>
                </a:ext>
              </a:extLst>
            </p:cNvPr>
            <p:cNvSpPr/>
            <p:nvPr/>
          </p:nvSpPr>
          <p:spPr>
            <a:xfrm rot="10800000">
              <a:off x="4618326" y="3828682"/>
              <a:ext cx="1590146" cy="345889"/>
            </a:xfrm>
            <a:prstGeom prst="rightArrow">
              <a:avLst/>
            </a:prstGeom>
            <a:solidFill>
              <a:srgbClr val="FF339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500" dirty="0"/>
            </a:p>
          </p:txBody>
        </p:sp>
        <p:sp>
          <p:nvSpPr>
            <p:cNvPr id="162" name="矢印: 下 161">
              <a:extLst>
                <a:ext uri="{FF2B5EF4-FFF2-40B4-BE49-F238E27FC236}">
                  <a16:creationId xmlns:a16="http://schemas.microsoft.com/office/drawing/2014/main" id="{1D0F52A1-498C-4C29-BE3E-75A58E343568}"/>
                </a:ext>
              </a:extLst>
            </p:cNvPr>
            <p:cNvSpPr/>
            <p:nvPr/>
          </p:nvSpPr>
          <p:spPr>
            <a:xfrm rot="1579050">
              <a:off x="6161614" y="4236939"/>
              <a:ext cx="327100" cy="700758"/>
            </a:xfrm>
            <a:prstGeom prst="downArrow">
              <a:avLst/>
            </a:prstGeom>
            <a:solidFill>
              <a:srgbClr val="FF339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500"/>
            </a:p>
          </p:txBody>
        </p:sp>
        <p:sp>
          <p:nvSpPr>
            <p:cNvPr id="163" name="矢印: 下 162">
              <a:extLst>
                <a:ext uri="{FF2B5EF4-FFF2-40B4-BE49-F238E27FC236}">
                  <a16:creationId xmlns:a16="http://schemas.microsoft.com/office/drawing/2014/main" id="{543ACB1C-55BC-49A1-B922-B21043C5D6A8}"/>
                </a:ext>
              </a:extLst>
            </p:cNvPr>
            <p:cNvSpPr/>
            <p:nvPr/>
          </p:nvSpPr>
          <p:spPr>
            <a:xfrm rot="20020950" flipH="1">
              <a:off x="7061031" y="4236940"/>
              <a:ext cx="327100" cy="700758"/>
            </a:xfrm>
            <a:prstGeom prst="downArrow">
              <a:avLst/>
            </a:prstGeom>
            <a:solidFill>
              <a:srgbClr val="FF339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500"/>
            </a:p>
          </p:txBody>
        </p:sp>
        <p:sp>
          <p:nvSpPr>
            <p:cNvPr id="164" name="右矢印 13">
              <a:extLst>
                <a:ext uri="{FF2B5EF4-FFF2-40B4-BE49-F238E27FC236}">
                  <a16:creationId xmlns:a16="http://schemas.microsoft.com/office/drawing/2014/main" id="{6A835B06-F377-4EFB-840C-BD755356B206}"/>
                </a:ext>
              </a:extLst>
            </p:cNvPr>
            <p:cNvSpPr/>
            <p:nvPr/>
          </p:nvSpPr>
          <p:spPr>
            <a:xfrm rot="16200000">
              <a:off x="6549885" y="2588105"/>
              <a:ext cx="783603" cy="322122"/>
            </a:xfrm>
            <a:prstGeom prst="rightArrow">
              <a:avLst/>
            </a:prstGeom>
            <a:solidFill>
              <a:srgbClr val="FF339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500" dirty="0"/>
            </a:p>
          </p:txBody>
        </p:sp>
        <p:sp>
          <p:nvSpPr>
            <p:cNvPr id="173" name="右矢印 13">
              <a:extLst>
                <a:ext uri="{FF2B5EF4-FFF2-40B4-BE49-F238E27FC236}">
                  <a16:creationId xmlns:a16="http://schemas.microsoft.com/office/drawing/2014/main" id="{8F92954D-C5CA-4959-9049-19CD4E4CB34B}"/>
                </a:ext>
              </a:extLst>
            </p:cNvPr>
            <p:cNvSpPr/>
            <p:nvPr/>
          </p:nvSpPr>
          <p:spPr>
            <a:xfrm rot="5400000">
              <a:off x="6243942" y="2548588"/>
              <a:ext cx="704570" cy="322122"/>
            </a:xfrm>
            <a:prstGeom prst="rightArrow">
              <a:avLst/>
            </a:prstGeom>
            <a:solidFill>
              <a:srgbClr val="FF339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sz="500" dirty="0"/>
            </a:p>
          </p:txBody>
        </p:sp>
        <p:sp>
          <p:nvSpPr>
            <p:cNvPr id="174" name="四角形: 角を丸くする 173">
              <a:extLst>
                <a:ext uri="{FF2B5EF4-FFF2-40B4-BE49-F238E27FC236}">
                  <a16:creationId xmlns:a16="http://schemas.microsoft.com/office/drawing/2014/main" id="{667E7AA6-0CBD-401B-97E9-162259EFF165}"/>
                </a:ext>
              </a:extLst>
            </p:cNvPr>
            <p:cNvSpPr/>
            <p:nvPr/>
          </p:nvSpPr>
          <p:spPr>
            <a:xfrm>
              <a:off x="3722823" y="2138948"/>
              <a:ext cx="906264" cy="2841035"/>
            </a:xfrm>
            <a:prstGeom prst="roundRect">
              <a:avLst>
                <a:gd name="adj" fmla="val 10259"/>
              </a:avLst>
            </a:prstGeom>
            <a:solidFill>
              <a:schemeClr val="bg1"/>
            </a:solidFill>
            <a:ln w="12700">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500"/>
            </a:p>
          </p:txBody>
        </p:sp>
        <p:sp>
          <p:nvSpPr>
            <p:cNvPr id="175" name="四角形: 角を丸くする 174">
              <a:extLst>
                <a:ext uri="{FF2B5EF4-FFF2-40B4-BE49-F238E27FC236}">
                  <a16:creationId xmlns:a16="http://schemas.microsoft.com/office/drawing/2014/main" id="{AEC572CC-2045-4194-B620-F5864E548232}"/>
                </a:ext>
              </a:extLst>
            </p:cNvPr>
            <p:cNvSpPr/>
            <p:nvPr/>
          </p:nvSpPr>
          <p:spPr>
            <a:xfrm>
              <a:off x="6077530" y="3082304"/>
              <a:ext cx="1428852" cy="1332083"/>
            </a:xfrm>
            <a:prstGeom prst="roundRect">
              <a:avLst>
                <a:gd name="adj" fmla="val 12503"/>
              </a:avLst>
            </a:prstGeom>
            <a:ln>
              <a:solidFill>
                <a:srgbClr val="9BBB59"/>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sz="500"/>
            </a:p>
          </p:txBody>
        </p:sp>
        <p:sp>
          <p:nvSpPr>
            <p:cNvPr id="176" name="角丸四角形 26">
              <a:extLst>
                <a:ext uri="{FF2B5EF4-FFF2-40B4-BE49-F238E27FC236}">
                  <a16:creationId xmlns:a16="http://schemas.microsoft.com/office/drawing/2014/main" id="{EB50FBAB-A9D1-42C0-B691-BB537A2777EF}"/>
                </a:ext>
              </a:extLst>
            </p:cNvPr>
            <p:cNvSpPr/>
            <p:nvPr/>
          </p:nvSpPr>
          <p:spPr bwMode="auto">
            <a:xfrm>
              <a:off x="5807226" y="3247255"/>
              <a:ext cx="1972553" cy="437755"/>
            </a:xfrm>
            <a:prstGeom prst="roundRect">
              <a:avLst/>
            </a:prstGeom>
            <a:noFill/>
            <a:ln w="19050" cap="sq">
              <a:noFill/>
              <a:prstDash val="solid"/>
              <a:miter lim="800000"/>
            </a:ln>
          </p:spPr>
          <p:style>
            <a:lnRef idx="2">
              <a:schemeClr val="accent6"/>
            </a:lnRef>
            <a:fillRef idx="1">
              <a:schemeClr val="lt1"/>
            </a:fillRef>
            <a:effectRef idx="0">
              <a:schemeClr val="accent6"/>
            </a:effectRef>
            <a:fontRef idx="minor">
              <a:schemeClr val="dk1"/>
            </a:fontRef>
          </p:style>
          <p:txBody>
            <a:bodyPr rtlCol="0" anchor="ctr"/>
            <a:lstStyle/>
            <a:p>
              <a:pPr algn="ctr" defTabSz="844083"/>
              <a:r>
                <a:rPr lang="ja-JP" altLang="en-US" sz="500" b="1" dirty="0">
                  <a:solidFill>
                    <a:srgbClr val="9BBB59">
                      <a:lumMod val="50000"/>
                    </a:srgbClr>
                  </a:solidFill>
                  <a:latin typeface="Meiryo UI" panose="020B0604030504040204" pitchFamily="50" charset="-128"/>
                  <a:ea typeface="Meiryo UI" panose="020B0604030504040204" pitchFamily="50" charset="-128"/>
                </a:rPr>
                <a:t>地域気候変動</a:t>
              </a:r>
              <a:endParaRPr lang="en-US" altLang="ja-JP" sz="500" b="1" dirty="0">
                <a:solidFill>
                  <a:srgbClr val="9BBB59">
                    <a:lumMod val="50000"/>
                  </a:srgbClr>
                </a:solidFill>
                <a:latin typeface="Meiryo UI" panose="020B0604030504040204" pitchFamily="50" charset="-128"/>
                <a:ea typeface="Meiryo UI" panose="020B0604030504040204" pitchFamily="50" charset="-128"/>
              </a:endParaRPr>
            </a:p>
            <a:p>
              <a:pPr algn="ctr" defTabSz="844083"/>
              <a:r>
                <a:rPr lang="ja-JP" altLang="en-US" sz="500" b="1" dirty="0">
                  <a:solidFill>
                    <a:srgbClr val="9BBB59">
                      <a:lumMod val="50000"/>
                    </a:srgbClr>
                  </a:solidFill>
                  <a:latin typeface="Meiryo UI" panose="020B0604030504040204" pitchFamily="50" charset="-128"/>
                  <a:ea typeface="Meiryo UI" panose="020B0604030504040204" pitchFamily="50" charset="-128"/>
                </a:rPr>
                <a:t>適応センター</a:t>
              </a:r>
            </a:p>
          </p:txBody>
        </p:sp>
        <p:sp>
          <p:nvSpPr>
            <p:cNvPr id="177" name="テキスト ボックス 176">
              <a:extLst>
                <a:ext uri="{FF2B5EF4-FFF2-40B4-BE49-F238E27FC236}">
                  <a16:creationId xmlns:a16="http://schemas.microsoft.com/office/drawing/2014/main" id="{829FAEC4-68EB-4EA8-916A-5A44F0B5625A}"/>
                </a:ext>
              </a:extLst>
            </p:cNvPr>
            <p:cNvSpPr txBox="1"/>
            <p:nvPr/>
          </p:nvSpPr>
          <p:spPr>
            <a:xfrm>
              <a:off x="5821703" y="3663279"/>
              <a:ext cx="1972553" cy="465072"/>
            </a:xfrm>
            <a:prstGeom prst="rect">
              <a:avLst/>
            </a:prstGeom>
            <a:noFill/>
          </p:spPr>
          <p:txBody>
            <a:bodyPr wrap="square" rtlCol="0">
              <a:spAutoFit/>
            </a:bodyPr>
            <a:lstStyle/>
            <a:p>
              <a:pPr algn="ctr" defTabSz="844083" fontAlgn="base">
                <a:spcBef>
                  <a:spcPct val="0"/>
                </a:spcBef>
                <a:spcAft>
                  <a:spcPct val="0"/>
                </a:spcAft>
              </a:pPr>
              <a:r>
                <a:rPr lang="ja-JP" altLang="en-US" sz="350" b="1" dirty="0">
                  <a:solidFill>
                    <a:prstClr val="black"/>
                  </a:solidFill>
                  <a:latin typeface="Meiryo UI" panose="020B0604030504040204" pitchFamily="50" charset="-128"/>
                  <a:ea typeface="Meiryo UI" panose="020B0604030504040204" pitchFamily="50" charset="-128"/>
                </a:rPr>
                <a:t>情報収集・整理・分析</a:t>
              </a:r>
            </a:p>
          </p:txBody>
        </p:sp>
        <p:sp>
          <p:nvSpPr>
            <p:cNvPr id="178" name="テキスト ボックス 177">
              <a:extLst>
                <a:ext uri="{FF2B5EF4-FFF2-40B4-BE49-F238E27FC236}">
                  <a16:creationId xmlns:a16="http://schemas.microsoft.com/office/drawing/2014/main" id="{0B16A12B-AD70-445A-9870-8F759DF7BF18}"/>
                </a:ext>
              </a:extLst>
            </p:cNvPr>
            <p:cNvSpPr txBox="1"/>
            <p:nvPr/>
          </p:nvSpPr>
          <p:spPr>
            <a:xfrm>
              <a:off x="5964838" y="3940571"/>
              <a:ext cx="1696854" cy="465072"/>
            </a:xfrm>
            <a:prstGeom prst="rect">
              <a:avLst/>
            </a:prstGeom>
            <a:noFill/>
          </p:spPr>
          <p:txBody>
            <a:bodyPr wrap="square" rtlCol="0">
              <a:spAutoFit/>
            </a:bodyPr>
            <a:lstStyle/>
            <a:p>
              <a:pPr algn="ctr" defTabSz="844083" fontAlgn="base">
                <a:spcBef>
                  <a:spcPct val="0"/>
                </a:spcBef>
                <a:spcAft>
                  <a:spcPct val="0"/>
                </a:spcAft>
              </a:pPr>
              <a:r>
                <a:rPr lang="ja-JP" altLang="en-US" sz="350" b="1" dirty="0">
                  <a:solidFill>
                    <a:prstClr val="black"/>
                  </a:solidFill>
                  <a:latin typeface="Meiryo UI" panose="020B0604030504040204" pitchFamily="50" charset="-128"/>
                  <a:ea typeface="Meiryo UI" panose="020B0604030504040204" pitchFamily="50" charset="-128"/>
                </a:rPr>
                <a:t>適応情報の提供</a:t>
              </a:r>
            </a:p>
          </p:txBody>
        </p:sp>
        <p:sp>
          <p:nvSpPr>
            <p:cNvPr id="179" name="テキスト ボックス 178">
              <a:extLst>
                <a:ext uri="{FF2B5EF4-FFF2-40B4-BE49-F238E27FC236}">
                  <a16:creationId xmlns:a16="http://schemas.microsoft.com/office/drawing/2014/main" id="{9E24BBF6-2536-4C4F-A832-6C7FFDBCAB94}"/>
                </a:ext>
              </a:extLst>
            </p:cNvPr>
            <p:cNvSpPr txBox="1"/>
            <p:nvPr/>
          </p:nvSpPr>
          <p:spPr>
            <a:xfrm>
              <a:off x="4385661" y="4031006"/>
              <a:ext cx="1833092" cy="783278"/>
            </a:xfrm>
            <a:prstGeom prst="rect">
              <a:avLst/>
            </a:prstGeom>
            <a:noFill/>
          </p:spPr>
          <p:txBody>
            <a:bodyPr wrap="square" rtlCol="0">
              <a:spAutoFit/>
            </a:bodyPr>
            <a:lstStyle/>
            <a:p>
              <a:pPr algn="ctr" defTabSz="844083" fontAlgn="base">
                <a:spcBef>
                  <a:spcPct val="0"/>
                </a:spcBef>
                <a:spcAft>
                  <a:spcPct val="0"/>
                </a:spcAft>
              </a:pPr>
              <a:r>
                <a:rPr lang="ja-JP" altLang="en-US" sz="500" b="1" dirty="0">
                  <a:solidFill>
                    <a:srgbClr val="31859C"/>
                  </a:solidFill>
                  <a:latin typeface="Meiryo UI" panose="020B0604030504040204" pitchFamily="50" charset="-128"/>
                  <a:ea typeface="Meiryo UI" panose="020B0604030504040204" pitchFamily="50" charset="-128"/>
                </a:rPr>
                <a:t>情報・成果</a:t>
              </a:r>
              <a:endParaRPr lang="en-US" altLang="ja-JP" sz="500" b="1" dirty="0">
                <a:solidFill>
                  <a:srgbClr val="31859C"/>
                </a:solidFill>
                <a:latin typeface="Meiryo UI" panose="020B0604030504040204" pitchFamily="50" charset="-128"/>
                <a:ea typeface="Meiryo UI" panose="020B0604030504040204" pitchFamily="50" charset="-128"/>
              </a:endParaRPr>
            </a:p>
            <a:p>
              <a:pPr algn="ctr" defTabSz="844083" fontAlgn="base">
                <a:spcBef>
                  <a:spcPct val="0"/>
                </a:spcBef>
                <a:spcAft>
                  <a:spcPct val="0"/>
                </a:spcAft>
              </a:pPr>
              <a:r>
                <a:rPr lang="ja-JP" altLang="en-US" sz="500" b="1" dirty="0">
                  <a:solidFill>
                    <a:srgbClr val="31859C"/>
                  </a:solidFill>
                  <a:latin typeface="Meiryo UI" panose="020B0604030504040204" pitchFamily="50" charset="-128"/>
                  <a:ea typeface="Meiryo UI" panose="020B0604030504040204" pitchFamily="50" charset="-128"/>
                </a:rPr>
                <a:t>の共有</a:t>
              </a:r>
            </a:p>
          </p:txBody>
        </p:sp>
        <p:sp>
          <p:nvSpPr>
            <p:cNvPr id="180" name="テキスト ボックス 179">
              <a:extLst>
                <a:ext uri="{FF2B5EF4-FFF2-40B4-BE49-F238E27FC236}">
                  <a16:creationId xmlns:a16="http://schemas.microsoft.com/office/drawing/2014/main" id="{1387C72E-B233-4F79-88BA-C436F20A92E5}"/>
                </a:ext>
              </a:extLst>
            </p:cNvPr>
            <p:cNvSpPr txBox="1"/>
            <p:nvPr/>
          </p:nvSpPr>
          <p:spPr>
            <a:xfrm>
              <a:off x="4381216" y="3065551"/>
              <a:ext cx="1972557" cy="538504"/>
            </a:xfrm>
            <a:prstGeom prst="rect">
              <a:avLst/>
            </a:prstGeom>
            <a:noFill/>
          </p:spPr>
          <p:txBody>
            <a:bodyPr wrap="square" rtlCol="0">
              <a:spAutoFit/>
            </a:bodyPr>
            <a:lstStyle/>
            <a:p>
              <a:pPr algn="ctr" defTabSz="844083" fontAlgn="base">
                <a:spcBef>
                  <a:spcPct val="0"/>
                </a:spcBef>
                <a:spcAft>
                  <a:spcPct val="0"/>
                </a:spcAft>
              </a:pPr>
              <a:r>
                <a:rPr lang="ja-JP" altLang="en-US" sz="500" b="1" dirty="0">
                  <a:solidFill>
                    <a:srgbClr val="31859C"/>
                  </a:solidFill>
                  <a:latin typeface="Meiryo UI" panose="020B0604030504040204" pitchFamily="50" charset="-128"/>
                  <a:ea typeface="Meiryo UI" panose="020B0604030504040204" pitchFamily="50" charset="-128"/>
                </a:rPr>
                <a:t>技術的助言等</a:t>
              </a:r>
            </a:p>
          </p:txBody>
        </p:sp>
        <p:sp>
          <p:nvSpPr>
            <p:cNvPr id="181" name="テキスト ボックス 180">
              <a:extLst>
                <a:ext uri="{FF2B5EF4-FFF2-40B4-BE49-F238E27FC236}">
                  <a16:creationId xmlns:a16="http://schemas.microsoft.com/office/drawing/2014/main" id="{A646EE9C-8D55-42F5-8568-86B8CEF1F400}"/>
                </a:ext>
              </a:extLst>
            </p:cNvPr>
            <p:cNvSpPr txBox="1"/>
            <p:nvPr/>
          </p:nvSpPr>
          <p:spPr>
            <a:xfrm rot="19977856">
              <a:off x="4325551" y="1902629"/>
              <a:ext cx="2031765" cy="538504"/>
            </a:xfrm>
            <a:prstGeom prst="rect">
              <a:avLst/>
            </a:prstGeom>
            <a:noFill/>
          </p:spPr>
          <p:txBody>
            <a:bodyPr wrap="square" rtlCol="0">
              <a:spAutoFit/>
            </a:bodyPr>
            <a:lstStyle/>
            <a:p>
              <a:pPr algn="ctr" defTabSz="844083" fontAlgn="base">
                <a:spcBef>
                  <a:spcPct val="0"/>
                </a:spcBef>
                <a:spcAft>
                  <a:spcPct val="0"/>
                </a:spcAft>
              </a:pPr>
              <a:r>
                <a:rPr lang="ja-JP" altLang="en-US" sz="500" b="1" dirty="0">
                  <a:solidFill>
                    <a:srgbClr val="31859C"/>
                  </a:solidFill>
                  <a:latin typeface="Meiryo UI" panose="020B0604030504040204" pitchFamily="50" charset="-128"/>
                  <a:ea typeface="Meiryo UI" panose="020B0604030504040204" pitchFamily="50" charset="-128"/>
                </a:rPr>
                <a:t>技術的助言等</a:t>
              </a:r>
            </a:p>
          </p:txBody>
        </p:sp>
        <p:sp>
          <p:nvSpPr>
            <p:cNvPr id="182" name="角丸四角形 59">
              <a:extLst>
                <a:ext uri="{FF2B5EF4-FFF2-40B4-BE49-F238E27FC236}">
                  <a16:creationId xmlns:a16="http://schemas.microsoft.com/office/drawing/2014/main" id="{150C9A1F-E754-4E83-B6FD-31DC303F4350}"/>
                </a:ext>
              </a:extLst>
            </p:cNvPr>
            <p:cNvSpPr/>
            <p:nvPr/>
          </p:nvSpPr>
          <p:spPr bwMode="auto">
            <a:xfrm>
              <a:off x="7265709" y="3212449"/>
              <a:ext cx="1799102" cy="369436"/>
            </a:xfrm>
            <a:prstGeom prst="roundRect">
              <a:avLst/>
            </a:prstGeom>
            <a:noFill/>
            <a:ln w="19050" cap="sq">
              <a:noFill/>
              <a:prstDash val="solid"/>
              <a:miter lim="800000"/>
            </a:ln>
          </p:spPr>
          <p:style>
            <a:lnRef idx="2">
              <a:schemeClr val="accent6"/>
            </a:lnRef>
            <a:fillRef idx="1">
              <a:schemeClr val="lt1"/>
            </a:fillRef>
            <a:effectRef idx="0">
              <a:schemeClr val="accent6"/>
            </a:effectRef>
            <a:fontRef idx="minor">
              <a:schemeClr val="dk1"/>
            </a:fontRef>
          </p:style>
          <p:txBody>
            <a:bodyPr rtlCol="0" anchor="ctr"/>
            <a:lstStyle/>
            <a:p>
              <a:pPr algn="ctr" defTabSz="844083"/>
              <a:r>
                <a:rPr lang="ja-JP" altLang="en-US" sz="400" b="1" dirty="0">
                  <a:solidFill>
                    <a:srgbClr val="77933C"/>
                  </a:solidFill>
                  <a:latin typeface="Meiryo UI" panose="020B0604030504040204" pitchFamily="50" charset="-128"/>
                  <a:ea typeface="Meiryo UI" panose="020B0604030504040204" pitchFamily="50" charset="-128"/>
                </a:rPr>
                <a:t>各分野の</a:t>
              </a:r>
              <a:endParaRPr lang="en-US" altLang="ja-JP" sz="400" b="1" dirty="0">
                <a:solidFill>
                  <a:srgbClr val="77933C"/>
                </a:solidFill>
                <a:latin typeface="Meiryo UI" panose="020B0604030504040204" pitchFamily="50" charset="-128"/>
                <a:ea typeface="Meiryo UI" panose="020B0604030504040204" pitchFamily="50" charset="-128"/>
              </a:endParaRPr>
            </a:p>
            <a:p>
              <a:pPr algn="ctr" defTabSz="844083"/>
              <a:r>
                <a:rPr lang="ja-JP" altLang="en-US" sz="400" b="1" dirty="0">
                  <a:solidFill>
                    <a:srgbClr val="77933C"/>
                  </a:solidFill>
                  <a:latin typeface="Meiryo UI" panose="020B0604030504040204" pitchFamily="50" charset="-128"/>
                  <a:ea typeface="Meiryo UI" panose="020B0604030504040204" pitchFamily="50" charset="-128"/>
                </a:rPr>
                <a:t>地域研究機関と</a:t>
              </a:r>
              <a:endParaRPr lang="en-US" altLang="ja-JP" sz="400" b="1" dirty="0">
                <a:solidFill>
                  <a:srgbClr val="77933C"/>
                </a:solidFill>
                <a:latin typeface="Meiryo UI" panose="020B0604030504040204" pitchFamily="50" charset="-128"/>
                <a:ea typeface="Meiryo UI" panose="020B0604030504040204" pitchFamily="50" charset="-128"/>
              </a:endParaRPr>
            </a:p>
            <a:p>
              <a:pPr algn="ctr" defTabSz="844083"/>
              <a:r>
                <a:rPr lang="ja-JP" altLang="en-US" sz="400" b="1" dirty="0">
                  <a:solidFill>
                    <a:srgbClr val="77933C"/>
                  </a:solidFill>
                  <a:latin typeface="Meiryo UI" panose="020B0604030504040204" pitchFamily="50" charset="-128"/>
                  <a:ea typeface="Meiryo UI" panose="020B0604030504040204" pitchFamily="50" charset="-128"/>
                </a:rPr>
                <a:t>協力体制構築</a:t>
              </a:r>
            </a:p>
          </p:txBody>
        </p:sp>
        <p:sp>
          <p:nvSpPr>
            <p:cNvPr id="183" name="テキスト ボックス 182">
              <a:extLst>
                <a:ext uri="{FF2B5EF4-FFF2-40B4-BE49-F238E27FC236}">
                  <a16:creationId xmlns:a16="http://schemas.microsoft.com/office/drawing/2014/main" id="{A59C9C3D-2D7D-4F57-B683-55DCF765AB75}"/>
                </a:ext>
              </a:extLst>
            </p:cNvPr>
            <p:cNvSpPr txBox="1"/>
            <p:nvPr/>
          </p:nvSpPr>
          <p:spPr>
            <a:xfrm>
              <a:off x="3534172" y="2292647"/>
              <a:ext cx="1290496" cy="2578290"/>
            </a:xfrm>
            <a:prstGeom prst="rect">
              <a:avLst/>
            </a:prstGeom>
            <a:noFill/>
          </p:spPr>
          <p:txBody>
            <a:bodyPr vert="eaVert" wrap="none" rtlCol="0">
              <a:spAutoFit/>
            </a:bodyPr>
            <a:lstStyle/>
            <a:p>
              <a:pPr algn="ctr" defTabSz="844083"/>
              <a:r>
                <a:rPr lang="ja-JP" altLang="en-US" sz="800" b="1" dirty="0">
                  <a:latin typeface="Meiryo UI" panose="020B0604030504040204" pitchFamily="50" charset="-128"/>
                  <a:ea typeface="Meiryo UI" panose="020B0604030504040204" pitchFamily="50" charset="-128"/>
                </a:rPr>
                <a:t>国立環境研究所</a:t>
              </a:r>
              <a:endParaRPr lang="en-US" altLang="ja-JP" sz="800" b="1" dirty="0">
                <a:latin typeface="Meiryo UI" panose="020B0604030504040204" pitchFamily="50" charset="-128"/>
                <a:ea typeface="Meiryo UI" panose="020B0604030504040204" pitchFamily="50" charset="-128"/>
              </a:endParaRPr>
            </a:p>
            <a:p>
              <a:pPr algn="ctr" defTabSz="844083"/>
              <a:r>
                <a:rPr lang="ja-JP" altLang="en-US" sz="500" b="1" dirty="0">
                  <a:solidFill>
                    <a:srgbClr val="31859C"/>
                  </a:solidFill>
                  <a:latin typeface="Meiryo UI" panose="020B0604030504040204" pitchFamily="50" charset="-128"/>
                  <a:ea typeface="Meiryo UI" panose="020B0604030504040204" pitchFamily="50" charset="-128"/>
                </a:rPr>
                <a:t>気候変動適応センター</a:t>
              </a:r>
              <a:endParaRPr kumimoji="1" lang="ja-JP" altLang="en-US" sz="500" dirty="0">
                <a:solidFill>
                  <a:srgbClr val="31859C"/>
                </a:solidFill>
              </a:endParaRPr>
            </a:p>
          </p:txBody>
        </p:sp>
      </p:grpSp>
    </p:spTree>
    <p:extLst>
      <p:ext uri="{BB962C8B-B14F-4D97-AF65-F5344CB8AC3E}">
        <p14:creationId xmlns:p14="http://schemas.microsoft.com/office/powerpoint/2010/main" val="5353694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3E17F059-5EFF-4E9E-B1AE-91A5B2802D66}"/>
              </a:ext>
            </a:extLst>
          </p:cNvPr>
          <p:cNvSpPr/>
          <p:nvPr/>
        </p:nvSpPr>
        <p:spPr>
          <a:xfrm>
            <a:off x="0" y="1"/>
            <a:ext cx="7775575" cy="219456"/>
          </a:xfrm>
          <a:prstGeom prst="rect">
            <a:avLst/>
          </a:prstGeom>
          <a:solidFill>
            <a:srgbClr val="FDF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テキスト ボックス 3">
            <a:extLst>
              <a:ext uri="{FF2B5EF4-FFF2-40B4-BE49-F238E27FC236}">
                <a16:creationId xmlns:a16="http://schemas.microsoft.com/office/drawing/2014/main" id="{7827F1E5-4132-4F83-9AF7-0B0EFBE61F03}"/>
              </a:ext>
            </a:extLst>
          </p:cNvPr>
          <p:cNvSpPr txBox="1"/>
          <p:nvPr/>
        </p:nvSpPr>
        <p:spPr>
          <a:xfrm>
            <a:off x="317274" y="756414"/>
            <a:ext cx="7214386" cy="553998"/>
          </a:xfrm>
          <a:prstGeom prst="rect">
            <a:avLst/>
          </a:prstGeom>
          <a:noFill/>
        </p:spPr>
        <p:txBody>
          <a:bodyPr wrap="square" rtlCol="0">
            <a:spAutoFit/>
          </a:bodyPr>
          <a:lstStyle/>
          <a:p>
            <a:r>
              <a:rPr lang="ja-JP" altLang="en-US" sz="1000" b="1" dirty="0">
                <a:latin typeface="+mn-ea"/>
              </a:rPr>
              <a:t>私たちは日々の暮らしの中で温室効果ガスを大量に排出しており、そのことによって地球の平均気温は上昇を続けています。こうした地球温暖化やそれに伴う気候変動が、私たちの生活に大きな影響を及ぼすことが懸念されています。</a:t>
            </a:r>
          </a:p>
          <a:p>
            <a:r>
              <a:rPr lang="ja-JP" altLang="en-US" sz="1000" b="1" dirty="0">
                <a:latin typeface="+mn-ea"/>
              </a:rPr>
              <a:t>そこで「緩和」と「適応」、２つの温暖化対策への取組が必要となります。</a:t>
            </a:r>
            <a:endParaRPr kumimoji="1" lang="ja-JP" altLang="en-US" sz="1000" b="1" dirty="0">
              <a:latin typeface="+mn-ea"/>
            </a:endParaRPr>
          </a:p>
        </p:txBody>
      </p:sp>
      <p:sp>
        <p:nvSpPr>
          <p:cNvPr id="5" name="テキスト ボックス 4">
            <a:extLst>
              <a:ext uri="{FF2B5EF4-FFF2-40B4-BE49-F238E27FC236}">
                <a16:creationId xmlns:a16="http://schemas.microsoft.com/office/drawing/2014/main" id="{5345FCE8-ECDE-4291-BA8C-41B942B978C7}"/>
              </a:ext>
            </a:extLst>
          </p:cNvPr>
          <p:cNvSpPr txBox="1"/>
          <p:nvPr/>
        </p:nvSpPr>
        <p:spPr>
          <a:xfrm>
            <a:off x="312291" y="358991"/>
            <a:ext cx="6595110" cy="369332"/>
          </a:xfrm>
          <a:prstGeom prst="rect">
            <a:avLst/>
          </a:prstGeom>
          <a:noFill/>
        </p:spPr>
        <p:txBody>
          <a:bodyPr wrap="square" rtlCol="0">
            <a:spAutoFit/>
          </a:bodyPr>
          <a:lstStyle/>
          <a:p>
            <a:r>
              <a:rPr lang="ja-JP" altLang="en-US" b="1" dirty="0">
                <a:latin typeface="+mn-ea"/>
              </a:rPr>
              <a:t>温暖化対策には２つの取組が必要です</a:t>
            </a:r>
            <a:r>
              <a:rPr lang="ja-JP" altLang="en-US" dirty="0">
                <a:latin typeface="+mn-ea"/>
              </a:rPr>
              <a:t>。</a:t>
            </a:r>
            <a:endParaRPr kumimoji="1" lang="ja-JP" altLang="en-US" dirty="0">
              <a:latin typeface="+mn-ea"/>
            </a:endParaRPr>
          </a:p>
        </p:txBody>
      </p:sp>
      <p:sp>
        <p:nvSpPr>
          <p:cNvPr id="6" name="テキスト ボックス 5">
            <a:extLst>
              <a:ext uri="{FF2B5EF4-FFF2-40B4-BE49-F238E27FC236}">
                <a16:creationId xmlns:a16="http://schemas.microsoft.com/office/drawing/2014/main" id="{189948DB-EF7F-4F65-BCAD-896BEF7FEA39}"/>
              </a:ext>
            </a:extLst>
          </p:cNvPr>
          <p:cNvSpPr txBox="1"/>
          <p:nvPr/>
        </p:nvSpPr>
        <p:spPr>
          <a:xfrm>
            <a:off x="286543" y="1861548"/>
            <a:ext cx="1506447" cy="1538883"/>
          </a:xfrm>
          <a:prstGeom prst="rect">
            <a:avLst/>
          </a:prstGeom>
          <a:noFill/>
        </p:spPr>
        <p:txBody>
          <a:bodyPr wrap="square" rtlCol="0">
            <a:spAutoFit/>
          </a:bodyPr>
          <a:lstStyle/>
          <a:p>
            <a:r>
              <a:rPr lang="ja-JP" altLang="en-US" sz="1400" b="1" dirty="0">
                <a:solidFill>
                  <a:srgbClr val="00B0F0"/>
                </a:solidFill>
                <a:latin typeface="+mn-ea"/>
              </a:rPr>
              <a:t>■緩和</a:t>
            </a:r>
          </a:p>
          <a:p>
            <a:r>
              <a:rPr lang="ja-JP" altLang="en-US" sz="1000" b="1" dirty="0">
                <a:latin typeface="+mn-ea"/>
              </a:rPr>
              <a:t>人間社会や自然の生態</a:t>
            </a:r>
          </a:p>
          <a:p>
            <a:r>
              <a:rPr lang="ja-JP" altLang="en-US" sz="1000" b="1" dirty="0">
                <a:latin typeface="+mn-ea"/>
              </a:rPr>
              <a:t>系が危機に陥らないた</a:t>
            </a:r>
          </a:p>
          <a:p>
            <a:r>
              <a:rPr lang="ja-JP" altLang="en-US" sz="1000" b="1" dirty="0">
                <a:latin typeface="+mn-ea"/>
              </a:rPr>
              <a:t>めには、実効性の高い</a:t>
            </a:r>
          </a:p>
          <a:p>
            <a:r>
              <a:rPr lang="ja-JP" altLang="en-US" sz="1000" b="1" dirty="0">
                <a:latin typeface="+mn-ea"/>
              </a:rPr>
              <a:t>温室効果ガス排出削減</a:t>
            </a:r>
          </a:p>
          <a:p>
            <a:r>
              <a:rPr lang="ja-JP" altLang="en-US" sz="1000" b="1" dirty="0">
                <a:latin typeface="+mn-ea"/>
              </a:rPr>
              <a:t>の取組を行っていく必</a:t>
            </a:r>
          </a:p>
          <a:p>
            <a:r>
              <a:rPr lang="ja-JP" altLang="en-US" sz="1000" b="1" dirty="0">
                <a:latin typeface="+mn-ea"/>
              </a:rPr>
              <a:t>要があります。温室効</a:t>
            </a:r>
          </a:p>
          <a:p>
            <a:r>
              <a:rPr lang="ja-JP" altLang="en-US" sz="1000" b="1" dirty="0">
                <a:latin typeface="+mn-ea"/>
              </a:rPr>
              <a:t>果ガスの排出抑制に向</a:t>
            </a:r>
          </a:p>
          <a:p>
            <a:r>
              <a:rPr lang="ja-JP" altLang="en-US" sz="1000" b="1" dirty="0">
                <a:latin typeface="+mn-ea"/>
              </a:rPr>
              <a:t>けた努力が緩和です</a:t>
            </a:r>
            <a:r>
              <a:rPr lang="ja-JP" altLang="en-US" sz="1000" dirty="0">
                <a:latin typeface="+mn-ea"/>
              </a:rPr>
              <a:t>。</a:t>
            </a:r>
            <a:endParaRPr kumimoji="1" lang="ja-JP" altLang="en-US" sz="1000" dirty="0">
              <a:latin typeface="+mn-ea"/>
            </a:endParaRPr>
          </a:p>
        </p:txBody>
      </p:sp>
      <p:sp>
        <p:nvSpPr>
          <p:cNvPr id="7" name="テキスト ボックス 6">
            <a:extLst>
              <a:ext uri="{FF2B5EF4-FFF2-40B4-BE49-F238E27FC236}">
                <a16:creationId xmlns:a16="http://schemas.microsoft.com/office/drawing/2014/main" id="{A30F952A-D4C0-475D-B267-645D7D545676}"/>
              </a:ext>
            </a:extLst>
          </p:cNvPr>
          <p:cNvSpPr txBox="1"/>
          <p:nvPr/>
        </p:nvSpPr>
        <p:spPr>
          <a:xfrm>
            <a:off x="5709223" y="1861548"/>
            <a:ext cx="1593843" cy="1231106"/>
          </a:xfrm>
          <a:prstGeom prst="rect">
            <a:avLst/>
          </a:prstGeom>
          <a:noFill/>
        </p:spPr>
        <p:txBody>
          <a:bodyPr wrap="square" rtlCol="0">
            <a:spAutoFit/>
          </a:bodyPr>
          <a:lstStyle/>
          <a:p>
            <a:r>
              <a:rPr lang="ja-JP" altLang="en-US" sz="1400" b="1" dirty="0">
                <a:solidFill>
                  <a:schemeClr val="accent6">
                    <a:lumMod val="75000"/>
                  </a:schemeClr>
                </a:solidFill>
                <a:latin typeface="+mn-ea"/>
              </a:rPr>
              <a:t>■適応</a:t>
            </a:r>
          </a:p>
          <a:p>
            <a:r>
              <a:rPr lang="ja-JP" altLang="en-US" sz="1000" b="1" dirty="0">
                <a:latin typeface="+mn-ea"/>
              </a:rPr>
              <a:t>緩和を実施しても温暖化</a:t>
            </a:r>
          </a:p>
          <a:p>
            <a:r>
              <a:rPr lang="ja-JP" altLang="en-US" sz="1000" b="1" dirty="0">
                <a:latin typeface="+mn-ea"/>
              </a:rPr>
              <a:t>の影響が避けられない</a:t>
            </a:r>
          </a:p>
          <a:p>
            <a:r>
              <a:rPr lang="ja-JP" altLang="en-US" sz="1000" b="1" dirty="0">
                <a:latin typeface="+mn-ea"/>
              </a:rPr>
              <a:t>場合、その影響に対して</a:t>
            </a:r>
          </a:p>
          <a:p>
            <a:r>
              <a:rPr lang="ja-JP" altLang="en-US" sz="1000" b="1" dirty="0">
                <a:latin typeface="+mn-ea"/>
              </a:rPr>
              <a:t>自然や人間社会のあり方</a:t>
            </a:r>
          </a:p>
          <a:p>
            <a:r>
              <a:rPr lang="ja-JP" altLang="en-US" sz="1000" b="1" dirty="0">
                <a:latin typeface="+mn-ea"/>
              </a:rPr>
              <a:t>を調整していくことが、</a:t>
            </a:r>
          </a:p>
          <a:p>
            <a:r>
              <a:rPr lang="ja-JP" altLang="en-US" sz="1000" b="1" dirty="0">
                <a:latin typeface="+mn-ea"/>
              </a:rPr>
              <a:t>適応です。</a:t>
            </a:r>
            <a:endParaRPr kumimoji="1" lang="ja-JP" altLang="en-US" sz="1000" b="1" dirty="0">
              <a:latin typeface="+mn-ea"/>
            </a:endParaRPr>
          </a:p>
        </p:txBody>
      </p:sp>
      <p:sp>
        <p:nvSpPr>
          <p:cNvPr id="8" name="テキスト ボックス 7">
            <a:extLst>
              <a:ext uri="{FF2B5EF4-FFF2-40B4-BE49-F238E27FC236}">
                <a16:creationId xmlns:a16="http://schemas.microsoft.com/office/drawing/2014/main" id="{AEA22D63-C99F-490F-865D-BFFF08D5A1B0}"/>
              </a:ext>
            </a:extLst>
          </p:cNvPr>
          <p:cNvSpPr txBox="1"/>
          <p:nvPr/>
        </p:nvSpPr>
        <p:spPr>
          <a:xfrm>
            <a:off x="312291" y="3606483"/>
            <a:ext cx="6514011" cy="369332"/>
          </a:xfrm>
          <a:prstGeom prst="rect">
            <a:avLst/>
          </a:prstGeom>
          <a:noFill/>
        </p:spPr>
        <p:txBody>
          <a:bodyPr wrap="square" rtlCol="0">
            <a:spAutoFit/>
          </a:bodyPr>
          <a:lstStyle/>
          <a:p>
            <a:r>
              <a:rPr lang="ja-JP" altLang="en-US" b="1" dirty="0"/>
              <a:t>温暖化による影響と適応策</a:t>
            </a:r>
          </a:p>
        </p:txBody>
      </p:sp>
      <p:sp>
        <p:nvSpPr>
          <p:cNvPr id="9" name="テキスト ボックス 8">
            <a:extLst>
              <a:ext uri="{FF2B5EF4-FFF2-40B4-BE49-F238E27FC236}">
                <a16:creationId xmlns:a16="http://schemas.microsoft.com/office/drawing/2014/main" id="{225514AD-3B33-4360-9E1B-3142A9D48794}"/>
              </a:ext>
            </a:extLst>
          </p:cNvPr>
          <p:cNvSpPr txBox="1"/>
          <p:nvPr/>
        </p:nvSpPr>
        <p:spPr>
          <a:xfrm>
            <a:off x="280594" y="4033407"/>
            <a:ext cx="7214386" cy="553998"/>
          </a:xfrm>
          <a:prstGeom prst="rect">
            <a:avLst/>
          </a:prstGeom>
          <a:noFill/>
        </p:spPr>
        <p:txBody>
          <a:bodyPr wrap="square" rtlCol="0">
            <a:spAutoFit/>
          </a:bodyPr>
          <a:lstStyle/>
          <a:p>
            <a:r>
              <a:rPr lang="ja-JP" altLang="en-US" sz="1000" b="1" dirty="0">
                <a:latin typeface="+mn-ea"/>
              </a:rPr>
              <a:t>日本において適応に取り組むべく、平成２７年に「気候変動の影響への適応計画」が策定されました。</a:t>
            </a:r>
          </a:p>
          <a:p>
            <a:r>
              <a:rPr lang="ja-JP" altLang="en-US" sz="1000" b="1" dirty="0">
                <a:latin typeface="+mn-ea"/>
              </a:rPr>
              <a:t>そこでは、影響が既に生じているまたはその恐れがある主要な７つの分野（「農業、森林・林業、水産業」「水環境・</a:t>
            </a:r>
          </a:p>
          <a:p>
            <a:r>
              <a:rPr lang="ja-JP" altLang="en-US" sz="1000" b="1" dirty="0">
                <a:latin typeface="+mn-ea"/>
              </a:rPr>
              <a:t>水資源」「自然生態系」「自然災害・沿岸域」「健康」「産業・経済活動」「国民生活・都市生活」）が明示されています。</a:t>
            </a:r>
          </a:p>
        </p:txBody>
      </p:sp>
      <p:sp>
        <p:nvSpPr>
          <p:cNvPr id="10" name="テキスト ボックス 9">
            <a:extLst>
              <a:ext uri="{FF2B5EF4-FFF2-40B4-BE49-F238E27FC236}">
                <a16:creationId xmlns:a16="http://schemas.microsoft.com/office/drawing/2014/main" id="{9078183C-AE6B-41F8-9659-7B5F25DC1B0E}"/>
              </a:ext>
            </a:extLst>
          </p:cNvPr>
          <p:cNvSpPr txBox="1"/>
          <p:nvPr/>
        </p:nvSpPr>
        <p:spPr>
          <a:xfrm>
            <a:off x="330547" y="5482435"/>
            <a:ext cx="800219" cy="461665"/>
          </a:xfrm>
          <a:prstGeom prst="rect">
            <a:avLst/>
          </a:prstGeom>
          <a:noFill/>
        </p:spPr>
        <p:txBody>
          <a:bodyPr wrap="none" rtlCol="0">
            <a:spAutoFit/>
          </a:bodyPr>
          <a:lstStyle/>
          <a:p>
            <a:r>
              <a:rPr lang="ja-JP" altLang="en-US" sz="800" b="1" dirty="0">
                <a:latin typeface="+mn-ea"/>
              </a:rPr>
              <a:t>農業、森林・</a:t>
            </a:r>
            <a:endParaRPr lang="en-US" altLang="ja-JP" sz="800" b="1" dirty="0">
              <a:latin typeface="+mn-ea"/>
            </a:endParaRPr>
          </a:p>
          <a:p>
            <a:r>
              <a:rPr lang="ja-JP" altLang="en-US" sz="800" b="1" dirty="0">
                <a:latin typeface="+mn-ea"/>
              </a:rPr>
              <a:t>林業、水産業</a:t>
            </a:r>
          </a:p>
          <a:p>
            <a:endParaRPr lang="en-US" altLang="zh-TW" sz="800" b="1" dirty="0">
              <a:latin typeface="+mn-ea"/>
            </a:endParaRPr>
          </a:p>
        </p:txBody>
      </p:sp>
      <p:sp>
        <p:nvSpPr>
          <p:cNvPr id="12" name="テキスト ボックス 11">
            <a:extLst>
              <a:ext uri="{FF2B5EF4-FFF2-40B4-BE49-F238E27FC236}">
                <a16:creationId xmlns:a16="http://schemas.microsoft.com/office/drawing/2014/main" id="{AA25289A-A25B-4198-81FF-3F1358F1E21E}"/>
              </a:ext>
            </a:extLst>
          </p:cNvPr>
          <p:cNvSpPr txBox="1"/>
          <p:nvPr/>
        </p:nvSpPr>
        <p:spPr>
          <a:xfrm>
            <a:off x="598870" y="6666115"/>
            <a:ext cx="2262158" cy="369332"/>
          </a:xfrm>
          <a:prstGeom prst="rect">
            <a:avLst/>
          </a:prstGeom>
          <a:noFill/>
        </p:spPr>
        <p:txBody>
          <a:bodyPr wrap="none" rtlCol="0">
            <a:spAutoFit/>
          </a:bodyPr>
          <a:lstStyle/>
          <a:p>
            <a:r>
              <a:rPr lang="ja-JP" altLang="en-US" b="1" dirty="0"/>
              <a:t>水を大切に使おう！</a:t>
            </a:r>
            <a:endParaRPr kumimoji="1" lang="ja-JP" altLang="en-US" dirty="0"/>
          </a:p>
        </p:txBody>
      </p:sp>
      <p:sp>
        <p:nvSpPr>
          <p:cNvPr id="13" name="テキスト ボックス 12">
            <a:extLst>
              <a:ext uri="{FF2B5EF4-FFF2-40B4-BE49-F238E27FC236}">
                <a16:creationId xmlns:a16="http://schemas.microsoft.com/office/drawing/2014/main" id="{30A81B03-08EE-4836-A6D7-5FAD271BFF7D}"/>
              </a:ext>
            </a:extLst>
          </p:cNvPr>
          <p:cNvSpPr txBox="1"/>
          <p:nvPr/>
        </p:nvSpPr>
        <p:spPr>
          <a:xfrm>
            <a:off x="256523" y="7052628"/>
            <a:ext cx="3361832" cy="338554"/>
          </a:xfrm>
          <a:prstGeom prst="rect">
            <a:avLst/>
          </a:prstGeom>
          <a:noFill/>
        </p:spPr>
        <p:txBody>
          <a:bodyPr wrap="square" rtlCol="0">
            <a:spAutoFit/>
          </a:bodyPr>
          <a:lstStyle/>
          <a:p>
            <a:r>
              <a:rPr lang="ja-JP" altLang="en-US" sz="800" b="1" dirty="0">
                <a:latin typeface="+mn-ea"/>
              </a:rPr>
              <a:t>温暖化によって、雨が降る日がだんだん少なくなる可能性があります。</a:t>
            </a:r>
          </a:p>
          <a:p>
            <a:r>
              <a:rPr lang="ja-JP" altLang="en-US" sz="800" b="1" dirty="0">
                <a:latin typeface="+mn-ea"/>
              </a:rPr>
              <a:t>ふだんから水を大切に使いましょう。エネルギーの節約にもなります。</a:t>
            </a:r>
            <a:endParaRPr kumimoji="1" lang="ja-JP" altLang="en-US" sz="800" b="1" dirty="0">
              <a:latin typeface="+mn-ea"/>
            </a:endParaRPr>
          </a:p>
        </p:txBody>
      </p:sp>
      <p:sp>
        <p:nvSpPr>
          <p:cNvPr id="14" name="テキスト ボックス 13">
            <a:extLst>
              <a:ext uri="{FF2B5EF4-FFF2-40B4-BE49-F238E27FC236}">
                <a16:creationId xmlns:a16="http://schemas.microsoft.com/office/drawing/2014/main" id="{CEC6D9C1-6530-4649-8BED-45F158579FD3}"/>
              </a:ext>
            </a:extLst>
          </p:cNvPr>
          <p:cNvSpPr txBox="1"/>
          <p:nvPr/>
        </p:nvSpPr>
        <p:spPr>
          <a:xfrm>
            <a:off x="4129452" y="6666115"/>
            <a:ext cx="2492990" cy="369332"/>
          </a:xfrm>
          <a:prstGeom prst="rect">
            <a:avLst/>
          </a:prstGeom>
          <a:noFill/>
        </p:spPr>
        <p:txBody>
          <a:bodyPr wrap="none" rtlCol="0">
            <a:spAutoFit/>
          </a:bodyPr>
          <a:lstStyle/>
          <a:p>
            <a:r>
              <a:rPr lang="ja-JP" altLang="en-US" b="1" dirty="0"/>
              <a:t>熱中症を予防しよう！</a:t>
            </a:r>
            <a:endParaRPr kumimoji="1" lang="ja-JP" altLang="en-US" dirty="0"/>
          </a:p>
        </p:txBody>
      </p:sp>
      <p:sp>
        <p:nvSpPr>
          <p:cNvPr id="15" name="テキスト ボックス 14">
            <a:extLst>
              <a:ext uri="{FF2B5EF4-FFF2-40B4-BE49-F238E27FC236}">
                <a16:creationId xmlns:a16="http://schemas.microsoft.com/office/drawing/2014/main" id="{79778207-BF28-49D4-A67D-15C54B058F35}"/>
              </a:ext>
            </a:extLst>
          </p:cNvPr>
          <p:cNvSpPr txBox="1"/>
          <p:nvPr/>
        </p:nvSpPr>
        <p:spPr>
          <a:xfrm>
            <a:off x="3801676" y="6994718"/>
            <a:ext cx="3693303" cy="584775"/>
          </a:xfrm>
          <a:prstGeom prst="rect">
            <a:avLst/>
          </a:prstGeom>
          <a:noFill/>
        </p:spPr>
        <p:txBody>
          <a:bodyPr wrap="square" rtlCol="0">
            <a:spAutoFit/>
          </a:bodyPr>
          <a:lstStyle/>
          <a:p>
            <a:r>
              <a:rPr lang="ja-JP" altLang="en-US" sz="800" b="1" dirty="0">
                <a:latin typeface="+mn-ea"/>
              </a:rPr>
              <a:t>地球温暖化が進み、気温が上がることで、熱中症になる可能性が増え、</a:t>
            </a:r>
            <a:br>
              <a:rPr lang="en-US" altLang="ja-JP" sz="800" b="1" dirty="0">
                <a:latin typeface="+mn-ea"/>
              </a:rPr>
            </a:br>
            <a:r>
              <a:rPr lang="ja-JP" altLang="en-US" sz="800" b="1" dirty="0">
                <a:latin typeface="+mn-ea"/>
              </a:rPr>
              <a:t>これまで以上に熱中症に気をつける必要があると考えられています。</a:t>
            </a:r>
          </a:p>
          <a:p>
            <a:r>
              <a:rPr lang="ja-JP" altLang="en-US" sz="800" b="1" dirty="0">
                <a:latin typeface="+mn-ea"/>
              </a:rPr>
              <a:t>暑い日は、水をこまめに飲んだり、外に出るときは、帽子をかぶったりして、熱中症予防しましょう。</a:t>
            </a:r>
            <a:endParaRPr kumimoji="1" lang="ja-JP" altLang="en-US" sz="800" b="1" dirty="0">
              <a:latin typeface="+mn-ea"/>
            </a:endParaRPr>
          </a:p>
        </p:txBody>
      </p:sp>
      <p:sp>
        <p:nvSpPr>
          <p:cNvPr id="16" name="テキスト ボックス 15">
            <a:extLst>
              <a:ext uri="{FF2B5EF4-FFF2-40B4-BE49-F238E27FC236}">
                <a16:creationId xmlns:a16="http://schemas.microsoft.com/office/drawing/2014/main" id="{1D881771-AD09-4BE6-A623-850B53054088}"/>
              </a:ext>
            </a:extLst>
          </p:cNvPr>
          <p:cNvSpPr txBox="1"/>
          <p:nvPr/>
        </p:nvSpPr>
        <p:spPr>
          <a:xfrm>
            <a:off x="587107" y="8722729"/>
            <a:ext cx="2723823" cy="369332"/>
          </a:xfrm>
          <a:prstGeom prst="rect">
            <a:avLst/>
          </a:prstGeom>
          <a:noFill/>
        </p:spPr>
        <p:txBody>
          <a:bodyPr wrap="none" rtlCol="0">
            <a:spAutoFit/>
          </a:bodyPr>
          <a:lstStyle/>
          <a:p>
            <a:r>
              <a:rPr lang="ja-JP" altLang="en-US" b="1" dirty="0"/>
              <a:t>自然災害にそなえよう！</a:t>
            </a:r>
            <a:endParaRPr kumimoji="1" lang="ja-JP" altLang="en-US" dirty="0"/>
          </a:p>
        </p:txBody>
      </p:sp>
      <p:sp>
        <p:nvSpPr>
          <p:cNvPr id="17" name="テキスト ボックス 16">
            <a:extLst>
              <a:ext uri="{FF2B5EF4-FFF2-40B4-BE49-F238E27FC236}">
                <a16:creationId xmlns:a16="http://schemas.microsoft.com/office/drawing/2014/main" id="{BD474D64-2A26-442C-BCB6-B83CAF761BA3}"/>
              </a:ext>
            </a:extLst>
          </p:cNvPr>
          <p:cNvSpPr txBox="1"/>
          <p:nvPr/>
        </p:nvSpPr>
        <p:spPr>
          <a:xfrm>
            <a:off x="267499" y="9075174"/>
            <a:ext cx="3350856" cy="584775"/>
          </a:xfrm>
          <a:prstGeom prst="rect">
            <a:avLst/>
          </a:prstGeom>
          <a:noFill/>
        </p:spPr>
        <p:txBody>
          <a:bodyPr wrap="square" rtlCol="0">
            <a:spAutoFit/>
          </a:bodyPr>
          <a:lstStyle/>
          <a:p>
            <a:r>
              <a:rPr lang="ja-JP" altLang="en-US" sz="800" b="1" dirty="0">
                <a:latin typeface="+mn-ea"/>
              </a:rPr>
              <a:t>雨が降る日が少なくなる可能性がある一方で、一度に降る雨の量が</a:t>
            </a:r>
          </a:p>
          <a:p>
            <a:r>
              <a:rPr lang="ja-JP" altLang="en-US" sz="800" b="1" dirty="0">
                <a:latin typeface="+mn-ea"/>
              </a:rPr>
              <a:t>極端に多くなったり、大型の台風が来る可能性があります。</a:t>
            </a:r>
          </a:p>
          <a:p>
            <a:r>
              <a:rPr lang="ja-JP" altLang="en-US" sz="800" b="1" dirty="0">
                <a:latin typeface="+mn-ea"/>
              </a:rPr>
              <a:t>災害にそなえるために、避難場所や避難経路を調べておくことも大事</a:t>
            </a:r>
          </a:p>
          <a:p>
            <a:r>
              <a:rPr lang="ja-JP" altLang="en-US" sz="800" b="1" dirty="0">
                <a:latin typeface="+mn-ea"/>
              </a:rPr>
              <a:t>です。</a:t>
            </a:r>
          </a:p>
        </p:txBody>
      </p:sp>
      <p:sp>
        <p:nvSpPr>
          <p:cNvPr id="18" name="テキスト ボックス 17">
            <a:extLst>
              <a:ext uri="{FF2B5EF4-FFF2-40B4-BE49-F238E27FC236}">
                <a16:creationId xmlns:a16="http://schemas.microsoft.com/office/drawing/2014/main" id="{E1F52CEB-03B3-4552-A922-F024E750E4BD}"/>
              </a:ext>
            </a:extLst>
          </p:cNvPr>
          <p:cNvSpPr txBox="1"/>
          <p:nvPr/>
        </p:nvSpPr>
        <p:spPr>
          <a:xfrm>
            <a:off x="4129452" y="8707751"/>
            <a:ext cx="2954655" cy="369332"/>
          </a:xfrm>
          <a:prstGeom prst="rect">
            <a:avLst/>
          </a:prstGeom>
          <a:noFill/>
        </p:spPr>
        <p:txBody>
          <a:bodyPr wrap="none" rtlCol="0">
            <a:spAutoFit/>
          </a:bodyPr>
          <a:lstStyle/>
          <a:p>
            <a:r>
              <a:rPr lang="ja-JP" altLang="en-US" b="1" dirty="0"/>
              <a:t>虫刺されに気をつけよう！</a:t>
            </a:r>
            <a:endParaRPr kumimoji="1" lang="ja-JP" altLang="en-US" dirty="0"/>
          </a:p>
        </p:txBody>
      </p:sp>
      <p:sp>
        <p:nvSpPr>
          <p:cNvPr id="19" name="テキスト ボックス 18">
            <a:extLst>
              <a:ext uri="{FF2B5EF4-FFF2-40B4-BE49-F238E27FC236}">
                <a16:creationId xmlns:a16="http://schemas.microsoft.com/office/drawing/2014/main" id="{027DF540-5C53-41E3-A190-4240022DBCCC}"/>
              </a:ext>
            </a:extLst>
          </p:cNvPr>
          <p:cNvSpPr txBox="1"/>
          <p:nvPr/>
        </p:nvSpPr>
        <p:spPr>
          <a:xfrm>
            <a:off x="3831153" y="9075174"/>
            <a:ext cx="3700507" cy="461665"/>
          </a:xfrm>
          <a:prstGeom prst="rect">
            <a:avLst/>
          </a:prstGeom>
          <a:noFill/>
        </p:spPr>
        <p:txBody>
          <a:bodyPr wrap="square" rtlCol="0">
            <a:spAutoFit/>
          </a:bodyPr>
          <a:lstStyle/>
          <a:p>
            <a:r>
              <a:rPr lang="ja-JP" altLang="en-US" sz="800" b="1" dirty="0">
                <a:latin typeface="+mn-ea"/>
              </a:rPr>
              <a:t>気温が上がることによって、寒い地域に住めなかった虫が、北上する可能性</a:t>
            </a:r>
          </a:p>
          <a:p>
            <a:r>
              <a:rPr lang="ja-JP" altLang="en-US" sz="800" b="1" dirty="0">
                <a:latin typeface="+mn-ea"/>
              </a:rPr>
              <a:t>があります。例えば、デング熱という病気を広める蚊の住める</a:t>
            </a:r>
          </a:p>
          <a:p>
            <a:r>
              <a:rPr lang="ja-JP" altLang="en-US" sz="800" b="1" dirty="0">
                <a:latin typeface="+mn-ea"/>
              </a:rPr>
              <a:t>地域が北に広がっていますので注意しましょう。</a:t>
            </a:r>
          </a:p>
        </p:txBody>
      </p:sp>
      <p:sp>
        <p:nvSpPr>
          <p:cNvPr id="20" name="正方形/長方形 19">
            <a:extLst>
              <a:ext uri="{FF2B5EF4-FFF2-40B4-BE49-F238E27FC236}">
                <a16:creationId xmlns:a16="http://schemas.microsoft.com/office/drawing/2014/main" id="{75B3F273-D3CA-406A-BAC9-C8FA36B15670}"/>
              </a:ext>
            </a:extLst>
          </p:cNvPr>
          <p:cNvSpPr/>
          <p:nvPr/>
        </p:nvSpPr>
        <p:spPr>
          <a:xfrm>
            <a:off x="3801677" y="9912994"/>
            <a:ext cx="2352685" cy="830997"/>
          </a:xfrm>
          <a:prstGeom prst="rect">
            <a:avLst/>
          </a:prstGeom>
        </p:spPr>
        <p:txBody>
          <a:bodyPr wrap="square">
            <a:spAutoFit/>
          </a:bodyPr>
          <a:lstStyle/>
          <a:p>
            <a:r>
              <a:rPr lang="ja-JP" altLang="en-US" sz="800" b="1" dirty="0">
                <a:latin typeface="+mn-ea"/>
              </a:rPr>
              <a:t>ヒトスジシマカという蚊が運ぶウィルスが原因となる病気です。</a:t>
            </a:r>
            <a:r>
              <a:rPr lang="en-US" altLang="ja-JP" sz="800" b="1" dirty="0">
                <a:latin typeface="+mn-ea"/>
              </a:rPr>
              <a:t>2014 </a:t>
            </a:r>
            <a:r>
              <a:rPr lang="ja-JP" altLang="en-US" sz="800" b="1" dirty="0">
                <a:latin typeface="+mn-ea"/>
              </a:rPr>
              <a:t>年、代々木公園などで感染したと考えられる患者が発生しニュースになりました。</a:t>
            </a:r>
            <a:br>
              <a:rPr lang="en-US" altLang="ja-JP" sz="800" b="1" dirty="0">
                <a:latin typeface="+mn-ea"/>
              </a:rPr>
            </a:br>
            <a:r>
              <a:rPr lang="ja-JP" altLang="en-US" sz="800" b="1" dirty="0">
                <a:latin typeface="+mn-ea"/>
              </a:rPr>
              <a:t>温暖化が進むことによって、将来的に流行することが心配されています。</a:t>
            </a:r>
          </a:p>
        </p:txBody>
      </p:sp>
      <p:sp>
        <p:nvSpPr>
          <p:cNvPr id="21" name="正方形/長方形 20">
            <a:extLst>
              <a:ext uri="{FF2B5EF4-FFF2-40B4-BE49-F238E27FC236}">
                <a16:creationId xmlns:a16="http://schemas.microsoft.com/office/drawing/2014/main" id="{EA61B044-2DDE-487F-AD8E-322CDC9F536E}"/>
              </a:ext>
            </a:extLst>
          </p:cNvPr>
          <p:cNvSpPr/>
          <p:nvPr/>
        </p:nvSpPr>
        <p:spPr>
          <a:xfrm>
            <a:off x="3833981" y="7920030"/>
            <a:ext cx="1480529" cy="707886"/>
          </a:xfrm>
          <a:prstGeom prst="rect">
            <a:avLst/>
          </a:prstGeom>
        </p:spPr>
        <p:txBody>
          <a:bodyPr wrap="square">
            <a:spAutoFit/>
          </a:bodyPr>
          <a:lstStyle/>
          <a:p>
            <a:r>
              <a:rPr lang="en-US" altLang="ja-JP" sz="800" b="1" dirty="0">
                <a:latin typeface="+mn-ea"/>
              </a:rPr>
              <a:t>1. </a:t>
            </a:r>
            <a:r>
              <a:rPr lang="ja-JP" altLang="en-US" sz="800" b="1" dirty="0">
                <a:latin typeface="+mn-ea"/>
              </a:rPr>
              <a:t>めまいやほてり</a:t>
            </a:r>
          </a:p>
          <a:p>
            <a:r>
              <a:rPr lang="en-US" altLang="ja-JP" sz="800" b="1" dirty="0">
                <a:latin typeface="+mn-ea"/>
              </a:rPr>
              <a:t>2. </a:t>
            </a:r>
            <a:r>
              <a:rPr lang="ja-JP" altLang="en-US" sz="800" b="1" dirty="0">
                <a:latin typeface="+mn-ea"/>
              </a:rPr>
              <a:t>筋肉痛・筋肉のけいれん</a:t>
            </a:r>
          </a:p>
          <a:p>
            <a:r>
              <a:rPr lang="en-US" altLang="ja-JP" sz="800" b="1" dirty="0">
                <a:latin typeface="+mn-ea"/>
              </a:rPr>
              <a:t>3. </a:t>
            </a:r>
            <a:r>
              <a:rPr lang="ja-JP" altLang="en-US" sz="800" b="1" dirty="0">
                <a:latin typeface="+mn-ea"/>
              </a:rPr>
              <a:t>体のだるさや吐き気</a:t>
            </a:r>
          </a:p>
          <a:p>
            <a:r>
              <a:rPr lang="en-US" altLang="ja-JP" sz="800" b="1" dirty="0">
                <a:latin typeface="+mn-ea"/>
              </a:rPr>
              <a:t>4. </a:t>
            </a:r>
            <a:r>
              <a:rPr lang="ja-JP" altLang="en-US" sz="800" b="1" dirty="0">
                <a:latin typeface="+mn-ea"/>
              </a:rPr>
              <a:t>汗のかき方がおかしい</a:t>
            </a:r>
          </a:p>
          <a:p>
            <a:r>
              <a:rPr lang="en-US" altLang="ja-JP" sz="800" b="1" dirty="0">
                <a:latin typeface="+mn-ea"/>
              </a:rPr>
              <a:t>5. </a:t>
            </a:r>
            <a:r>
              <a:rPr lang="ja-JP" altLang="en-US" sz="800" b="1" dirty="0">
                <a:latin typeface="+mn-ea"/>
              </a:rPr>
              <a:t>体温が高い、皮ふの異常</a:t>
            </a:r>
            <a:endParaRPr lang="ja-JP" altLang="en-US" b="1" dirty="0">
              <a:latin typeface="+mn-ea"/>
            </a:endParaRPr>
          </a:p>
        </p:txBody>
      </p:sp>
      <p:sp>
        <p:nvSpPr>
          <p:cNvPr id="22" name="テキスト ボックス 21">
            <a:extLst>
              <a:ext uri="{FF2B5EF4-FFF2-40B4-BE49-F238E27FC236}">
                <a16:creationId xmlns:a16="http://schemas.microsoft.com/office/drawing/2014/main" id="{16F59A7E-6069-4074-8507-E4787ED916AD}"/>
              </a:ext>
            </a:extLst>
          </p:cNvPr>
          <p:cNvSpPr txBox="1"/>
          <p:nvPr/>
        </p:nvSpPr>
        <p:spPr>
          <a:xfrm>
            <a:off x="194988" y="6630447"/>
            <a:ext cx="492443" cy="461665"/>
          </a:xfrm>
          <a:prstGeom prst="rect">
            <a:avLst/>
          </a:prstGeom>
          <a:noFill/>
        </p:spPr>
        <p:txBody>
          <a:bodyPr wrap="none" rtlCol="0">
            <a:spAutoFit/>
          </a:bodyPr>
          <a:lstStyle/>
          <a:p>
            <a:r>
              <a:rPr kumimoji="1" lang="ja-JP" altLang="en-US" sz="2400" dirty="0">
                <a:solidFill>
                  <a:schemeClr val="accent6">
                    <a:lumMod val="75000"/>
                  </a:schemeClr>
                </a:solidFill>
              </a:rPr>
              <a:t>❶</a:t>
            </a:r>
          </a:p>
        </p:txBody>
      </p:sp>
      <p:sp>
        <p:nvSpPr>
          <p:cNvPr id="23" name="四角形: 角を丸くする 22">
            <a:extLst>
              <a:ext uri="{FF2B5EF4-FFF2-40B4-BE49-F238E27FC236}">
                <a16:creationId xmlns:a16="http://schemas.microsoft.com/office/drawing/2014/main" id="{66648BC2-F61E-4A90-823B-D5517FC39F9F}"/>
              </a:ext>
            </a:extLst>
          </p:cNvPr>
          <p:cNvSpPr/>
          <p:nvPr/>
        </p:nvSpPr>
        <p:spPr>
          <a:xfrm>
            <a:off x="3865267" y="7608992"/>
            <a:ext cx="1276640" cy="252913"/>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1000" b="1" dirty="0"/>
              <a:t>熱中症の主な症状</a:t>
            </a:r>
            <a:endParaRPr kumimoji="1" lang="ja-JP" altLang="en-US" sz="1000" dirty="0"/>
          </a:p>
        </p:txBody>
      </p:sp>
      <p:sp>
        <p:nvSpPr>
          <p:cNvPr id="24" name="四角形: 角を丸くする 23">
            <a:extLst>
              <a:ext uri="{FF2B5EF4-FFF2-40B4-BE49-F238E27FC236}">
                <a16:creationId xmlns:a16="http://schemas.microsoft.com/office/drawing/2014/main" id="{241A0CF6-424E-4691-98C2-C783DD526985}"/>
              </a:ext>
            </a:extLst>
          </p:cNvPr>
          <p:cNvSpPr/>
          <p:nvPr/>
        </p:nvSpPr>
        <p:spPr>
          <a:xfrm>
            <a:off x="3909005" y="9585074"/>
            <a:ext cx="1276969" cy="285852"/>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1000" b="1" dirty="0"/>
              <a:t>デング熱について</a:t>
            </a:r>
            <a:endParaRPr kumimoji="1" lang="ja-JP" altLang="en-US" sz="1000" dirty="0"/>
          </a:p>
        </p:txBody>
      </p:sp>
      <p:sp>
        <p:nvSpPr>
          <p:cNvPr id="25" name="テキスト ボックス 24">
            <a:extLst>
              <a:ext uri="{FF2B5EF4-FFF2-40B4-BE49-F238E27FC236}">
                <a16:creationId xmlns:a16="http://schemas.microsoft.com/office/drawing/2014/main" id="{675AF7BA-78A7-47C9-ACA8-8A71AEB97A6D}"/>
              </a:ext>
            </a:extLst>
          </p:cNvPr>
          <p:cNvSpPr txBox="1"/>
          <p:nvPr/>
        </p:nvSpPr>
        <p:spPr>
          <a:xfrm>
            <a:off x="1298084" y="5482435"/>
            <a:ext cx="902811" cy="215444"/>
          </a:xfrm>
          <a:prstGeom prst="rect">
            <a:avLst/>
          </a:prstGeom>
          <a:noFill/>
        </p:spPr>
        <p:txBody>
          <a:bodyPr wrap="none" rtlCol="0">
            <a:spAutoFit/>
          </a:bodyPr>
          <a:lstStyle/>
          <a:p>
            <a:r>
              <a:rPr lang="ja-JP" altLang="en-US" sz="800" b="1" dirty="0">
                <a:latin typeface="+mn-ea"/>
              </a:rPr>
              <a:t>水環境・水資源</a:t>
            </a:r>
          </a:p>
        </p:txBody>
      </p:sp>
      <p:sp>
        <p:nvSpPr>
          <p:cNvPr id="26" name="正方形/長方形 25">
            <a:extLst>
              <a:ext uri="{FF2B5EF4-FFF2-40B4-BE49-F238E27FC236}">
                <a16:creationId xmlns:a16="http://schemas.microsoft.com/office/drawing/2014/main" id="{28FA2224-8F42-49D8-9F7A-7ACC6F5A760C}"/>
              </a:ext>
            </a:extLst>
          </p:cNvPr>
          <p:cNvSpPr/>
          <p:nvPr/>
        </p:nvSpPr>
        <p:spPr>
          <a:xfrm>
            <a:off x="2368213" y="5482435"/>
            <a:ext cx="720000" cy="215443"/>
          </a:xfrm>
          <a:prstGeom prst="rect">
            <a:avLst/>
          </a:prstGeom>
        </p:spPr>
        <p:txBody>
          <a:bodyPr wrap="square">
            <a:spAutoFit/>
          </a:bodyPr>
          <a:lstStyle/>
          <a:p>
            <a:r>
              <a:rPr lang="ja-JP" altLang="en-US" sz="800" b="1" dirty="0">
                <a:latin typeface="+mn-ea"/>
              </a:rPr>
              <a:t>自然生態系</a:t>
            </a:r>
            <a:endParaRPr lang="ja-JP" altLang="en-US" sz="800" dirty="0"/>
          </a:p>
        </p:txBody>
      </p:sp>
      <p:sp>
        <p:nvSpPr>
          <p:cNvPr id="27" name="正方形/長方形 26">
            <a:extLst>
              <a:ext uri="{FF2B5EF4-FFF2-40B4-BE49-F238E27FC236}">
                <a16:creationId xmlns:a16="http://schemas.microsoft.com/office/drawing/2014/main" id="{0CA0EE78-D7E6-4B0D-B498-0EA4209BA67D}"/>
              </a:ext>
            </a:extLst>
          </p:cNvPr>
          <p:cNvSpPr/>
          <p:nvPr/>
        </p:nvSpPr>
        <p:spPr>
          <a:xfrm>
            <a:off x="3315796" y="5482434"/>
            <a:ext cx="1030715" cy="215444"/>
          </a:xfrm>
          <a:prstGeom prst="rect">
            <a:avLst/>
          </a:prstGeom>
        </p:spPr>
        <p:txBody>
          <a:bodyPr wrap="square">
            <a:spAutoFit/>
          </a:bodyPr>
          <a:lstStyle/>
          <a:p>
            <a:r>
              <a:rPr lang="ja-JP" altLang="en-US" sz="800" b="1" dirty="0">
                <a:latin typeface="+mn-ea"/>
              </a:rPr>
              <a:t>自然災害・沿岸域</a:t>
            </a:r>
            <a:endParaRPr lang="ja-JP" altLang="en-US" sz="800" dirty="0"/>
          </a:p>
        </p:txBody>
      </p:sp>
      <p:sp>
        <p:nvSpPr>
          <p:cNvPr id="28" name="正方形/長方形 27">
            <a:extLst>
              <a:ext uri="{FF2B5EF4-FFF2-40B4-BE49-F238E27FC236}">
                <a16:creationId xmlns:a16="http://schemas.microsoft.com/office/drawing/2014/main" id="{F32D7DB5-E8D1-4EFF-9193-6644C75E678A}"/>
              </a:ext>
            </a:extLst>
          </p:cNvPr>
          <p:cNvSpPr/>
          <p:nvPr/>
        </p:nvSpPr>
        <p:spPr>
          <a:xfrm>
            <a:off x="4574550" y="5482435"/>
            <a:ext cx="418704" cy="215444"/>
          </a:xfrm>
          <a:prstGeom prst="rect">
            <a:avLst/>
          </a:prstGeom>
        </p:spPr>
        <p:txBody>
          <a:bodyPr wrap="none">
            <a:spAutoFit/>
          </a:bodyPr>
          <a:lstStyle/>
          <a:p>
            <a:r>
              <a:rPr lang="ja-JP" altLang="en-US" sz="800" b="1" dirty="0">
                <a:latin typeface="+mn-ea"/>
              </a:rPr>
              <a:t>健 康</a:t>
            </a:r>
            <a:endParaRPr lang="ja-JP" altLang="en-US" sz="800" dirty="0"/>
          </a:p>
        </p:txBody>
      </p:sp>
      <p:sp>
        <p:nvSpPr>
          <p:cNvPr id="29" name="正方形/長方形 28">
            <a:extLst>
              <a:ext uri="{FF2B5EF4-FFF2-40B4-BE49-F238E27FC236}">
                <a16:creationId xmlns:a16="http://schemas.microsoft.com/office/drawing/2014/main" id="{4E5C9A29-BC16-4F46-B407-E2280FAD3789}"/>
              </a:ext>
            </a:extLst>
          </p:cNvPr>
          <p:cNvSpPr/>
          <p:nvPr/>
        </p:nvSpPr>
        <p:spPr>
          <a:xfrm>
            <a:off x="5337272" y="5482435"/>
            <a:ext cx="902811" cy="215444"/>
          </a:xfrm>
          <a:prstGeom prst="rect">
            <a:avLst/>
          </a:prstGeom>
        </p:spPr>
        <p:txBody>
          <a:bodyPr wrap="none">
            <a:spAutoFit/>
          </a:bodyPr>
          <a:lstStyle/>
          <a:p>
            <a:r>
              <a:rPr lang="ja-JP" altLang="en-US" sz="800" b="1" dirty="0">
                <a:latin typeface="+mn-ea"/>
              </a:rPr>
              <a:t>産業・経済活動</a:t>
            </a:r>
            <a:endParaRPr lang="ja-JP" altLang="en-US" sz="800" dirty="0"/>
          </a:p>
        </p:txBody>
      </p:sp>
      <p:sp>
        <p:nvSpPr>
          <p:cNvPr id="30" name="正方形/長方形 29">
            <a:extLst>
              <a:ext uri="{FF2B5EF4-FFF2-40B4-BE49-F238E27FC236}">
                <a16:creationId xmlns:a16="http://schemas.microsoft.com/office/drawing/2014/main" id="{A16F58F0-40EA-48F2-808C-55F0B13B6692}"/>
              </a:ext>
            </a:extLst>
          </p:cNvPr>
          <p:cNvSpPr/>
          <p:nvPr/>
        </p:nvSpPr>
        <p:spPr>
          <a:xfrm>
            <a:off x="6255224" y="5482435"/>
            <a:ext cx="1107996" cy="215444"/>
          </a:xfrm>
          <a:prstGeom prst="rect">
            <a:avLst/>
          </a:prstGeom>
        </p:spPr>
        <p:txBody>
          <a:bodyPr wrap="none">
            <a:spAutoFit/>
          </a:bodyPr>
          <a:lstStyle/>
          <a:p>
            <a:r>
              <a:rPr lang="ja-JP" altLang="en-US" sz="800" b="1" dirty="0">
                <a:latin typeface="+mn-ea"/>
              </a:rPr>
              <a:t>国民生活・都市生活</a:t>
            </a:r>
            <a:endParaRPr lang="ja-JP" altLang="en-US" sz="800" dirty="0"/>
          </a:p>
        </p:txBody>
      </p:sp>
      <p:sp>
        <p:nvSpPr>
          <p:cNvPr id="31" name="テキスト ボックス 30">
            <a:extLst>
              <a:ext uri="{FF2B5EF4-FFF2-40B4-BE49-F238E27FC236}">
                <a16:creationId xmlns:a16="http://schemas.microsoft.com/office/drawing/2014/main" id="{5DEC4167-720A-43DA-9DA8-EA5BE465ED07}"/>
              </a:ext>
            </a:extLst>
          </p:cNvPr>
          <p:cNvSpPr txBox="1"/>
          <p:nvPr/>
        </p:nvSpPr>
        <p:spPr>
          <a:xfrm>
            <a:off x="3765779" y="6628880"/>
            <a:ext cx="492443" cy="461665"/>
          </a:xfrm>
          <a:prstGeom prst="rect">
            <a:avLst/>
          </a:prstGeom>
          <a:noFill/>
        </p:spPr>
        <p:txBody>
          <a:bodyPr wrap="none" rtlCol="0">
            <a:spAutoFit/>
          </a:bodyPr>
          <a:lstStyle/>
          <a:p>
            <a:r>
              <a:rPr kumimoji="1" lang="ja-JP" altLang="en-US" sz="2400" dirty="0">
                <a:solidFill>
                  <a:schemeClr val="accent6">
                    <a:lumMod val="75000"/>
                  </a:schemeClr>
                </a:solidFill>
              </a:rPr>
              <a:t>❷</a:t>
            </a:r>
          </a:p>
        </p:txBody>
      </p:sp>
      <p:sp>
        <p:nvSpPr>
          <p:cNvPr id="32" name="テキスト ボックス 31">
            <a:extLst>
              <a:ext uri="{FF2B5EF4-FFF2-40B4-BE49-F238E27FC236}">
                <a16:creationId xmlns:a16="http://schemas.microsoft.com/office/drawing/2014/main" id="{DE6FEAF2-77D6-45FB-A11F-65691764380D}"/>
              </a:ext>
            </a:extLst>
          </p:cNvPr>
          <p:cNvSpPr txBox="1"/>
          <p:nvPr/>
        </p:nvSpPr>
        <p:spPr>
          <a:xfrm>
            <a:off x="194988" y="8676563"/>
            <a:ext cx="492443" cy="461665"/>
          </a:xfrm>
          <a:prstGeom prst="rect">
            <a:avLst/>
          </a:prstGeom>
          <a:noFill/>
        </p:spPr>
        <p:txBody>
          <a:bodyPr wrap="none" rtlCol="0">
            <a:spAutoFit/>
          </a:bodyPr>
          <a:lstStyle/>
          <a:p>
            <a:r>
              <a:rPr kumimoji="1" lang="ja-JP" altLang="en-US" sz="2400" dirty="0">
                <a:solidFill>
                  <a:schemeClr val="accent6">
                    <a:lumMod val="75000"/>
                  </a:schemeClr>
                </a:solidFill>
              </a:rPr>
              <a:t>❸</a:t>
            </a:r>
          </a:p>
        </p:txBody>
      </p:sp>
      <p:sp>
        <p:nvSpPr>
          <p:cNvPr id="33" name="テキスト ボックス 32">
            <a:extLst>
              <a:ext uri="{FF2B5EF4-FFF2-40B4-BE49-F238E27FC236}">
                <a16:creationId xmlns:a16="http://schemas.microsoft.com/office/drawing/2014/main" id="{09F048AB-8410-4E06-A569-5378B60F716D}"/>
              </a:ext>
            </a:extLst>
          </p:cNvPr>
          <p:cNvSpPr txBox="1"/>
          <p:nvPr/>
        </p:nvSpPr>
        <p:spPr>
          <a:xfrm>
            <a:off x="3765779" y="8688661"/>
            <a:ext cx="492443" cy="461665"/>
          </a:xfrm>
          <a:prstGeom prst="rect">
            <a:avLst/>
          </a:prstGeom>
          <a:noFill/>
        </p:spPr>
        <p:txBody>
          <a:bodyPr wrap="none" rtlCol="0">
            <a:spAutoFit/>
          </a:bodyPr>
          <a:lstStyle/>
          <a:p>
            <a:r>
              <a:rPr kumimoji="1" lang="ja-JP" altLang="en-US" sz="2400" dirty="0">
                <a:solidFill>
                  <a:schemeClr val="accent6">
                    <a:lumMod val="75000"/>
                  </a:schemeClr>
                </a:solidFill>
              </a:rPr>
              <a:t>❹</a:t>
            </a:r>
          </a:p>
        </p:txBody>
      </p:sp>
      <p:pic>
        <p:nvPicPr>
          <p:cNvPr id="35" name="図 34">
            <a:extLst>
              <a:ext uri="{FF2B5EF4-FFF2-40B4-BE49-F238E27FC236}">
                <a16:creationId xmlns:a16="http://schemas.microsoft.com/office/drawing/2014/main" id="{A24B529B-7441-4D95-A676-B938F347F2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087" y="4705278"/>
            <a:ext cx="720000" cy="720000"/>
          </a:xfrm>
          <a:prstGeom prst="rect">
            <a:avLst/>
          </a:prstGeom>
        </p:spPr>
      </p:pic>
      <p:pic>
        <p:nvPicPr>
          <p:cNvPr id="37" name="図 36" descr="グラフィック が含まれている画像&#10;&#10;自動的に生成された説明">
            <a:extLst>
              <a:ext uri="{FF2B5EF4-FFF2-40B4-BE49-F238E27FC236}">
                <a16:creationId xmlns:a16="http://schemas.microsoft.com/office/drawing/2014/main" id="{3B968F50-B41D-4ACC-85F3-000AD90337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84542" y="4705278"/>
            <a:ext cx="720000" cy="720000"/>
          </a:xfrm>
          <a:prstGeom prst="rect">
            <a:avLst/>
          </a:prstGeom>
        </p:spPr>
      </p:pic>
      <p:pic>
        <p:nvPicPr>
          <p:cNvPr id="39" name="図 38" descr="グラフィック が含まれている画像&#10;&#10;自動的に生成された説明">
            <a:extLst>
              <a:ext uri="{FF2B5EF4-FFF2-40B4-BE49-F238E27FC236}">
                <a16:creationId xmlns:a16="http://schemas.microsoft.com/office/drawing/2014/main" id="{6A56C75D-963F-43CD-BB01-D5BDE025C8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96997" y="4705278"/>
            <a:ext cx="720000" cy="720000"/>
          </a:xfrm>
          <a:prstGeom prst="rect">
            <a:avLst/>
          </a:prstGeom>
        </p:spPr>
      </p:pic>
      <p:pic>
        <p:nvPicPr>
          <p:cNvPr id="41" name="図 40" descr="グラフィック, シャツ, 部屋 が含まれている画像&#10;&#10;自動的に生成された説明">
            <a:extLst>
              <a:ext uri="{FF2B5EF4-FFF2-40B4-BE49-F238E27FC236}">
                <a16:creationId xmlns:a16="http://schemas.microsoft.com/office/drawing/2014/main" id="{B5BFFE13-FE62-4BF9-B69F-BE8763913B8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09452" y="4705278"/>
            <a:ext cx="720000" cy="720000"/>
          </a:xfrm>
          <a:prstGeom prst="rect">
            <a:avLst/>
          </a:prstGeom>
        </p:spPr>
      </p:pic>
      <p:pic>
        <p:nvPicPr>
          <p:cNvPr id="43" name="図 42" descr="グラフィック, コンパクトディスク が含まれている画像&#10;&#10;自動的に生成された説明">
            <a:extLst>
              <a:ext uri="{FF2B5EF4-FFF2-40B4-BE49-F238E27FC236}">
                <a16:creationId xmlns:a16="http://schemas.microsoft.com/office/drawing/2014/main" id="{B6FFA392-2419-4866-879C-AA3FCD84CEF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21907" y="4705278"/>
            <a:ext cx="720000" cy="720000"/>
          </a:xfrm>
          <a:prstGeom prst="rect">
            <a:avLst/>
          </a:prstGeom>
        </p:spPr>
      </p:pic>
      <p:pic>
        <p:nvPicPr>
          <p:cNvPr id="45" name="図 44" descr="記号 が含まれている画像&#10;&#10;自動的に生成された説明">
            <a:extLst>
              <a:ext uri="{FF2B5EF4-FFF2-40B4-BE49-F238E27FC236}">
                <a16:creationId xmlns:a16="http://schemas.microsoft.com/office/drawing/2014/main" id="{E4B2C6A8-ECA3-405B-AE4B-4EFE3F2AEDF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34362" y="4705278"/>
            <a:ext cx="720000" cy="720000"/>
          </a:xfrm>
          <a:prstGeom prst="rect">
            <a:avLst/>
          </a:prstGeom>
        </p:spPr>
      </p:pic>
      <p:pic>
        <p:nvPicPr>
          <p:cNvPr id="47" name="図 46" descr="挿絵 が含まれている画像&#10;&#10;自動的に生成された説明">
            <a:extLst>
              <a:ext uri="{FF2B5EF4-FFF2-40B4-BE49-F238E27FC236}">
                <a16:creationId xmlns:a16="http://schemas.microsoft.com/office/drawing/2014/main" id="{0A6960BE-4819-45A3-AF15-FE125D59738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46815" y="4705278"/>
            <a:ext cx="720000" cy="720000"/>
          </a:xfrm>
          <a:prstGeom prst="rect">
            <a:avLst/>
          </a:prstGeom>
        </p:spPr>
      </p:pic>
      <p:sp>
        <p:nvSpPr>
          <p:cNvPr id="48" name="正方形/長方形 47">
            <a:extLst>
              <a:ext uri="{FF2B5EF4-FFF2-40B4-BE49-F238E27FC236}">
                <a16:creationId xmlns:a16="http://schemas.microsoft.com/office/drawing/2014/main" id="{F7A0D416-49F9-4955-AAE5-B4C9AF424B37}"/>
              </a:ext>
            </a:extLst>
          </p:cNvPr>
          <p:cNvSpPr/>
          <p:nvPr/>
        </p:nvSpPr>
        <p:spPr>
          <a:xfrm>
            <a:off x="0" y="6010246"/>
            <a:ext cx="7775575" cy="449635"/>
          </a:xfrm>
          <a:prstGeom prst="rect">
            <a:avLst/>
          </a:prstGeom>
          <a:solidFill>
            <a:srgbClr val="CCCC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49" name="テキスト ボックス 48">
            <a:extLst>
              <a:ext uri="{FF2B5EF4-FFF2-40B4-BE49-F238E27FC236}">
                <a16:creationId xmlns:a16="http://schemas.microsoft.com/office/drawing/2014/main" id="{B1249EA0-4DA8-4A94-966A-6D3B4EB10B48}"/>
              </a:ext>
            </a:extLst>
          </p:cNvPr>
          <p:cNvSpPr txBox="1"/>
          <p:nvPr/>
        </p:nvSpPr>
        <p:spPr>
          <a:xfrm>
            <a:off x="280594" y="6076988"/>
            <a:ext cx="5085046" cy="369332"/>
          </a:xfrm>
          <a:prstGeom prst="rect">
            <a:avLst/>
          </a:prstGeom>
          <a:noFill/>
        </p:spPr>
        <p:txBody>
          <a:bodyPr wrap="none" rtlCol="0">
            <a:spAutoFit/>
          </a:bodyPr>
          <a:lstStyle/>
          <a:p>
            <a:r>
              <a:rPr lang="ja-JP" altLang="en-US" b="1" dirty="0"/>
              <a:t>今日からはじめよう！ 個人でできる適応の取組</a:t>
            </a:r>
            <a:endParaRPr kumimoji="1" lang="ja-JP" altLang="en-US" dirty="0"/>
          </a:p>
        </p:txBody>
      </p:sp>
      <p:sp>
        <p:nvSpPr>
          <p:cNvPr id="50" name="テキスト ボックス 49">
            <a:extLst>
              <a:ext uri="{FF2B5EF4-FFF2-40B4-BE49-F238E27FC236}">
                <a16:creationId xmlns:a16="http://schemas.microsoft.com/office/drawing/2014/main" id="{F501926F-6B1A-4CE4-9ED0-6E690F5B3EDD}"/>
              </a:ext>
            </a:extLst>
          </p:cNvPr>
          <p:cNvSpPr txBox="1"/>
          <p:nvPr/>
        </p:nvSpPr>
        <p:spPr>
          <a:xfrm>
            <a:off x="180370" y="6447468"/>
            <a:ext cx="1620957" cy="215444"/>
          </a:xfrm>
          <a:prstGeom prst="rect">
            <a:avLst/>
          </a:prstGeom>
          <a:noFill/>
        </p:spPr>
        <p:txBody>
          <a:bodyPr wrap="none" rtlCol="0">
            <a:spAutoFit/>
          </a:bodyPr>
          <a:lstStyle/>
          <a:p>
            <a:r>
              <a:rPr kumimoji="1" lang="ja-JP" altLang="en-US" sz="800" b="1" dirty="0">
                <a:solidFill>
                  <a:schemeClr val="accent2"/>
                </a:solidFill>
                <a:latin typeface="+mn-ea"/>
              </a:rPr>
              <a:t>これらは「適応」の一例です。</a:t>
            </a:r>
          </a:p>
        </p:txBody>
      </p:sp>
      <p:pic>
        <p:nvPicPr>
          <p:cNvPr id="52" name="図 51">
            <a:extLst>
              <a:ext uri="{FF2B5EF4-FFF2-40B4-BE49-F238E27FC236}">
                <a16:creationId xmlns:a16="http://schemas.microsoft.com/office/drawing/2014/main" id="{C9D56778-C815-4EFF-B30A-FCDC219006A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10686" y="9429167"/>
            <a:ext cx="779537" cy="779537"/>
          </a:xfrm>
          <a:prstGeom prst="rect">
            <a:avLst/>
          </a:prstGeom>
        </p:spPr>
      </p:pic>
      <p:pic>
        <p:nvPicPr>
          <p:cNvPr id="54" name="図 53">
            <a:extLst>
              <a:ext uri="{FF2B5EF4-FFF2-40B4-BE49-F238E27FC236}">
                <a16:creationId xmlns:a16="http://schemas.microsoft.com/office/drawing/2014/main" id="{5E381EAE-BB31-449F-B9A1-BC27DE09B70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96822" y="7651641"/>
            <a:ext cx="1438816" cy="673366"/>
          </a:xfrm>
          <a:prstGeom prst="rect">
            <a:avLst/>
          </a:prstGeom>
        </p:spPr>
      </p:pic>
      <p:pic>
        <p:nvPicPr>
          <p:cNvPr id="56" name="図 55" descr="部屋 が含まれている画像&#10;&#10;自動的に生成された説明">
            <a:extLst>
              <a:ext uri="{FF2B5EF4-FFF2-40B4-BE49-F238E27FC236}">
                <a16:creationId xmlns:a16="http://schemas.microsoft.com/office/drawing/2014/main" id="{EFCE76D9-EA52-4919-8998-2C66918DB83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338380" y="7454073"/>
            <a:ext cx="1045296" cy="1013937"/>
          </a:xfrm>
          <a:prstGeom prst="rect">
            <a:avLst/>
          </a:prstGeom>
        </p:spPr>
      </p:pic>
      <p:pic>
        <p:nvPicPr>
          <p:cNvPr id="58" name="図 57">
            <a:extLst>
              <a:ext uri="{FF2B5EF4-FFF2-40B4-BE49-F238E27FC236}">
                <a16:creationId xmlns:a16="http://schemas.microsoft.com/office/drawing/2014/main" id="{E3A12609-23AC-4FCA-AA2C-EEFCCA64548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072266" y="7429510"/>
            <a:ext cx="568300" cy="568300"/>
          </a:xfrm>
          <a:prstGeom prst="rect">
            <a:avLst/>
          </a:prstGeom>
        </p:spPr>
      </p:pic>
      <p:pic>
        <p:nvPicPr>
          <p:cNvPr id="60" name="図 59" descr="テキスト, 地図 が含まれている画像&#10;&#10;自動的に生成された説明">
            <a:extLst>
              <a:ext uri="{FF2B5EF4-FFF2-40B4-BE49-F238E27FC236}">
                <a16:creationId xmlns:a16="http://schemas.microsoft.com/office/drawing/2014/main" id="{DDACBA80-9746-41C0-8B88-7A8706B6373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48308" y="9912994"/>
            <a:ext cx="1313485" cy="725044"/>
          </a:xfrm>
          <a:prstGeom prst="rect">
            <a:avLst/>
          </a:prstGeom>
        </p:spPr>
      </p:pic>
      <p:pic>
        <p:nvPicPr>
          <p:cNvPr id="62" name="図 61">
            <a:extLst>
              <a:ext uri="{FF2B5EF4-FFF2-40B4-BE49-F238E27FC236}">
                <a16:creationId xmlns:a16="http://schemas.microsoft.com/office/drawing/2014/main" id="{69FDFEB2-60D0-4EBF-8B6F-48666EB94A0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059003" y="9664274"/>
            <a:ext cx="888628" cy="995708"/>
          </a:xfrm>
          <a:prstGeom prst="rect">
            <a:avLst/>
          </a:prstGeom>
        </p:spPr>
      </p:pic>
      <p:pic>
        <p:nvPicPr>
          <p:cNvPr id="64" name="図 63" descr="テキスト, 地図 が含まれている画像&#10;&#10;自動的に生成された説明">
            <a:extLst>
              <a:ext uri="{FF2B5EF4-FFF2-40B4-BE49-F238E27FC236}">
                <a16:creationId xmlns:a16="http://schemas.microsoft.com/office/drawing/2014/main" id="{6D4E9830-21C6-4837-928A-AC2EEED3152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015696" y="9922581"/>
            <a:ext cx="1482601" cy="830997"/>
          </a:xfrm>
          <a:prstGeom prst="rect">
            <a:avLst/>
          </a:prstGeom>
        </p:spPr>
      </p:pic>
      <p:pic>
        <p:nvPicPr>
          <p:cNvPr id="66" name="図 65">
            <a:extLst>
              <a:ext uri="{FF2B5EF4-FFF2-40B4-BE49-F238E27FC236}">
                <a16:creationId xmlns:a16="http://schemas.microsoft.com/office/drawing/2014/main" id="{7F24BDC4-0C1A-41B2-845C-C9AA48D0139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255766" y="7611130"/>
            <a:ext cx="803237" cy="954647"/>
          </a:xfrm>
          <a:prstGeom prst="rect">
            <a:avLst/>
          </a:prstGeom>
        </p:spPr>
      </p:pic>
      <p:pic>
        <p:nvPicPr>
          <p:cNvPr id="68" name="図 67">
            <a:extLst>
              <a:ext uri="{FF2B5EF4-FFF2-40B4-BE49-F238E27FC236}">
                <a16:creationId xmlns:a16="http://schemas.microsoft.com/office/drawing/2014/main" id="{A3675DAB-771C-4012-BD71-0B90B75535E4}"/>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6631295" y="7600034"/>
            <a:ext cx="970168" cy="954646"/>
          </a:xfrm>
          <a:prstGeom prst="rect">
            <a:avLst/>
          </a:prstGeom>
        </p:spPr>
      </p:pic>
      <p:pic>
        <p:nvPicPr>
          <p:cNvPr id="70" name="図 69" descr="時計 が含まれている画像&#10;&#10;自動的に生成された説明">
            <a:extLst>
              <a:ext uri="{FF2B5EF4-FFF2-40B4-BE49-F238E27FC236}">
                <a16:creationId xmlns:a16="http://schemas.microsoft.com/office/drawing/2014/main" id="{B3F999FE-F3C4-4465-8614-4218FB877209}"/>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827472" y="1437929"/>
            <a:ext cx="3876613" cy="2041036"/>
          </a:xfrm>
          <a:prstGeom prst="rect">
            <a:avLst/>
          </a:prstGeom>
        </p:spPr>
      </p:pic>
      <p:pic>
        <p:nvPicPr>
          <p:cNvPr id="34" name="図 33" descr="記号, 食品 が含まれている画像&#10;&#10;自動的に生成された説明">
            <a:extLst>
              <a:ext uri="{FF2B5EF4-FFF2-40B4-BE49-F238E27FC236}">
                <a16:creationId xmlns:a16="http://schemas.microsoft.com/office/drawing/2014/main" id="{22974BDA-DDEE-432E-894A-BD675B7D4CAA}"/>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304775" y="5676216"/>
            <a:ext cx="1387895" cy="1115174"/>
          </a:xfrm>
          <a:prstGeom prst="rect">
            <a:avLst/>
          </a:prstGeom>
        </p:spPr>
      </p:pic>
    </p:spTree>
    <p:extLst>
      <p:ext uri="{BB962C8B-B14F-4D97-AF65-F5344CB8AC3E}">
        <p14:creationId xmlns:p14="http://schemas.microsoft.com/office/powerpoint/2010/main" val="293680479"/>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387D9500246ADB4C9A2EB777EAA15852" ma:contentTypeVersion="9" ma:contentTypeDescription="新しいドキュメントを作成します。" ma:contentTypeScope="" ma:versionID="3cdff02f64845cb19078b08719ecded9">
  <xsd:schema xmlns:xsd="http://www.w3.org/2001/XMLSchema" xmlns:xs="http://www.w3.org/2001/XMLSchema" xmlns:p="http://schemas.microsoft.com/office/2006/metadata/properties" xmlns:ns2="ede0d8ea-c261-4d82-b1e2-6847857e157f" targetNamespace="http://schemas.microsoft.com/office/2006/metadata/properties" ma:root="true" ma:fieldsID="5179300ca85cf899a9bea54e15360572" ns2:_="">
    <xsd:import namespace="ede0d8ea-c261-4d82-b1e2-6847857e157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e0d8ea-c261-4d82-b1e2-6847857e157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CF92B18-C05F-4E1B-8D3D-EB7699A4A70A}">
  <ds:schemaRefs>
    <ds:schemaRef ds:uri="http://schemas.microsoft.com/sharepoint/v3/contenttype/forms"/>
  </ds:schemaRefs>
</ds:datastoreItem>
</file>

<file path=customXml/itemProps2.xml><?xml version="1.0" encoding="utf-8"?>
<ds:datastoreItem xmlns:ds="http://schemas.openxmlformats.org/officeDocument/2006/customXml" ds:itemID="{7D5DAD05-DC1D-47F1-8033-C163C76501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e0d8ea-c261-4d82-b1e2-6847857e15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7FA06A8-D393-4183-90FF-CE31EDDD2AF8}">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ede0d8ea-c261-4d82-b1e2-6847857e157f"/>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724</TotalTime>
  <Words>3735</Words>
  <Application>Microsoft Office PowerPoint</Application>
  <PresentationFormat>ユーザー設定</PresentationFormat>
  <Paragraphs>299</Paragraphs>
  <Slides>4</Slides>
  <Notes>4</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4</vt:i4>
      </vt:variant>
    </vt:vector>
  </HeadingPairs>
  <TitlesOfParts>
    <vt:vector size="15" baseType="lpstr">
      <vt:lpstr>Meiryo UI</vt:lpstr>
      <vt:lpstr>新細明體</vt:lpstr>
      <vt:lpstr>Yu Gothic Medium</vt:lpstr>
      <vt:lpstr>Yu Gothic UI</vt:lpstr>
      <vt:lpstr>メイリオ</vt:lpstr>
      <vt:lpstr>游ゴシック</vt:lpstr>
      <vt:lpstr>Arial</vt:lpstr>
      <vt:lpstr>Bahnschrift</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hiroyasu</dc:creator>
  <cp:lastModifiedBy>廣安 正敬</cp:lastModifiedBy>
  <cp:revision>85</cp:revision>
  <cp:lastPrinted>2020-02-26T00:09:49Z</cp:lastPrinted>
  <dcterms:created xsi:type="dcterms:W3CDTF">2019-12-16T06:13:30Z</dcterms:created>
  <dcterms:modified xsi:type="dcterms:W3CDTF">2020-02-28T08:30:43Z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0x010100387D9500246ADB4C9A2EB777EAA15852</vt:lpwstr>
  </property>
</Properties>
</file>