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5" r:id="rId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68" d="100"/>
          <a:sy n="68" d="100"/>
        </p:scale>
        <p:origin x="77"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8CCBF0F-FD69-4A32-996D-263AA3286BC3}" type="slidenum">
              <a:rPr kumimoji="1" lang="ja-JP" altLang="en-US" smtClean="0"/>
              <a:t>‹#›</a:t>
            </a:fld>
            <a:endParaRPr kumimoji="1" lang="ja-JP" alt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6071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1080188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3079118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4168699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809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358635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3162118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1220814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681347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225736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4EA48CC-5C03-4F2C-A018-3365A83EB178}"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1390531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B4EA48CC-5C03-4F2C-A018-3365A83EB178}" type="datetimeFigureOut">
              <a:rPr kumimoji="1" lang="ja-JP" altLang="en-US" smtClean="0"/>
              <a:t>2025/4/23</a:t>
            </a:fld>
            <a:endParaRPr kumimoji="1" lang="ja-JP" alt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kumimoji="1" lang="ja-JP" alt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C8CCBF0F-FD69-4A32-996D-263AA3286BC3}" type="slidenum">
              <a:rPr kumimoji="1" lang="ja-JP" altLang="en-US" smtClean="0"/>
              <a:t>‹#›</a:t>
            </a:fld>
            <a:endParaRPr kumimoji="1" lang="ja-JP" altLang="en-US"/>
          </a:p>
        </p:txBody>
      </p:sp>
    </p:spTree>
    <p:extLst>
      <p:ext uri="{BB962C8B-B14F-4D97-AF65-F5344CB8AC3E}">
        <p14:creationId xmlns:p14="http://schemas.microsoft.com/office/powerpoint/2010/main" val="41560827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281354" y="293123"/>
            <a:ext cx="3662461" cy="471536"/>
          </a:xfrm>
          <a:prstGeom prst="rect">
            <a:avLst/>
          </a:prstGeom>
          <a:solidFill>
            <a:schemeClr val="bg1"/>
          </a:solidFill>
          <a:ln>
            <a:solidFill>
              <a:schemeClr val="accent1"/>
            </a:solidFill>
          </a:ln>
        </p:spPr>
        <p:txBody>
          <a:bodyPr/>
          <a:lstStyle/>
          <a:p>
            <a:endParaRPr lang="ja-JP" altLang="en-US" sz="1662"/>
          </a:p>
        </p:txBody>
      </p:sp>
      <p:sp>
        <p:nvSpPr>
          <p:cNvPr id="9" name="TextBox 9"/>
          <p:cNvSpPr txBox="1"/>
          <p:nvPr/>
        </p:nvSpPr>
        <p:spPr>
          <a:xfrm>
            <a:off x="281354" y="400365"/>
            <a:ext cx="3475383" cy="256289"/>
          </a:xfrm>
          <a:prstGeom prst="rect">
            <a:avLst/>
          </a:prstGeom>
        </p:spPr>
        <p:txBody>
          <a:bodyPr wrap="square" lIns="0" tIns="0" rIns="0" bIns="0" rtlCol="0" anchor="t">
            <a:spAutoFit/>
          </a:bodyPr>
          <a:lstStyle/>
          <a:p>
            <a:pPr algn="ctr" defTabSz="495139">
              <a:lnSpc>
                <a:spcPts val="2280"/>
              </a:lnSpc>
              <a:spcBef>
                <a:spcPct val="0"/>
              </a:spcBef>
              <a:defRPr/>
            </a:pPr>
            <a:r>
              <a:rPr lang="ja-JP" altLang="en-US" sz="1900" spc="640" dirty="0">
                <a:latin typeface="BIZ UDPゴシック"/>
                <a:ea typeface="BIZ UDPゴシック"/>
              </a:rPr>
              <a:t>プログラム</a:t>
            </a:r>
            <a:endParaRPr lang="en-US" sz="1900" spc="640" dirty="0">
              <a:latin typeface="BIZ UDPゴシック"/>
              <a:ea typeface="BIZ UDPゴシック"/>
            </a:endParaRPr>
          </a:p>
        </p:txBody>
      </p:sp>
      <p:graphicFrame>
        <p:nvGraphicFramePr>
          <p:cNvPr id="7" name="表 6">
            <a:extLst>
              <a:ext uri="{FF2B5EF4-FFF2-40B4-BE49-F238E27FC236}">
                <a16:creationId xmlns:a16="http://schemas.microsoft.com/office/drawing/2014/main" id="{96785FBD-F3AE-74EE-F29D-35F9F1A9E42B}"/>
              </a:ext>
            </a:extLst>
          </p:cNvPr>
          <p:cNvGraphicFramePr>
            <a:graphicFrameLocks noGrp="1"/>
          </p:cNvGraphicFramePr>
          <p:nvPr>
            <p:extLst>
              <p:ext uri="{D42A27DB-BD31-4B8C-83A1-F6EECF244321}">
                <p14:modId xmlns:p14="http://schemas.microsoft.com/office/powerpoint/2010/main" val="172689881"/>
              </p:ext>
            </p:extLst>
          </p:nvPr>
        </p:nvGraphicFramePr>
        <p:xfrm>
          <a:off x="281354" y="895397"/>
          <a:ext cx="8440615" cy="5524416"/>
        </p:xfrm>
        <a:graphic>
          <a:graphicData uri="http://schemas.openxmlformats.org/drawingml/2006/table">
            <a:tbl>
              <a:tblPr firstRow="1" firstCol="1" bandRow="1">
                <a:tableStyleId>{5C22544A-7EE6-4342-B048-85BDC9FD1C3A}</a:tableStyleId>
              </a:tblPr>
              <a:tblGrid>
                <a:gridCol w="1716560">
                  <a:extLst>
                    <a:ext uri="{9D8B030D-6E8A-4147-A177-3AD203B41FA5}">
                      <a16:colId xmlns:a16="http://schemas.microsoft.com/office/drawing/2014/main" val="2543604063"/>
                    </a:ext>
                  </a:extLst>
                </a:gridCol>
                <a:gridCol w="6724055">
                  <a:extLst>
                    <a:ext uri="{9D8B030D-6E8A-4147-A177-3AD203B41FA5}">
                      <a16:colId xmlns:a16="http://schemas.microsoft.com/office/drawing/2014/main" val="3874807215"/>
                    </a:ext>
                  </a:extLst>
                </a:gridCol>
              </a:tblGrid>
              <a:tr h="423298">
                <a:tc>
                  <a:txBody>
                    <a:bodyPr/>
                    <a:lstStyle/>
                    <a:p>
                      <a:pPr algn="ctr"/>
                      <a:r>
                        <a:rPr lang="ja-JP" sz="1500" kern="100" dirty="0">
                          <a:effectLst/>
                          <a:latin typeface="+mn-ea"/>
                          <a:ea typeface="+mn-ea"/>
                        </a:rPr>
                        <a:t>時間</a:t>
                      </a:r>
                      <a:r>
                        <a:rPr lang="ja-JP" altLang="en-US" sz="1500" kern="100" dirty="0">
                          <a:effectLst/>
                          <a:latin typeface="+mn-ea"/>
                          <a:ea typeface="+mn-ea"/>
                        </a:rPr>
                        <a:t>（例）</a:t>
                      </a:r>
                      <a:endParaRPr lang="ja-JP" sz="1500" kern="100" dirty="0">
                        <a:effectLst/>
                        <a:latin typeface="+mn-ea"/>
                        <a:ea typeface="+mn-ea"/>
                        <a:cs typeface="Arial" panose="020B0604020202020204" pitchFamily="34" charset="0"/>
                      </a:endParaRPr>
                    </a:p>
                  </a:txBody>
                  <a:tcPr marL="45645" marR="45645" marT="0" marB="0" anchor="ctr"/>
                </a:tc>
                <a:tc>
                  <a:txBody>
                    <a:bodyPr/>
                    <a:lstStyle/>
                    <a:p>
                      <a:pPr algn="l"/>
                      <a:r>
                        <a:rPr lang="ja-JP" sz="1500" kern="100" dirty="0">
                          <a:effectLst/>
                          <a:latin typeface="+mn-ea"/>
                          <a:ea typeface="+mn-ea"/>
                        </a:rPr>
                        <a:t>内容</a:t>
                      </a:r>
                      <a:endParaRPr lang="ja-JP" sz="1500" kern="100" dirty="0">
                        <a:effectLst/>
                        <a:latin typeface="+mn-ea"/>
                        <a:ea typeface="+mn-ea"/>
                        <a:cs typeface="Arial" panose="020B0604020202020204" pitchFamily="34" charset="0"/>
                      </a:endParaRPr>
                    </a:p>
                  </a:txBody>
                  <a:tcPr marL="45645" marR="45645" marT="0" marB="0" anchor="ctr"/>
                </a:tc>
                <a:extLst>
                  <a:ext uri="{0D108BD9-81ED-4DB2-BD59-A6C34878D82A}">
                    <a16:rowId xmlns:a16="http://schemas.microsoft.com/office/drawing/2014/main" val="3667370391"/>
                  </a:ext>
                </a:extLst>
              </a:tr>
              <a:tr h="413502">
                <a:tc>
                  <a:txBody>
                    <a:bodyPr/>
                    <a:lstStyle/>
                    <a:p>
                      <a:pPr algn="ctr"/>
                      <a:r>
                        <a:rPr lang="en-US" sz="1500" kern="100" dirty="0">
                          <a:effectLst/>
                          <a:latin typeface="+mn-ea"/>
                          <a:ea typeface="+mn-ea"/>
                        </a:rPr>
                        <a:t>9:30</a:t>
                      </a:r>
                      <a:endParaRPr lang="ja-JP" sz="1500" kern="100" dirty="0">
                        <a:effectLst/>
                        <a:latin typeface="+mn-ea"/>
                        <a:ea typeface="+mn-ea"/>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開場</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3981615368"/>
                  </a:ext>
                </a:extLst>
              </a:tr>
              <a:tr h="413502">
                <a:tc>
                  <a:txBody>
                    <a:bodyPr/>
                    <a:lstStyle/>
                    <a:p>
                      <a:pPr algn="ctr"/>
                      <a:r>
                        <a:rPr lang="en-US" sz="1500" kern="100" dirty="0">
                          <a:effectLst/>
                          <a:latin typeface="+mn-ea"/>
                          <a:ea typeface="+mn-ea"/>
                        </a:rPr>
                        <a:t>9:30-10:00</a:t>
                      </a:r>
                      <a:endParaRPr lang="ja-JP" sz="1500" kern="100" dirty="0">
                        <a:effectLst/>
                        <a:latin typeface="+mn-ea"/>
                        <a:ea typeface="+mn-ea"/>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受付</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829112800"/>
                  </a:ext>
                </a:extLst>
              </a:tr>
              <a:tr h="413502">
                <a:tc>
                  <a:txBody>
                    <a:bodyPr/>
                    <a:lstStyle/>
                    <a:p>
                      <a:pPr algn="ctr"/>
                      <a:r>
                        <a:rPr lang="en-US" sz="1500" kern="100" dirty="0">
                          <a:effectLst/>
                          <a:latin typeface="+mn-ea"/>
                          <a:ea typeface="+mn-ea"/>
                        </a:rPr>
                        <a:t>10:00-10:05</a:t>
                      </a:r>
                      <a:endParaRPr lang="ja-JP" sz="1500" kern="100" dirty="0">
                        <a:effectLst/>
                        <a:latin typeface="+mn-ea"/>
                        <a:ea typeface="+mn-ea"/>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開会挨拶・趣旨説明</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1578650427"/>
                  </a:ext>
                </a:extLst>
              </a:tr>
              <a:tr h="413502">
                <a:tc>
                  <a:txBody>
                    <a:bodyPr/>
                    <a:lstStyle/>
                    <a:p>
                      <a:pPr algn="ctr"/>
                      <a:r>
                        <a:rPr lang="en-US" sz="1500" kern="100" dirty="0">
                          <a:effectLst/>
                          <a:latin typeface="+mn-ea"/>
                          <a:ea typeface="+mn-ea"/>
                        </a:rPr>
                        <a:t>10:05-10:30</a:t>
                      </a:r>
                      <a:endParaRPr lang="ja-JP" sz="1500" kern="100" dirty="0">
                        <a:effectLst/>
                        <a:latin typeface="+mn-ea"/>
                        <a:ea typeface="+mn-ea"/>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spc="63" dirty="0">
                          <a:latin typeface="BIZ UDPゴシック" panose="020B0400000000000000" pitchFamily="50" charset="-128"/>
                          <a:ea typeface="BIZ UDPゴシック" panose="020B0400000000000000" pitchFamily="50" charset="-128"/>
                        </a:rPr>
                        <a:t>健康や生活に対する気候変動影響を共有するセミナー</a:t>
                      </a:r>
                      <a:endParaRPr lang="en-US" altLang="ja-JP" sz="1500" spc="63" dirty="0">
                        <a:latin typeface="BIZ UDPゴシック" panose="020B0400000000000000" pitchFamily="50" charset="-128"/>
                        <a:ea typeface="BIZ UDPゴシック" panose="020B0400000000000000" pitchFamily="50" charset="-128"/>
                      </a:endParaRPr>
                    </a:p>
                  </a:txBody>
                  <a:tcPr marL="45645" marR="45645" marT="0" marB="0" anchor="ctr"/>
                </a:tc>
                <a:extLst>
                  <a:ext uri="{0D108BD9-81ED-4DB2-BD59-A6C34878D82A}">
                    <a16:rowId xmlns:a16="http://schemas.microsoft.com/office/drawing/2014/main" val="254144742"/>
                  </a:ext>
                </a:extLst>
              </a:tr>
              <a:tr h="2700997">
                <a:tc>
                  <a:txBody>
                    <a:bodyPr/>
                    <a:lstStyle/>
                    <a:p>
                      <a:pPr algn="ctr"/>
                      <a:r>
                        <a:rPr lang="en-US" sz="1500" kern="100" dirty="0">
                          <a:effectLst/>
                          <a:latin typeface="+mn-ea"/>
                          <a:ea typeface="+mn-ea"/>
                        </a:rPr>
                        <a:t>10:30-12:30</a:t>
                      </a:r>
                      <a:endParaRPr lang="ja-JP" sz="1500" kern="100" dirty="0">
                        <a:effectLst/>
                        <a:latin typeface="+mn-ea"/>
                        <a:ea typeface="+mn-ea"/>
                        <a:cs typeface="Arial" panose="020B0604020202020204" pitchFamily="34" charset="0"/>
                      </a:endParaRPr>
                    </a:p>
                  </a:txBody>
                  <a:tcPr marL="45645" marR="45645"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spc="63" dirty="0">
                          <a:latin typeface="BIZ UDPゴシック" panose="020B0400000000000000" pitchFamily="50" charset="-128"/>
                          <a:ea typeface="BIZ UDPゴシック" panose="020B0400000000000000" pitchFamily="50" charset="-128"/>
                        </a:rPr>
                        <a:t>異なる部局間で、熱中症の原因となる暑熱環境を改善するための暑熱適応策について意見交換し、施策素案を作成するワークショップ</a:t>
                      </a:r>
                      <a:endParaRPr lang="en-US" altLang="ja-JP" sz="1500" spc="63" dirty="0">
                        <a:latin typeface="BIZ UDPゴシック" panose="020B0400000000000000" pitchFamily="50" charset="-128"/>
                        <a:ea typeface="BIZ UDPゴシック" panose="020B0400000000000000" pitchFamily="50" charset="-128"/>
                      </a:endParaRPr>
                    </a:p>
                    <a:p>
                      <a:pPr marL="0" marR="0" lvl="0" indent="0" algn="l" defTabSz="495330" rtl="0" eaLnBrk="1" fontAlgn="auto" latinLnBrk="0" hangingPunct="1">
                        <a:lnSpc>
                          <a:spcPct val="100000"/>
                        </a:lnSpc>
                        <a:spcBef>
                          <a:spcPts val="0"/>
                        </a:spcBef>
                        <a:spcAft>
                          <a:spcPts val="0"/>
                        </a:spcAft>
                        <a:buClrTx/>
                        <a:buSzTx/>
                        <a:buFontTx/>
                        <a:buNone/>
                        <a:tabLst/>
                        <a:defRPr/>
                      </a:pPr>
                      <a:endParaRPr lang="en-US" altLang="ja-JP" sz="1500" spc="63" dirty="0">
                        <a:latin typeface="BIZ UDPゴシック" panose="020B0400000000000000" pitchFamily="50" charset="-128"/>
                        <a:ea typeface="BIZ UDPゴシック" panose="020B0400000000000000" pitchFamily="50" charset="-128"/>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１．グループワーク（</a:t>
                      </a: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GW</a:t>
                      </a: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　</a:t>
                      </a:r>
                      <a:r>
                        <a:rPr lang="ja-JP" altLang="en-US" sz="1500" spc="63" dirty="0">
                          <a:latin typeface="BIZ UDPゴシック" panose="020B0400000000000000" pitchFamily="50" charset="-128"/>
                          <a:ea typeface="BIZ UDPゴシック" panose="020B0400000000000000" pitchFamily="50" charset="-128"/>
                        </a:rPr>
                        <a:t>統計データを用いて地域における熱中症発症数の動向を把握</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２．ディスカッション</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　</a:t>
                      </a:r>
                      <a:r>
                        <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GW</a:t>
                      </a: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を踏まえ各グループ内で意見交換し①②③をとりまとめる</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①地域の熱中症の暴露の対象（人・場所）について整理</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②地域が抱える脆弱性：被害への感受性（影響の受けやすさ）、</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適応力の不備や欠如について整理し、①との関連についても整理</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③熱中症の発症を低減する既存施策や必要な施策について整理、</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500" kern="100" dirty="0">
                          <a:effectLst/>
                          <a:latin typeface="BIZ UDPゴシック" panose="020B0400000000000000" pitchFamily="50" charset="-128"/>
                          <a:ea typeface="BIZ UDPゴシック" panose="020B0400000000000000" pitchFamily="50" charset="-128"/>
                          <a:cs typeface="Arial" panose="020B0604020202020204" pitchFamily="34" charset="0"/>
                        </a:rPr>
                        <a:t>　　　　　　　　また、②との関連や、原因・課題、その先の対策について整理</a:t>
                      </a: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endParaRPr lang="en-US" alt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3549181680"/>
                  </a:ext>
                </a:extLst>
              </a:tr>
              <a:tr h="475310">
                <a:tc>
                  <a:txBody>
                    <a:bodyPr/>
                    <a:lstStyle/>
                    <a:p>
                      <a:pPr algn="ctr"/>
                      <a:r>
                        <a:rPr lang="en-US" sz="1500" kern="100" dirty="0">
                          <a:effectLst/>
                          <a:latin typeface="+mn-ea"/>
                          <a:ea typeface="+mn-ea"/>
                        </a:rPr>
                        <a:t>12:30</a:t>
                      </a:r>
                      <a:endParaRPr lang="ja-JP" sz="1500" kern="100" dirty="0">
                        <a:effectLst/>
                        <a:latin typeface="+mn-ea"/>
                        <a:ea typeface="+mn-ea"/>
                        <a:cs typeface="Arial" panose="020B0604020202020204" pitchFamily="34" charset="0"/>
                      </a:endParaRPr>
                    </a:p>
                  </a:txBody>
                  <a:tcPr marL="45645" marR="45645" marT="0" marB="0" anchor="ctr"/>
                </a:tc>
                <a:tc>
                  <a:txBody>
                    <a:bodyPr/>
                    <a:lstStyle/>
                    <a:p>
                      <a:pPr algn="l"/>
                      <a:r>
                        <a:rPr lang="ja-JP" sz="1500" kern="100" dirty="0">
                          <a:effectLst/>
                          <a:latin typeface="BIZ UDPゴシック" panose="020B0400000000000000" pitchFamily="50" charset="-128"/>
                          <a:ea typeface="BIZ UDPゴシック" panose="020B0400000000000000" pitchFamily="50" charset="-128"/>
                        </a:rPr>
                        <a:t>閉会</a:t>
                      </a:r>
                      <a:endParaRPr lang="ja-JP" sz="15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5645" marR="45645" marT="0" marB="0" anchor="ctr"/>
                </a:tc>
                <a:extLst>
                  <a:ext uri="{0D108BD9-81ED-4DB2-BD59-A6C34878D82A}">
                    <a16:rowId xmlns:a16="http://schemas.microsoft.com/office/drawing/2014/main" val="2619948488"/>
                  </a:ext>
                </a:extLst>
              </a:tr>
            </a:tbl>
          </a:graphicData>
        </a:graphic>
      </p:graphicFrame>
      <p:sp>
        <p:nvSpPr>
          <p:cNvPr id="3" name="テキスト ボックス 2">
            <a:extLst>
              <a:ext uri="{FF2B5EF4-FFF2-40B4-BE49-F238E27FC236}">
                <a16:creationId xmlns:a16="http://schemas.microsoft.com/office/drawing/2014/main" id="{C7C355AB-CB1C-1316-F5FA-9D9A845655DB}"/>
              </a:ext>
            </a:extLst>
          </p:cNvPr>
          <p:cNvSpPr txBox="1"/>
          <p:nvPr/>
        </p:nvSpPr>
        <p:spPr>
          <a:xfrm>
            <a:off x="5769033" y="400365"/>
            <a:ext cx="2952936" cy="307777"/>
          </a:xfrm>
          <a:prstGeom prst="rect">
            <a:avLst/>
          </a:prstGeom>
          <a:noFill/>
          <a:ln>
            <a:solidFill>
              <a:schemeClr val="tx1"/>
            </a:solidFill>
          </a:ln>
        </p:spPr>
        <p:txBody>
          <a:bodyPr wrap="square">
            <a:spAutoFit/>
          </a:bodyPr>
          <a:lstStyle/>
          <a:p>
            <a:pPr algn="ctr"/>
            <a:r>
              <a:rPr lang="ja-JP" altLang="en-US" sz="1400" dirty="0">
                <a:latin typeface="ＭＳ Ｐゴシック" panose="020B0600070205080204" pitchFamily="50" charset="-128"/>
                <a:ea typeface="ＭＳ Ｐゴシック" panose="020B0600070205080204" pitchFamily="50" charset="-128"/>
              </a:rPr>
              <a:t>参考資料1</a:t>
            </a:r>
            <a:r>
              <a:rPr lang="en-US" altLang="ja-JP" sz="1400" dirty="0">
                <a:latin typeface="ＭＳ Ｐゴシック" panose="020B0600070205080204" pitchFamily="50" charset="-128"/>
                <a:ea typeface="ＭＳ Ｐゴシック" panose="020B0600070205080204" pitchFamily="50" charset="-128"/>
              </a:rPr>
              <a:t>5</a:t>
            </a:r>
            <a:r>
              <a:rPr lang="ja-JP" altLang="en-US" sz="1400" dirty="0">
                <a:latin typeface="ＭＳ Ｐゴシック" panose="020B0600070205080204" pitchFamily="50" charset="-128"/>
                <a:ea typeface="ＭＳ Ｐゴシック" panose="020B0600070205080204" pitchFamily="50" charset="-128"/>
              </a:rPr>
              <a:t>_WS③の参考プログラム</a:t>
            </a:r>
          </a:p>
        </p:txBody>
      </p:sp>
    </p:spTree>
    <p:extLst>
      <p:ext uri="{BB962C8B-B14F-4D97-AF65-F5344CB8AC3E}">
        <p14:creationId xmlns:p14="http://schemas.microsoft.com/office/powerpoint/2010/main" val="55517453"/>
      </p:ext>
    </p:extLst>
  </p:cSld>
  <p:clrMapOvr>
    <a:masterClrMapping/>
  </p:clrMapOvr>
</p:sld>
</file>

<file path=ppt/theme/theme1.xml><?xml version="1.0" encoding="utf-8"?>
<a:theme xmlns:a="http://schemas.openxmlformats.org/drawingml/2006/main" name="基礎">
  <a:themeElements>
    <a:clrScheme name="基礎">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基礎">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基礎</Template>
  <TotalTime>3</TotalTime>
  <Words>202</Words>
  <PresentationFormat>画面に合わせる (4:3)</PresentationFormat>
  <Paragraphs>26</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BIZ UDPゴシック</vt:lpstr>
      <vt:lpstr>ＭＳ Ｐゴシック</vt:lpstr>
      <vt:lpstr>Corbel</vt:lpstr>
      <vt:lpstr>基礎</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Printed>2025-04-09T06:44:19Z</cp:lastPrinted>
  <dcterms:created xsi:type="dcterms:W3CDTF">2025-04-04T07:50:59Z</dcterms:created>
  <dcterms:modified xsi:type="dcterms:W3CDTF">2025-04-23T02:49:48Z</dcterms:modified>
</cp:coreProperties>
</file>