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72" r:id="rId5"/>
  </p:sldMasterIdLst>
  <p:notesMasterIdLst>
    <p:notesMasterId r:id="rId13"/>
  </p:notesMasterIdLst>
  <p:sldIdLst>
    <p:sldId id="315" r:id="rId6"/>
    <p:sldId id="274" r:id="rId7"/>
    <p:sldId id="275" r:id="rId8"/>
    <p:sldId id="310" r:id="rId9"/>
    <p:sldId id="314" r:id="rId10"/>
    <p:sldId id="312" r:id="rId11"/>
    <p:sldId id="313" r:id="rId12"/>
  </p:sldIdLst>
  <p:sldSz cx="9906000" cy="6858000" type="A4"/>
  <p:notesSz cx="6807200" cy="9939338"/>
  <p:embeddedFontLst>
    <p:embeddedFont>
      <p:font typeface="BIZ UDPゴシック" panose="020B0400000000000000" pitchFamily="50" charset="-128"/>
      <p:regular r:id="rId14"/>
      <p:bold r:id="rId15"/>
    </p:embeddedFont>
    <p:embeddedFont>
      <p:font typeface="Corbel" panose="020B0503020204020204" pitchFamily="34" charset="0"/>
      <p:regular r:id="rId16"/>
      <p:bold r:id="rId17"/>
      <p:italic r:id="rId18"/>
      <p:boldItalic r:id="rId19"/>
    </p:embeddedFont>
    <p:embeddedFont>
      <p:font typeface="Wingdings 2" panose="05020102010507070707" pitchFamily="18" charset="2"/>
      <p:regular r:id="rId20"/>
    </p:embeddedFont>
    <p:embeddedFont>
      <p:font typeface="游ゴシック" panose="020B0400000000000000" pitchFamily="50" charset="-128"/>
      <p:regular r:id="rId21"/>
      <p:bold r:id="rId22"/>
    </p:embeddedFont>
  </p:embeddedFontLst>
  <p:defaultTextStyle>
    <a:defPPr>
      <a:defRPr lang="en-US"/>
    </a:defPPr>
    <a:lvl1pPr marL="0" algn="l" defTabSz="536387" rtl="0" eaLnBrk="1" latinLnBrk="0" hangingPunct="1">
      <a:defRPr sz="1056" kern="1200">
        <a:solidFill>
          <a:schemeClr val="tx1"/>
        </a:solidFill>
        <a:latin typeface="+mn-lt"/>
        <a:ea typeface="+mn-ea"/>
        <a:cs typeface="+mn-cs"/>
      </a:defRPr>
    </a:lvl1pPr>
    <a:lvl2pPr marL="268194" algn="l" defTabSz="536387" rtl="0" eaLnBrk="1" latinLnBrk="0" hangingPunct="1">
      <a:defRPr sz="1056" kern="1200">
        <a:solidFill>
          <a:schemeClr val="tx1"/>
        </a:solidFill>
        <a:latin typeface="+mn-lt"/>
        <a:ea typeface="+mn-ea"/>
        <a:cs typeface="+mn-cs"/>
      </a:defRPr>
    </a:lvl2pPr>
    <a:lvl3pPr marL="536387" algn="l" defTabSz="536387" rtl="0" eaLnBrk="1" latinLnBrk="0" hangingPunct="1">
      <a:defRPr sz="1056" kern="1200">
        <a:solidFill>
          <a:schemeClr val="tx1"/>
        </a:solidFill>
        <a:latin typeface="+mn-lt"/>
        <a:ea typeface="+mn-ea"/>
        <a:cs typeface="+mn-cs"/>
      </a:defRPr>
    </a:lvl3pPr>
    <a:lvl4pPr marL="804581" algn="l" defTabSz="536387" rtl="0" eaLnBrk="1" latinLnBrk="0" hangingPunct="1">
      <a:defRPr sz="1056" kern="1200">
        <a:solidFill>
          <a:schemeClr val="tx1"/>
        </a:solidFill>
        <a:latin typeface="+mn-lt"/>
        <a:ea typeface="+mn-ea"/>
        <a:cs typeface="+mn-cs"/>
      </a:defRPr>
    </a:lvl4pPr>
    <a:lvl5pPr marL="1072774" algn="l" defTabSz="536387" rtl="0" eaLnBrk="1" latinLnBrk="0" hangingPunct="1">
      <a:defRPr sz="1056" kern="1200">
        <a:solidFill>
          <a:schemeClr val="tx1"/>
        </a:solidFill>
        <a:latin typeface="+mn-lt"/>
        <a:ea typeface="+mn-ea"/>
        <a:cs typeface="+mn-cs"/>
      </a:defRPr>
    </a:lvl5pPr>
    <a:lvl6pPr marL="1340968" algn="l" defTabSz="536387" rtl="0" eaLnBrk="1" latinLnBrk="0" hangingPunct="1">
      <a:defRPr sz="1056" kern="1200">
        <a:solidFill>
          <a:schemeClr val="tx1"/>
        </a:solidFill>
        <a:latin typeface="+mn-lt"/>
        <a:ea typeface="+mn-ea"/>
        <a:cs typeface="+mn-cs"/>
      </a:defRPr>
    </a:lvl6pPr>
    <a:lvl7pPr marL="1609161" algn="l" defTabSz="536387" rtl="0" eaLnBrk="1" latinLnBrk="0" hangingPunct="1">
      <a:defRPr sz="1056" kern="1200">
        <a:solidFill>
          <a:schemeClr val="tx1"/>
        </a:solidFill>
        <a:latin typeface="+mn-lt"/>
        <a:ea typeface="+mn-ea"/>
        <a:cs typeface="+mn-cs"/>
      </a:defRPr>
    </a:lvl7pPr>
    <a:lvl8pPr marL="1877355" algn="l" defTabSz="536387" rtl="0" eaLnBrk="1" latinLnBrk="0" hangingPunct="1">
      <a:defRPr sz="1056" kern="1200">
        <a:solidFill>
          <a:schemeClr val="tx1"/>
        </a:solidFill>
        <a:latin typeface="+mn-lt"/>
        <a:ea typeface="+mn-ea"/>
        <a:cs typeface="+mn-cs"/>
      </a:defRPr>
    </a:lvl8pPr>
    <a:lvl9pPr marL="2145548" algn="l" defTabSz="536387" rtl="0" eaLnBrk="1" latinLnBrk="0" hangingPunct="1">
      <a:defRPr sz="105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5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32381D-B68D-FC33-4181-501C11E93DA7}" name="中川貴美子" initials="中川貴美子" userId="中川貴美子"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66FF99"/>
    <a:srgbClr val="FEB4FC"/>
    <a:srgbClr val="66FFCC"/>
    <a:srgbClr val="00FFFF"/>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90BD55-7808-4C90-9327-ED46554E85F1}" v="3" dt="2025-03-26T08:06:35.8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94" autoAdjust="0"/>
    <p:restoredTop sz="91009" autoAdjust="0"/>
  </p:normalViewPr>
  <p:slideViewPr>
    <p:cSldViewPr>
      <p:cViewPr varScale="1">
        <p:scale>
          <a:sx n="79" d="100"/>
          <a:sy n="79" d="100"/>
        </p:scale>
        <p:origin x="88" y="1132"/>
      </p:cViewPr>
      <p:guideLst>
        <p:guide orient="horz" pos="1440"/>
        <p:guide pos="1560"/>
      </p:guideLst>
    </p:cSldViewPr>
  </p:slideViewPr>
  <p:outlineViewPr>
    <p:cViewPr>
      <p:scale>
        <a:sx n="33" d="100"/>
        <a:sy n="33" d="100"/>
      </p:scale>
      <p:origin x="0" y="0"/>
    </p:cViewPr>
  </p:outlin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font" Target="fonts/font8.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font" Target="fonts/font2.fntdata"/><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font1.fntdata"/><Relationship Id="rId22" Type="http://schemas.openxmlformats.org/officeDocument/2006/relationships/font" Target="fonts/font9.fntdata"/><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常松 展充" userId="ad17e2e2-67ea-4c04-81ca-2f9a1ed8ce4e" providerId="ADAL" clId="{08C034C9-5EC6-4A20-9694-019A545DA879}"/>
    <pc:docChg chg="modSld">
      <pc:chgData name="常松 展充" userId="ad17e2e2-67ea-4c04-81ca-2f9a1ed8ce4e" providerId="ADAL" clId="{08C034C9-5EC6-4A20-9694-019A545DA879}" dt="2025-02-19T14:16:42.792" v="100" actId="20577"/>
      <pc:docMkLst>
        <pc:docMk/>
      </pc:docMkLst>
      <pc:sldChg chg="modSp mod">
        <pc:chgData name="常松 展充" userId="ad17e2e2-67ea-4c04-81ca-2f9a1ed8ce4e" providerId="ADAL" clId="{08C034C9-5EC6-4A20-9694-019A545DA879}" dt="2025-02-19T14:16:42.792" v="100" actId="20577"/>
        <pc:sldMkLst>
          <pc:docMk/>
          <pc:sldMk cId="1266701825" sldId="274"/>
        </pc:sldMkLst>
        <pc:spChg chg="mod">
          <ac:chgData name="常松 展充" userId="ad17e2e2-67ea-4c04-81ca-2f9a1ed8ce4e" providerId="ADAL" clId="{08C034C9-5EC6-4A20-9694-019A545DA879}" dt="2025-02-19T14:16:42.792" v="100" actId="20577"/>
          <ac:spMkLst>
            <pc:docMk/>
            <pc:sldMk cId="1266701825" sldId="274"/>
            <ac:spMk id="5" creationId="{DCD62ABB-0374-7E69-176F-18D78D608B75}"/>
          </ac:spMkLst>
        </pc:spChg>
      </pc:sldChg>
      <pc:sldChg chg="modSp mod">
        <pc:chgData name="常松 展充" userId="ad17e2e2-67ea-4c04-81ca-2f9a1ed8ce4e" providerId="ADAL" clId="{08C034C9-5EC6-4A20-9694-019A545DA879}" dt="2025-02-19T14:13:37.868" v="2" actId="692"/>
        <pc:sldMkLst>
          <pc:docMk/>
          <pc:sldMk cId="2177867752" sldId="314"/>
        </pc:sldMkLst>
        <pc:picChg chg="mod">
          <ac:chgData name="常松 展充" userId="ad17e2e2-67ea-4c04-81ca-2f9a1ed8ce4e" providerId="ADAL" clId="{08C034C9-5EC6-4A20-9694-019A545DA879}" dt="2025-02-19T14:13:37.868" v="2" actId="692"/>
          <ac:picMkLst>
            <pc:docMk/>
            <pc:sldMk cId="2177867752" sldId="314"/>
            <ac:picMk id="5" creationId="{D07F56B0-754C-E9E6-3E1C-DA7EAE81D7DA}"/>
          </ac:picMkLst>
        </pc:picChg>
      </pc:sldChg>
    </pc:docChg>
  </pc:docChgLst>
  <pc:docChgLst>
    <pc:chgData name="倉田 大輝" userId="3208e3c6-400b-4aec-a2dc-4a419964455c" providerId="ADAL" clId="{EB90BD55-7808-4C90-9327-ED46554E85F1}"/>
    <pc:docChg chg="undo redo custSel addSld delSld modSld">
      <pc:chgData name="倉田 大輝" userId="3208e3c6-400b-4aec-a2dc-4a419964455c" providerId="ADAL" clId="{EB90BD55-7808-4C90-9327-ED46554E85F1}" dt="2025-03-26T08:07:13.564" v="25" actId="47"/>
      <pc:docMkLst>
        <pc:docMk/>
      </pc:docMkLst>
      <pc:sldChg chg="del">
        <pc:chgData name="倉田 大輝" userId="3208e3c6-400b-4aec-a2dc-4a419964455c" providerId="ADAL" clId="{EB90BD55-7808-4C90-9327-ED46554E85F1}" dt="2025-03-26T08:07:13.564" v="25" actId="47"/>
        <pc:sldMkLst>
          <pc:docMk/>
          <pc:sldMk cId="0" sldId="256"/>
        </pc:sldMkLst>
      </pc:sldChg>
      <pc:sldChg chg="modSp add del mod setBg">
        <pc:chgData name="倉田 大輝" userId="3208e3c6-400b-4aec-a2dc-4a419964455c" providerId="ADAL" clId="{EB90BD55-7808-4C90-9327-ED46554E85F1}" dt="2025-03-26T08:07:06.244" v="24" actId="20577"/>
        <pc:sldMkLst>
          <pc:docMk/>
          <pc:sldMk cId="3804248717" sldId="315"/>
        </pc:sldMkLst>
        <pc:spChg chg="mod">
          <ac:chgData name="倉田 大輝" userId="3208e3c6-400b-4aec-a2dc-4a419964455c" providerId="ADAL" clId="{EB90BD55-7808-4C90-9327-ED46554E85F1}" dt="2025-03-26T08:07:00.292" v="20" actId="20577"/>
          <ac:spMkLst>
            <pc:docMk/>
            <pc:sldMk cId="3804248717" sldId="315"/>
            <ac:spMk id="2" creationId="{814FEF10-C987-4C9C-AB8E-212D6D262C34}"/>
          </ac:spMkLst>
        </pc:spChg>
        <pc:spChg chg="mod">
          <ac:chgData name="倉田 大輝" userId="3208e3c6-400b-4aec-a2dc-4a419964455c" providerId="ADAL" clId="{EB90BD55-7808-4C90-9327-ED46554E85F1}" dt="2025-03-26T08:07:06.244" v="24" actId="20577"/>
          <ac:spMkLst>
            <pc:docMk/>
            <pc:sldMk cId="3804248717" sldId="315"/>
            <ac:spMk id="4" creationId="{645992A9-5304-3823-3367-23B8CA3D241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5C25E840-D11E-48BB-8097-F5EB6FDDCF0E}" type="datetimeFigureOut">
              <a:rPr kumimoji="1" lang="ja-JP" altLang="en-US" smtClean="0"/>
              <a:t>2025/5/9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5AB2153E-2439-45B3-BA4A-BB230922BBE3}" type="slidenum">
              <a:rPr kumimoji="1" lang="ja-JP" altLang="en-US" smtClean="0"/>
              <a:t>‹#›</a:t>
            </a:fld>
            <a:endParaRPr kumimoji="1" lang="ja-JP" altLang="en-US"/>
          </a:p>
        </p:txBody>
      </p:sp>
    </p:spTree>
    <p:extLst>
      <p:ext uri="{BB962C8B-B14F-4D97-AF65-F5344CB8AC3E}">
        <p14:creationId xmlns:p14="http://schemas.microsoft.com/office/powerpoint/2010/main" val="1694986830"/>
      </p:ext>
    </p:extLst>
  </p:cSld>
  <p:clrMap bg1="lt1" tx1="dk1" bg2="lt2" tx2="dk2" accent1="accent1" accent2="accent2" accent3="accent3" accent4="accent4" accent5="accent5" accent6="accent6" hlink="hlink" folHlink="folHlink"/>
  <p:notesStyle>
    <a:lvl1pPr marL="0" algn="l" defTabSz="536387" rtl="0" eaLnBrk="1" latinLnBrk="0" hangingPunct="1">
      <a:defRPr kumimoji="1" sz="704" kern="1200">
        <a:solidFill>
          <a:schemeClr val="tx1"/>
        </a:solidFill>
        <a:latin typeface="+mn-lt"/>
        <a:ea typeface="+mn-ea"/>
        <a:cs typeface="+mn-cs"/>
      </a:defRPr>
    </a:lvl1pPr>
    <a:lvl2pPr marL="268194" algn="l" defTabSz="536387" rtl="0" eaLnBrk="1" latinLnBrk="0" hangingPunct="1">
      <a:defRPr kumimoji="1" sz="704" kern="1200">
        <a:solidFill>
          <a:schemeClr val="tx1"/>
        </a:solidFill>
        <a:latin typeface="+mn-lt"/>
        <a:ea typeface="+mn-ea"/>
        <a:cs typeface="+mn-cs"/>
      </a:defRPr>
    </a:lvl2pPr>
    <a:lvl3pPr marL="536387" algn="l" defTabSz="536387" rtl="0" eaLnBrk="1" latinLnBrk="0" hangingPunct="1">
      <a:defRPr kumimoji="1" sz="704" kern="1200">
        <a:solidFill>
          <a:schemeClr val="tx1"/>
        </a:solidFill>
        <a:latin typeface="+mn-lt"/>
        <a:ea typeface="+mn-ea"/>
        <a:cs typeface="+mn-cs"/>
      </a:defRPr>
    </a:lvl3pPr>
    <a:lvl4pPr marL="804581" algn="l" defTabSz="536387" rtl="0" eaLnBrk="1" latinLnBrk="0" hangingPunct="1">
      <a:defRPr kumimoji="1" sz="704" kern="1200">
        <a:solidFill>
          <a:schemeClr val="tx1"/>
        </a:solidFill>
        <a:latin typeface="+mn-lt"/>
        <a:ea typeface="+mn-ea"/>
        <a:cs typeface="+mn-cs"/>
      </a:defRPr>
    </a:lvl4pPr>
    <a:lvl5pPr marL="1072774" algn="l" defTabSz="536387" rtl="0" eaLnBrk="1" latinLnBrk="0" hangingPunct="1">
      <a:defRPr kumimoji="1" sz="704" kern="1200">
        <a:solidFill>
          <a:schemeClr val="tx1"/>
        </a:solidFill>
        <a:latin typeface="+mn-lt"/>
        <a:ea typeface="+mn-ea"/>
        <a:cs typeface="+mn-cs"/>
      </a:defRPr>
    </a:lvl5pPr>
    <a:lvl6pPr marL="1340968" algn="l" defTabSz="536387" rtl="0" eaLnBrk="1" latinLnBrk="0" hangingPunct="1">
      <a:defRPr kumimoji="1" sz="704" kern="1200">
        <a:solidFill>
          <a:schemeClr val="tx1"/>
        </a:solidFill>
        <a:latin typeface="+mn-lt"/>
        <a:ea typeface="+mn-ea"/>
        <a:cs typeface="+mn-cs"/>
      </a:defRPr>
    </a:lvl6pPr>
    <a:lvl7pPr marL="1609161" algn="l" defTabSz="536387" rtl="0" eaLnBrk="1" latinLnBrk="0" hangingPunct="1">
      <a:defRPr kumimoji="1" sz="704" kern="1200">
        <a:solidFill>
          <a:schemeClr val="tx1"/>
        </a:solidFill>
        <a:latin typeface="+mn-lt"/>
        <a:ea typeface="+mn-ea"/>
        <a:cs typeface="+mn-cs"/>
      </a:defRPr>
    </a:lvl7pPr>
    <a:lvl8pPr marL="1877355" algn="l" defTabSz="536387" rtl="0" eaLnBrk="1" latinLnBrk="0" hangingPunct="1">
      <a:defRPr kumimoji="1" sz="704" kern="1200">
        <a:solidFill>
          <a:schemeClr val="tx1"/>
        </a:solidFill>
        <a:latin typeface="+mn-lt"/>
        <a:ea typeface="+mn-ea"/>
        <a:cs typeface="+mn-cs"/>
      </a:defRPr>
    </a:lvl8pPr>
    <a:lvl9pPr marL="2145548" algn="l" defTabSz="536387" rtl="0" eaLnBrk="1" latinLnBrk="0" hangingPunct="1">
      <a:defRPr kumimoji="1" sz="70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4530"/>
            <a:ext cx="7429500" cy="2387600"/>
          </a:xfrm>
        </p:spPr>
        <p:txBody>
          <a:bodyPr anchor="b">
            <a:normAutofit/>
          </a:bodyPr>
          <a:lstStyle>
            <a:lvl1pPr algn="ctr">
              <a:defRPr sz="4500"/>
            </a:lvl1pPr>
          </a:lstStyle>
          <a:p>
            <a:r>
              <a:rPr lang="ja-JP" altLang="en-US"/>
              <a:t>マスター タイトルの書式設定</a:t>
            </a:r>
            <a:endParaRPr lang="en-US"/>
          </a:p>
        </p:txBody>
      </p:sp>
      <p:sp>
        <p:nvSpPr>
          <p:cNvPr id="3" name="Subtitle 2"/>
          <p:cNvSpPr>
            <a:spLocks noGrp="1"/>
          </p:cNvSpPr>
          <p:nvPr>
            <p:ph type="subTitle" idx="1"/>
          </p:nvPr>
        </p:nvSpPr>
        <p:spPr>
          <a:xfrm>
            <a:off x="1238250" y="3602038"/>
            <a:ext cx="74295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4162676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1355376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0362"/>
            <a:ext cx="2135981"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38" y="360364"/>
            <a:ext cx="6284119"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2760495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98119" y="182879"/>
            <a:ext cx="950976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01859" y="882376"/>
            <a:ext cx="8098155" cy="2926080"/>
          </a:xfrm>
        </p:spPr>
        <p:txBody>
          <a:bodyPr anchor="b">
            <a:normAutofit/>
          </a:bodyPr>
          <a:lstStyle>
            <a:lvl1pPr algn="ctr">
              <a:lnSpc>
                <a:spcPct val="85000"/>
              </a:lnSpc>
              <a:defRPr sz="6000" b="1" cap="all" baseline="0">
                <a:solidFill>
                  <a:srgbClr val="FFFFFF"/>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388994" y="3869636"/>
            <a:ext cx="7123886"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cxnSp>
        <p:nvCxnSpPr>
          <p:cNvPr id="8" name="Straight Connector 7"/>
          <p:cNvCxnSpPr/>
          <p:nvPr/>
        </p:nvCxnSpPr>
        <p:spPr>
          <a:xfrm>
            <a:off x="1607662" y="3733800"/>
            <a:ext cx="668655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9894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27329040"/>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98970" y="1173575"/>
            <a:ext cx="8098155" cy="2926080"/>
          </a:xfrm>
        </p:spPr>
        <p:txBody>
          <a:bodyPr anchor="b">
            <a:noAutofit/>
          </a:bodyPr>
          <a:lstStyle>
            <a:lvl1pPr algn="ctr">
              <a:lnSpc>
                <a:spcPct val="85000"/>
              </a:lnSpc>
              <a:defRPr sz="6000" b="0" cap="all" baseline="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89316" y="4154520"/>
            <a:ext cx="7124891"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1609726" y="4020408"/>
            <a:ext cx="668655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0582520"/>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928688" y="2057399"/>
            <a:ext cx="386334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92435" y="2057400"/>
            <a:ext cx="386334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07EF265-5CCC-4C51-94EF-33DACB001C9C}" type="datetime1">
              <a:rPr lang="en-US" altLang="ja-JP"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485274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928688" y="2001511"/>
            <a:ext cx="386334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928688" y="2721483"/>
            <a:ext cx="386334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93703" y="1999032"/>
            <a:ext cx="386334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5093703" y="2719322"/>
            <a:ext cx="386334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07EF265-5CCC-4C51-94EF-33DACB001C9C}" type="datetime1">
              <a:rPr lang="en-US" altLang="ja-JP" smtClean="0"/>
              <a:t>5/9/2025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0014947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07EF265-5CCC-4C51-94EF-33DACB001C9C}" type="datetime1">
              <a:rPr lang="en-US" altLang="ja-JP" smtClean="0"/>
              <a:t>5/9/2025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85518940"/>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7EF265-5CCC-4C51-94EF-33DACB001C9C}" type="datetime1">
              <a:rPr lang="en-US" altLang="ja-JP" smtClean="0"/>
              <a:t>5/9/2025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87355713"/>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28688" y="1097280"/>
            <a:ext cx="307086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3" name="Content Placeholder 2"/>
          <p:cNvSpPr>
            <a:spLocks noGrp="1"/>
          </p:cNvSpPr>
          <p:nvPr>
            <p:ph idx="1"/>
          </p:nvPr>
        </p:nvSpPr>
        <p:spPr>
          <a:xfrm>
            <a:off x="4473424" y="1097280"/>
            <a:ext cx="4495441"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928688" y="2834640"/>
            <a:ext cx="307086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07EF265-5CCC-4C51-94EF-33DACB001C9C}" type="datetime1">
              <a:rPr lang="en-US" altLang="ja-JP"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4654288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19066904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928688" y="1097280"/>
            <a:ext cx="307086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354033" y="1069848"/>
            <a:ext cx="4612512"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928688" y="2834640"/>
            <a:ext cx="307086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07EF265-5CCC-4C51-94EF-33DACB001C9C}" type="datetime1">
              <a:rPr lang="en-US" altLang="ja-JP"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0809467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11844818"/>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762000"/>
            <a:ext cx="1888331" cy="54102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928688" y="762000"/>
            <a:ext cx="6036469" cy="54102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07EF265-5CCC-4C51-94EF-33DACB001C9C}" type="datetime1">
              <a:rPr lang="en-US" altLang="ja-JP"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5102801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12423"/>
            <a:ext cx="8543925" cy="2851208"/>
          </a:xfrm>
        </p:spPr>
        <p:txBody>
          <a:bodyPr anchor="b">
            <a:normAutofit/>
          </a:bodyPr>
          <a:lstStyle>
            <a:lvl1pPr>
              <a:defRPr sz="4500" b="0"/>
            </a:lvl1pPr>
          </a:lstStyle>
          <a:p>
            <a:r>
              <a:rPr lang="ja-JP" altLang="en-US"/>
              <a:t>マスター タイトルの書式設定</a:t>
            </a:r>
            <a:endParaRPr lang="en-US"/>
          </a:p>
        </p:txBody>
      </p:sp>
      <p:sp>
        <p:nvSpPr>
          <p:cNvPr id="3" name="Text Placeholder 2"/>
          <p:cNvSpPr>
            <a:spLocks noGrp="1"/>
          </p:cNvSpPr>
          <p:nvPr>
            <p:ph type="body" idx="1"/>
          </p:nvPr>
        </p:nvSpPr>
        <p:spPr>
          <a:xfrm>
            <a:off x="675879" y="4552635"/>
            <a:ext cx="8543925"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212038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86665" y="1828802"/>
            <a:ext cx="421005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5014913" y="1828802"/>
            <a:ext cx="421005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3446612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6665" y="1681852"/>
            <a:ext cx="4189413"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686665" y="2507552"/>
            <a:ext cx="4189413"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5014913" y="1681851"/>
            <a:ext cx="421005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7552"/>
            <a:ext cx="421005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869835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803627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2515303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3514" y="457202"/>
            <a:ext cx="3194685" cy="1600197"/>
          </a:xfrm>
        </p:spPr>
        <p:txBody>
          <a:bodyPr anchor="b">
            <a:normAutofit/>
          </a:bodyPr>
          <a:lstStyle>
            <a:lvl1pPr>
              <a:defRPr sz="2400" b="0"/>
            </a:lvl1pPr>
          </a:lstStyle>
          <a:p>
            <a:r>
              <a:rPr lang="ja-JP" altLang="en-US"/>
              <a:t>マスター タイトルの書式設定</a:t>
            </a:r>
            <a:endParaRPr lang="en-US"/>
          </a:p>
        </p:txBody>
      </p:sp>
      <p:sp>
        <p:nvSpPr>
          <p:cNvPr id="3" name="Content Placeholder 2"/>
          <p:cNvSpPr>
            <a:spLocks noGrp="1"/>
          </p:cNvSpPr>
          <p:nvPr>
            <p:ph idx="1"/>
          </p:nvPr>
        </p:nvSpPr>
        <p:spPr>
          <a:xfrm>
            <a:off x="4210050" y="990600"/>
            <a:ext cx="5014913"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83514" y="2057399"/>
            <a:ext cx="3194685"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1781800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3514" y="457200"/>
            <a:ext cx="3194685" cy="1600200"/>
          </a:xfrm>
        </p:spPr>
        <p:txBody>
          <a:bodyPr anchor="b">
            <a:normAutofit/>
          </a:bodyPr>
          <a:lstStyle>
            <a:lvl1pPr>
              <a:defRPr sz="2400" b="0"/>
            </a:lvl1pPr>
          </a:lstStyle>
          <a:p>
            <a:r>
              <a:rPr lang="ja-JP" altLang="en-US"/>
              <a:t>マスター タイトルの書式設定</a:t>
            </a:r>
            <a:endParaRPr lang="en-US"/>
          </a:p>
        </p:txBody>
      </p:sp>
      <p:sp>
        <p:nvSpPr>
          <p:cNvPr id="3" name="Picture Placeholder 2"/>
          <p:cNvSpPr>
            <a:spLocks noGrp="1"/>
          </p:cNvSpPr>
          <p:nvPr>
            <p:ph type="pic" idx="1"/>
          </p:nvPr>
        </p:nvSpPr>
        <p:spPr>
          <a:xfrm>
            <a:off x="4210050" y="990600"/>
            <a:ext cx="5014913"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83514" y="2057400"/>
            <a:ext cx="3194685"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AC9E3B-A0EA-4BB1-9678-93C4FF701296}" type="datetimeFigureOut">
              <a:rPr kumimoji="1" lang="ja-JP" altLang="en-US" smtClean="0"/>
              <a:t>2025/5/9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171216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665" y="365760"/>
            <a:ext cx="8543925" cy="1325562"/>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86665" y="1828802"/>
            <a:ext cx="8543925"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34AC9E3B-A0EA-4BB1-9678-93C4FF701296}" type="datetimeFigureOut">
              <a:rPr kumimoji="1" lang="ja-JP" altLang="en-US" smtClean="0"/>
              <a:t>2025/5/9</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7001740" y="6356352"/>
            <a:ext cx="222885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57C5DBA7-51FB-4B1C-97DF-967734353BB8}" type="slidenum">
              <a:rPr kumimoji="1" lang="ja-JP" altLang="en-US" smtClean="0"/>
              <a:t>‹#›</a:t>
            </a:fld>
            <a:endParaRPr kumimoji="1" lang="ja-JP" altLang="en-US"/>
          </a:p>
        </p:txBody>
      </p:sp>
    </p:spTree>
    <p:extLst>
      <p:ext uri="{BB962C8B-B14F-4D97-AF65-F5344CB8AC3E}">
        <p14:creationId xmlns:p14="http://schemas.microsoft.com/office/powerpoint/2010/main" val="3784434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kumimoji="1"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kumimoji="1"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kumimoji="1"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kumimoji="1"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98120" y="182880"/>
            <a:ext cx="950976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28688" y="609600"/>
            <a:ext cx="8023860" cy="135636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928689" y="2057400"/>
            <a:ext cx="8021707" cy="40386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28684" y="6223830"/>
            <a:ext cx="1892373" cy="365125"/>
          </a:xfrm>
          <a:prstGeom prst="rect">
            <a:avLst/>
          </a:prstGeom>
        </p:spPr>
        <p:txBody>
          <a:bodyPr vert="horz" lIns="91440" tIns="45720" rIns="91440" bIns="45720" rtlCol="0" anchor="ctr"/>
          <a:lstStyle>
            <a:lvl1pPr algn="l">
              <a:defRPr sz="1000">
                <a:solidFill>
                  <a:schemeClr val="accent1"/>
                </a:solidFill>
              </a:defRPr>
            </a:lvl1pPr>
          </a:lstStyle>
          <a:p>
            <a:fld id="{307EF265-5CCC-4C51-94EF-33DACB001C9C}" type="datetime1">
              <a:rPr lang="en-US" altLang="ja-JP" smtClean="0"/>
              <a:t>5/9/2025</a:t>
            </a:fld>
            <a:endParaRPr lang="en-US"/>
          </a:p>
        </p:txBody>
      </p:sp>
      <p:sp>
        <p:nvSpPr>
          <p:cNvPr id="5" name="Footer Placeholder 4"/>
          <p:cNvSpPr>
            <a:spLocks noGrp="1"/>
          </p:cNvSpPr>
          <p:nvPr>
            <p:ph type="ftr" sz="quarter" idx="3"/>
          </p:nvPr>
        </p:nvSpPr>
        <p:spPr>
          <a:xfrm>
            <a:off x="3208683" y="6223830"/>
            <a:ext cx="3833192" cy="365125"/>
          </a:xfrm>
          <a:prstGeom prst="rect">
            <a:avLst/>
          </a:prstGeom>
        </p:spPr>
        <p:txBody>
          <a:bodyPr vert="horz" lIns="91440" tIns="45720" rIns="91440" bIns="45720" rtlCol="0" anchor="ctr"/>
          <a:lstStyle>
            <a:lvl1pPr algn="ctr">
              <a:defRPr sz="1000">
                <a:solidFill>
                  <a:schemeClr val="accent1"/>
                </a:solidFill>
              </a:defRPr>
            </a:lvl1pPr>
          </a:lstStyle>
          <a:p>
            <a:endParaRPr lang="en-US"/>
          </a:p>
        </p:txBody>
      </p:sp>
      <p:sp>
        <p:nvSpPr>
          <p:cNvPr id="6" name="Slide Number Placeholder 5"/>
          <p:cNvSpPr>
            <a:spLocks noGrp="1"/>
          </p:cNvSpPr>
          <p:nvPr>
            <p:ph type="sldNum" sz="quarter" idx="4"/>
          </p:nvPr>
        </p:nvSpPr>
        <p:spPr>
          <a:xfrm>
            <a:off x="7580244" y="6223830"/>
            <a:ext cx="1386302" cy="365125"/>
          </a:xfrm>
          <a:prstGeom prst="rect">
            <a:avLst/>
          </a:prstGeom>
        </p:spPr>
        <p:txBody>
          <a:bodyPr vert="horz" lIns="91440" tIns="45720" rIns="91440" bIns="45720" rtlCol="0" anchor="ctr"/>
          <a:lstStyle>
            <a:lvl1pPr algn="r">
              <a:defRPr sz="10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609924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685800" rtl="0" eaLnBrk="1" latinLnBrk="0" hangingPunct="1">
        <a:lnSpc>
          <a:spcPct val="90000"/>
        </a:lnSpc>
        <a:spcBef>
          <a:spcPct val="0"/>
        </a:spcBef>
        <a:buNone/>
        <a:defRPr kumimoji="1"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kumimoji="1"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4FEF10-C987-4C9C-AB8E-212D6D262C34}"/>
              </a:ext>
            </a:extLst>
          </p:cNvPr>
          <p:cNvSpPr>
            <a:spLocks noGrp="1"/>
          </p:cNvSpPr>
          <p:nvPr>
            <p:ph type="ctrTitle"/>
          </p:nvPr>
        </p:nvSpPr>
        <p:spPr>
          <a:xfrm>
            <a:off x="1277508" y="1624640"/>
            <a:ext cx="7419563" cy="1066800"/>
          </a:xfrm>
          <a:noFill/>
          <a:ln w="12700" cmpd="sng">
            <a:noFill/>
          </a:ln>
        </p:spPr>
        <p:txBody>
          <a:bodyPr anchor="b">
            <a:normAutofit/>
          </a:bodyPr>
          <a:lstStyle/>
          <a:p>
            <a:pPr>
              <a:lnSpc>
                <a:spcPts val="3600"/>
              </a:lnSpc>
            </a:pPr>
            <a:r>
              <a:rPr lang="ja-JP" altLang="en-US" sz="2800" b="1" dirty="0">
                <a:ln w="12700">
                  <a:solidFill>
                    <a:schemeClr val="accent3">
                      <a:lumMod val="50000"/>
                    </a:schemeClr>
                  </a:solidFill>
                  <a:prstDash val="solid"/>
                </a:ln>
                <a:effectLst>
                  <a:innerShdw blurRad="177800">
                    <a:schemeClr val="accent3">
                      <a:lumMod val="50000"/>
                    </a:schemeClr>
                  </a:innerShdw>
                </a:effectLst>
              </a:rPr>
              <a:t>横断的な気候変動の影響や脆弱性・リスクの</a:t>
            </a:r>
            <a:br>
              <a:rPr lang="en-US" altLang="ja-JP" sz="2800" b="1" dirty="0">
                <a:ln w="12700">
                  <a:solidFill>
                    <a:schemeClr val="accent3">
                      <a:lumMod val="50000"/>
                    </a:schemeClr>
                  </a:solidFill>
                  <a:prstDash val="solid"/>
                </a:ln>
                <a:effectLst>
                  <a:innerShdw blurRad="177800">
                    <a:schemeClr val="accent3">
                      <a:lumMod val="50000"/>
                    </a:schemeClr>
                  </a:innerShdw>
                </a:effectLst>
              </a:rPr>
            </a:br>
            <a:r>
              <a:rPr lang="ja-JP" altLang="en-US" sz="2800" b="1" dirty="0">
                <a:ln w="12700">
                  <a:solidFill>
                    <a:schemeClr val="accent3">
                      <a:lumMod val="50000"/>
                    </a:schemeClr>
                  </a:solidFill>
                  <a:prstDash val="solid"/>
                </a:ln>
                <a:effectLst>
                  <a:innerShdw blurRad="177800">
                    <a:schemeClr val="accent3">
                      <a:lumMod val="50000"/>
                    </a:schemeClr>
                  </a:innerShdw>
                </a:effectLst>
              </a:rPr>
              <a:t>把握と適応策の検討</a:t>
            </a:r>
          </a:p>
        </p:txBody>
      </p:sp>
      <p:sp>
        <p:nvSpPr>
          <p:cNvPr id="4" name="テキスト ボックス 3">
            <a:extLst>
              <a:ext uri="{FF2B5EF4-FFF2-40B4-BE49-F238E27FC236}">
                <a16:creationId xmlns:a16="http://schemas.microsoft.com/office/drawing/2014/main" id="{645992A9-5304-3823-3367-23B8CA3D241C}"/>
              </a:ext>
            </a:extLst>
          </p:cNvPr>
          <p:cNvSpPr txBox="1"/>
          <p:nvPr/>
        </p:nvSpPr>
        <p:spPr>
          <a:xfrm>
            <a:off x="7010400" y="381000"/>
            <a:ext cx="2486190" cy="307777"/>
          </a:xfrm>
          <a:prstGeom prst="rect">
            <a:avLst/>
          </a:prstGeom>
          <a:noFill/>
          <a:ln>
            <a:solidFill>
              <a:schemeClr val="tx1"/>
            </a:solidFill>
          </a:ln>
        </p:spPr>
        <p:txBody>
          <a:bodyPr wrap="square" rtlCol="0">
            <a:spAutoFit/>
          </a:bodyPr>
          <a:lstStyle/>
          <a:p>
            <a:pPr algn="ctr" defTabSz="914400"/>
            <a:r>
              <a:rPr kumimoji="1" lang="zh-TW" altLang="en-US" sz="1400" dirty="0">
                <a:solidFill>
                  <a:prstClr val="black"/>
                </a:solidFill>
                <a:latin typeface="ＭＳ Ｐゴシック" panose="020B0600070205080204" pitchFamily="50" charset="-128"/>
                <a:ea typeface="ＭＳ Ｐゴシック" panose="020B0600070205080204" pitchFamily="50" charset="-128"/>
              </a:rPr>
              <a:t>参考資料</a:t>
            </a:r>
            <a:r>
              <a:rPr kumimoji="1" lang="en-US" altLang="zh-TW" sz="1400" dirty="0">
                <a:solidFill>
                  <a:prstClr val="black"/>
                </a:solidFill>
                <a:latin typeface="ＭＳ Ｐゴシック" panose="020B0600070205080204" pitchFamily="50" charset="-128"/>
                <a:ea typeface="ＭＳ Ｐゴシック" panose="020B0600070205080204" pitchFamily="50" charset="-128"/>
              </a:rPr>
              <a:t>16_WS</a:t>
            </a:r>
            <a:r>
              <a:rPr kumimoji="1" lang="ja-JP" altLang="en-US" sz="1400" dirty="0">
                <a:solidFill>
                  <a:prstClr val="black"/>
                </a:solidFill>
                <a:latin typeface="ＭＳ Ｐゴシック" panose="020B0600070205080204" pitchFamily="50" charset="-128"/>
                <a:ea typeface="ＭＳ Ｐゴシック" panose="020B0600070205080204" pitchFamily="50" charset="-128"/>
              </a:rPr>
              <a:t>③</a:t>
            </a:r>
            <a:r>
              <a:rPr kumimoji="1" lang="zh-TW" altLang="en-US" sz="1400" dirty="0">
                <a:solidFill>
                  <a:prstClr val="black"/>
                </a:solidFill>
                <a:latin typeface="ＭＳ Ｐゴシック" panose="020B0600070205080204" pitchFamily="50" charset="-128"/>
                <a:ea typeface="ＭＳ Ｐゴシック" panose="020B0600070205080204" pitchFamily="50" charset="-128"/>
              </a:rPr>
              <a:t>進行資料</a:t>
            </a:r>
            <a:endParaRPr kumimoji="1" lang="ja-JP" altLang="en-US" sz="1400" dirty="0">
              <a:solidFill>
                <a:prstClr val="black"/>
              </a:solidFill>
              <a:latin typeface="ＭＳ Ｐゴシック" panose="020B0600070205080204" pitchFamily="50" charset="-128"/>
              <a:ea typeface="ＭＳ Ｐゴシック" panose="020B0600070205080204" pitchFamily="50" charset="-128"/>
            </a:endParaRPr>
          </a:p>
        </p:txBody>
      </p:sp>
      <p:cxnSp>
        <p:nvCxnSpPr>
          <p:cNvPr id="9" name="直線コネクタ 8">
            <a:extLst>
              <a:ext uri="{FF2B5EF4-FFF2-40B4-BE49-F238E27FC236}">
                <a16:creationId xmlns:a16="http://schemas.microsoft.com/office/drawing/2014/main" id="{477D62E4-13E7-7C19-2A30-D36EC7194B7C}"/>
              </a:ext>
            </a:extLst>
          </p:cNvPr>
          <p:cNvCxnSpPr/>
          <p:nvPr/>
        </p:nvCxnSpPr>
        <p:spPr>
          <a:xfrm>
            <a:off x="1569720" y="3794760"/>
            <a:ext cx="68351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タイトル 1">
            <a:extLst>
              <a:ext uri="{FF2B5EF4-FFF2-40B4-BE49-F238E27FC236}">
                <a16:creationId xmlns:a16="http://schemas.microsoft.com/office/drawing/2014/main" id="{ACDBD87D-3E3E-03F0-6EA9-B713A74FC859}"/>
              </a:ext>
            </a:extLst>
          </p:cNvPr>
          <p:cNvSpPr txBox="1">
            <a:spLocks/>
          </p:cNvSpPr>
          <p:nvPr/>
        </p:nvSpPr>
        <p:spPr>
          <a:xfrm>
            <a:off x="1205839" y="2691440"/>
            <a:ext cx="7419563" cy="1066801"/>
          </a:xfrm>
          <a:prstGeom prst="rect">
            <a:avLst/>
          </a:prstGeom>
          <a:noFill/>
          <a:ln w="12700" cmpd="sng">
            <a:noFill/>
          </a:ln>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nSpc>
                <a:spcPts val="2400"/>
              </a:lnSpc>
            </a:pPr>
            <a:r>
              <a:rPr lang="ja-JP" altLang="en-US" sz="1800" b="1" dirty="0">
                <a:ln w="12700">
                  <a:solidFill>
                    <a:schemeClr val="accent3">
                      <a:lumMod val="50000"/>
                    </a:schemeClr>
                  </a:solidFill>
                  <a:prstDash val="solid"/>
                </a:ln>
                <a:effectLst>
                  <a:innerShdw blurRad="177800">
                    <a:schemeClr val="accent3">
                      <a:lumMod val="50000"/>
                    </a:schemeClr>
                  </a:innerShdw>
                </a:effectLst>
              </a:rPr>
              <a:t>（テーマに即したタイトル）</a:t>
            </a:r>
            <a:br>
              <a:rPr lang="en-US" altLang="ja-JP" sz="1800" b="1" dirty="0">
                <a:ln w="12700">
                  <a:solidFill>
                    <a:schemeClr val="accent3">
                      <a:lumMod val="50000"/>
                    </a:schemeClr>
                  </a:solidFill>
                  <a:prstDash val="solid"/>
                </a:ln>
                <a:effectLst>
                  <a:innerShdw blurRad="177800">
                    <a:schemeClr val="accent3">
                      <a:lumMod val="50000"/>
                    </a:schemeClr>
                  </a:innerShdw>
                </a:effectLst>
              </a:rPr>
            </a:br>
            <a:r>
              <a:rPr lang="ja-JP" altLang="en-US" sz="1800" b="1" dirty="0">
                <a:ln w="12700">
                  <a:solidFill>
                    <a:schemeClr val="accent3">
                      <a:lumMod val="50000"/>
                    </a:schemeClr>
                  </a:solidFill>
                  <a:prstDash val="solid"/>
                </a:ln>
                <a:effectLst>
                  <a:innerShdw blurRad="177800">
                    <a:schemeClr val="accent3">
                      <a:lumMod val="50000"/>
                    </a:schemeClr>
                  </a:innerShdw>
                </a:effectLst>
              </a:rPr>
              <a:t>例：熱中症の発症をもたらす暑熱環境を改善する</a:t>
            </a:r>
            <a:br>
              <a:rPr lang="en-US" altLang="ja-JP" sz="1800" b="1" dirty="0">
                <a:ln w="12700">
                  <a:solidFill>
                    <a:schemeClr val="accent3">
                      <a:lumMod val="50000"/>
                    </a:schemeClr>
                  </a:solidFill>
                  <a:prstDash val="solid"/>
                </a:ln>
                <a:effectLst>
                  <a:innerShdw blurRad="177800">
                    <a:schemeClr val="accent3">
                      <a:lumMod val="50000"/>
                    </a:schemeClr>
                  </a:innerShdw>
                </a:effectLst>
              </a:rPr>
            </a:br>
            <a:r>
              <a:rPr lang="ja-JP" altLang="en-US" sz="1800" b="1" dirty="0">
                <a:ln w="12700">
                  <a:solidFill>
                    <a:schemeClr val="accent3">
                      <a:lumMod val="50000"/>
                    </a:schemeClr>
                  </a:solidFill>
                  <a:prstDash val="solid"/>
                </a:ln>
                <a:effectLst>
                  <a:innerShdw blurRad="177800">
                    <a:schemeClr val="accent3">
                      <a:lumMod val="50000"/>
                    </a:schemeClr>
                  </a:innerShdw>
                </a:effectLst>
              </a:rPr>
              <a:t>ための適応策に関するワークショップ</a:t>
            </a:r>
            <a:endParaRPr lang="ja-JP" altLang="en-US" sz="2800" b="1" dirty="0">
              <a:ln w="12700">
                <a:solidFill>
                  <a:schemeClr val="accent3">
                    <a:lumMod val="50000"/>
                  </a:schemeClr>
                </a:solidFill>
                <a:prstDash val="solid"/>
              </a:ln>
              <a:effectLst>
                <a:innerShdw blurRad="177800">
                  <a:schemeClr val="accent3">
                    <a:lumMod val="50000"/>
                  </a:schemeClr>
                </a:innerShdw>
              </a:effectLst>
            </a:endParaRPr>
          </a:p>
        </p:txBody>
      </p:sp>
      <p:sp>
        <p:nvSpPr>
          <p:cNvPr id="5" name="テキスト ボックス 4">
            <a:extLst>
              <a:ext uri="{FF2B5EF4-FFF2-40B4-BE49-F238E27FC236}">
                <a16:creationId xmlns:a16="http://schemas.microsoft.com/office/drawing/2014/main" id="{AFC5FA6C-66C2-6BD4-F0E7-DD9BB92A341C}"/>
              </a:ext>
            </a:extLst>
          </p:cNvPr>
          <p:cNvSpPr txBox="1"/>
          <p:nvPr/>
        </p:nvSpPr>
        <p:spPr>
          <a:xfrm>
            <a:off x="304800" y="6096000"/>
            <a:ext cx="5486400" cy="523220"/>
          </a:xfrm>
          <a:prstGeom prst="rect">
            <a:avLst/>
          </a:prstGeom>
          <a:noFill/>
        </p:spPr>
        <p:txBody>
          <a:bodyPr wrap="square" rtlCol="0">
            <a:spAutoFit/>
          </a:bodyPr>
          <a:lstStyle/>
          <a:p>
            <a:r>
              <a:rPr kumimoji="1" lang="ja-JP" altLang="en-US" sz="1400" dirty="0">
                <a:latin typeface="BIZ UDPゴシック" panose="020B0400000000000000" pitchFamily="50" charset="-128"/>
                <a:ea typeface="BIZ UDPゴシック" panose="020B0400000000000000" pitchFamily="50" charset="-128"/>
              </a:rPr>
              <a:t>注：本資料は、中部地方環境事務所が実施したワークショップ資料を一部改変して作成したものです</a:t>
            </a:r>
          </a:p>
        </p:txBody>
      </p:sp>
    </p:spTree>
    <p:extLst>
      <p:ext uri="{BB962C8B-B14F-4D97-AF65-F5344CB8AC3E}">
        <p14:creationId xmlns:p14="http://schemas.microsoft.com/office/powerpoint/2010/main" val="3804248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8"/>
          <p:cNvSpPr/>
          <p:nvPr/>
        </p:nvSpPr>
        <p:spPr>
          <a:xfrm>
            <a:off x="304800" y="301959"/>
            <a:ext cx="3967666" cy="510831"/>
          </a:xfrm>
          <a:prstGeom prst="rect">
            <a:avLst/>
          </a:prstGeom>
          <a:solidFill>
            <a:srgbClr val="404041"/>
          </a:solidFill>
        </p:spPr>
        <p:txBody>
          <a:bodyPr/>
          <a:lstStyle/>
          <a:p>
            <a:endParaRPr lang="ja-JP" altLang="en-US"/>
          </a:p>
        </p:txBody>
      </p:sp>
      <p:sp>
        <p:nvSpPr>
          <p:cNvPr id="9" name="TextBox 9"/>
          <p:cNvSpPr txBox="1"/>
          <p:nvPr/>
        </p:nvSpPr>
        <p:spPr>
          <a:xfrm>
            <a:off x="507468" y="408967"/>
            <a:ext cx="3764998" cy="278474"/>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58" spc="693" dirty="0">
                <a:solidFill>
                  <a:srgbClr val="FFFFFF"/>
                </a:solidFill>
                <a:latin typeface="BIZ UDPゴシック"/>
                <a:ea typeface="BIZ UDPゴシック"/>
              </a:rPr>
              <a:t>ワークショップの</a:t>
            </a:r>
            <a:r>
              <a:rPr kumimoji="0" lang="ja-JP" altLang="en-US" sz="2058" b="0" i="0" u="none" strike="noStrike" kern="1200" cap="none" spc="693" normalizeH="0" baseline="0" noProof="0" dirty="0">
                <a:ln>
                  <a:noFill/>
                </a:ln>
                <a:solidFill>
                  <a:srgbClr val="FFFFFF"/>
                </a:solidFill>
                <a:effectLst/>
                <a:uLnTx/>
                <a:uFillTx/>
                <a:latin typeface="BIZ UDPゴシック"/>
                <a:ea typeface="BIZ UDPゴシック"/>
                <a:cs typeface="+mn-cs"/>
              </a:rPr>
              <a:t>目的</a:t>
            </a:r>
            <a:endParaRPr kumimoji="0" lang="en-US" sz="2058" b="0" i="0" u="none" strike="noStrike" kern="1200" cap="none" spc="693" normalizeH="0" baseline="0" noProof="0" dirty="0">
              <a:ln>
                <a:noFill/>
              </a:ln>
              <a:solidFill>
                <a:srgbClr val="FFFFFF"/>
              </a:solidFill>
              <a:effectLst/>
              <a:uLnTx/>
              <a:uFillTx/>
              <a:latin typeface="BIZ UDPゴシック"/>
              <a:ea typeface="BIZ UDPゴシック"/>
              <a:cs typeface="+mn-cs"/>
            </a:endParaRPr>
          </a:p>
        </p:txBody>
      </p:sp>
      <p:sp>
        <p:nvSpPr>
          <p:cNvPr id="4" name="TextBox 5">
            <a:extLst>
              <a:ext uri="{FF2B5EF4-FFF2-40B4-BE49-F238E27FC236}">
                <a16:creationId xmlns:a16="http://schemas.microsoft.com/office/drawing/2014/main" id="{844E6155-ABAD-468D-4FCF-0CC96C166045}"/>
              </a:ext>
            </a:extLst>
          </p:cNvPr>
          <p:cNvSpPr txBox="1"/>
          <p:nvPr/>
        </p:nvSpPr>
        <p:spPr>
          <a:xfrm>
            <a:off x="463469" y="1075159"/>
            <a:ext cx="8979061" cy="5038302"/>
          </a:xfrm>
          <a:prstGeom prst="rect">
            <a:avLst/>
          </a:prstGeom>
        </p:spPr>
        <p:txBody>
          <a:bodyPr wrap="square" lIns="0" tIns="0" rIns="0" bIns="0" rtlCol="0" anchor="t">
            <a:spAutoFit/>
          </a:bodyPr>
          <a:lstStyle/>
          <a:p>
            <a:pPr algn="just">
              <a:lnSpc>
                <a:spcPts val="3968"/>
              </a:lnSpc>
            </a:pPr>
            <a:r>
              <a:rPr lang="ja-JP" altLang="en-US" sz="2000" dirty="0">
                <a:solidFill>
                  <a:srgbClr val="000000"/>
                </a:solidFill>
                <a:latin typeface="+mn-ea"/>
              </a:rPr>
              <a:t>本日のワークショップは</a:t>
            </a:r>
            <a:endParaRPr lang="en-US" altLang="ja-JP" sz="2000" dirty="0">
              <a:solidFill>
                <a:srgbClr val="000000"/>
              </a:solidFill>
              <a:latin typeface="+mn-ea"/>
            </a:endParaRPr>
          </a:p>
          <a:p>
            <a:pPr algn="just">
              <a:lnSpc>
                <a:spcPts val="3968"/>
              </a:lnSpc>
            </a:pPr>
            <a:endParaRPr lang="en-US" sz="2000" dirty="0">
              <a:solidFill>
                <a:srgbClr val="000000"/>
              </a:solidFill>
              <a:latin typeface="+mn-ea"/>
            </a:endParaRPr>
          </a:p>
          <a:p>
            <a:pPr algn="just">
              <a:lnSpc>
                <a:spcPts val="3968"/>
              </a:lnSpc>
            </a:pPr>
            <a:endParaRPr lang="en-US" sz="2000" dirty="0">
              <a:solidFill>
                <a:srgbClr val="000000"/>
              </a:solidFill>
              <a:latin typeface="+mn-ea"/>
            </a:endParaRPr>
          </a:p>
          <a:p>
            <a:pPr algn="just">
              <a:lnSpc>
                <a:spcPts val="3968"/>
              </a:lnSpc>
            </a:pPr>
            <a:endParaRPr lang="en-US" sz="2000" dirty="0">
              <a:solidFill>
                <a:srgbClr val="000000"/>
              </a:solidFill>
              <a:latin typeface="+mn-ea"/>
            </a:endParaRPr>
          </a:p>
          <a:p>
            <a:pPr algn="just">
              <a:lnSpc>
                <a:spcPts val="3968"/>
              </a:lnSpc>
            </a:pPr>
            <a:endParaRPr lang="en-US" sz="2000" dirty="0">
              <a:solidFill>
                <a:srgbClr val="000000"/>
              </a:solidFill>
              <a:latin typeface="+mn-ea"/>
            </a:endParaRPr>
          </a:p>
          <a:p>
            <a:pPr algn="just">
              <a:lnSpc>
                <a:spcPts val="3968"/>
              </a:lnSpc>
            </a:pPr>
            <a:endParaRPr lang="en-US" sz="2000" dirty="0">
              <a:solidFill>
                <a:srgbClr val="000000"/>
              </a:solidFill>
              <a:latin typeface="+mn-ea"/>
            </a:endParaRPr>
          </a:p>
          <a:p>
            <a:pPr algn="r">
              <a:lnSpc>
                <a:spcPts val="3968"/>
              </a:lnSpc>
            </a:pPr>
            <a:endParaRPr lang="en-US" altLang="ja-JP" sz="2000" dirty="0">
              <a:solidFill>
                <a:srgbClr val="000000"/>
              </a:solidFill>
              <a:latin typeface="+mn-ea"/>
            </a:endParaRPr>
          </a:p>
          <a:p>
            <a:pPr algn="r">
              <a:lnSpc>
                <a:spcPts val="3968"/>
              </a:lnSpc>
            </a:pPr>
            <a:endParaRPr lang="en-US" altLang="ja-JP" sz="2000" dirty="0">
              <a:solidFill>
                <a:srgbClr val="000000"/>
              </a:solidFill>
              <a:latin typeface="+mn-ea"/>
            </a:endParaRPr>
          </a:p>
          <a:p>
            <a:pPr algn="r">
              <a:lnSpc>
                <a:spcPts val="3968"/>
              </a:lnSpc>
            </a:pPr>
            <a:endParaRPr lang="en-US" altLang="ja-JP" sz="2000" dirty="0">
              <a:solidFill>
                <a:srgbClr val="000000"/>
              </a:solidFill>
              <a:latin typeface="+mn-ea"/>
            </a:endParaRPr>
          </a:p>
          <a:p>
            <a:pPr algn="r">
              <a:lnSpc>
                <a:spcPts val="3968"/>
              </a:lnSpc>
            </a:pPr>
            <a:r>
              <a:rPr lang="ja-JP" altLang="en-US" sz="2000" dirty="0">
                <a:solidFill>
                  <a:srgbClr val="000000"/>
                </a:solidFill>
                <a:latin typeface="+mn-ea"/>
              </a:rPr>
              <a:t>を目的に実施します。</a:t>
            </a:r>
            <a:endParaRPr lang="en-US" sz="2000" dirty="0">
              <a:solidFill>
                <a:srgbClr val="000000"/>
              </a:solidFill>
              <a:latin typeface="+mn-ea"/>
            </a:endParaRPr>
          </a:p>
        </p:txBody>
      </p:sp>
      <p:sp>
        <p:nvSpPr>
          <p:cNvPr id="5" name="テキスト ボックス 4">
            <a:extLst>
              <a:ext uri="{FF2B5EF4-FFF2-40B4-BE49-F238E27FC236}">
                <a16:creationId xmlns:a16="http://schemas.microsoft.com/office/drawing/2014/main" id="{DCD62ABB-0374-7E69-176F-18D78D608B75}"/>
              </a:ext>
            </a:extLst>
          </p:cNvPr>
          <p:cNvSpPr txBox="1"/>
          <p:nvPr/>
        </p:nvSpPr>
        <p:spPr>
          <a:xfrm>
            <a:off x="463469" y="1828800"/>
            <a:ext cx="8979061" cy="3296626"/>
          </a:xfrm>
          <a:prstGeom prst="rect">
            <a:avLst/>
          </a:prstGeom>
          <a:solidFill>
            <a:schemeClr val="bg1"/>
          </a:solidFill>
        </p:spPr>
        <p:txBody>
          <a:bodyPr wrap="square" lIns="252000" tIns="180000" bIns="180000">
            <a:spAutoFit/>
          </a:bodyPr>
          <a:lstStyle/>
          <a:p>
            <a:pPr marL="514350" indent="-514350">
              <a:spcBef>
                <a:spcPts val="3000"/>
              </a:spcBef>
              <a:buFont typeface="+mj-lt"/>
              <a:buAutoNum type="arabicPeriod"/>
            </a:pPr>
            <a:r>
              <a:rPr lang="en-US" altLang="ja-JP" sz="3000" spc="63" dirty="0">
                <a:latin typeface="BIZ UDPゴシック" panose="020B0400000000000000" pitchFamily="50" charset="-128"/>
                <a:ea typeface="BIZ UDPゴシック" panose="020B0400000000000000" pitchFamily="50" charset="-128"/>
              </a:rPr>
              <a:t> </a:t>
            </a:r>
            <a:r>
              <a:rPr lang="ja-JP" altLang="en-US" sz="3000" spc="63" dirty="0">
                <a:solidFill>
                  <a:srgbClr val="FF0000"/>
                </a:solidFill>
                <a:latin typeface="BIZ UDPゴシック" panose="020B0400000000000000" pitchFamily="50" charset="-128"/>
                <a:ea typeface="BIZ UDPゴシック" panose="020B0400000000000000" pitchFamily="50" charset="-128"/>
              </a:rPr>
              <a:t>健康や生活に対する気候変動影響</a:t>
            </a:r>
            <a:r>
              <a:rPr lang="ja-JP" altLang="en-US" sz="3000" spc="63" dirty="0">
                <a:latin typeface="BIZ UDPゴシック" panose="020B0400000000000000" pitchFamily="50" charset="-128"/>
                <a:ea typeface="BIZ UDPゴシック" panose="020B0400000000000000" pitchFamily="50" charset="-128"/>
              </a:rPr>
              <a:t>を共有</a:t>
            </a:r>
            <a:endParaRPr lang="en-US" altLang="ja-JP" sz="3000" spc="63" dirty="0">
              <a:latin typeface="BIZ UDPゴシック" panose="020B0400000000000000" pitchFamily="50" charset="-128"/>
              <a:ea typeface="BIZ UDPゴシック" panose="020B0400000000000000" pitchFamily="50" charset="-128"/>
            </a:endParaRPr>
          </a:p>
          <a:p>
            <a:pPr marL="514350" indent="-514350">
              <a:spcBef>
                <a:spcPts val="3000"/>
              </a:spcBef>
              <a:buFont typeface="+mj-lt"/>
              <a:buAutoNum type="arabicPeriod"/>
            </a:pPr>
            <a:r>
              <a:rPr lang="ja-JP" altLang="en-US" sz="3000" spc="63" dirty="0">
                <a:latin typeface="BIZ UDPゴシック" panose="020B0400000000000000" pitchFamily="50" charset="-128"/>
                <a:ea typeface="BIZ UDPゴシック" panose="020B0400000000000000" pitchFamily="50" charset="-128"/>
              </a:rPr>
              <a:t> 異なる部局間で、</a:t>
            </a:r>
            <a:r>
              <a:rPr lang="ja-JP" altLang="en-US" sz="3000" spc="63" dirty="0">
                <a:solidFill>
                  <a:srgbClr val="FF0000"/>
                </a:solidFill>
                <a:latin typeface="BIZ UDPゴシック" panose="020B0400000000000000" pitchFamily="50" charset="-128"/>
                <a:ea typeface="BIZ UDPゴシック" panose="020B0400000000000000" pitchFamily="50" charset="-128"/>
              </a:rPr>
              <a:t>熱中症の原因となる暑熱　　 </a:t>
            </a:r>
            <a:r>
              <a:rPr lang="en-US" altLang="ja-JP" sz="3000" spc="63" dirty="0">
                <a:solidFill>
                  <a:srgbClr val="FF0000"/>
                </a:solidFill>
                <a:latin typeface="BIZ UDPゴシック" panose="020B0400000000000000" pitchFamily="50" charset="-128"/>
                <a:ea typeface="BIZ UDPゴシック" panose="020B0400000000000000" pitchFamily="50" charset="-128"/>
              </a:rPr>
              <a:t>  </a:t>
            </a:r>
          </a:p>
          <a:p>
            <a:pPr>
              <a:lnSpc>
                <a:spcPct val="0"/>
              </a:lnSpc>
              <a:spcBef>
                <a:spcPts val="3000"/>
              </a:spcBef>
            </a:pPr>
            <a:r>
              <a:rPr lang="en-US" altLang="ja-JP" sz="3000" spc="63" dirty="0">
                <a:solidFill>
                  <a:srgbClr val="FF0000"/>
                </a:solidFill>
                <a:latin typeface="BIZ UDPゴシック" panose="020B0400000000000000" pitchFamily="50" charset="-128"/>
                <a:ea typeface="BIZ UDPゴシック" panose="020B0400000000000000" pitchFamily="50" charset="-128"/>
              </a:rPr>
              <a:t>     </a:t>
            </a:r>
            <a:r>
              <a:rPr lang="ja-JP" altLang="en-US" sz="3000" spc="63" dirty="0">
                <a:solidFill>
                  <a:srgbClr val="FF0000"/>
                </a:solidFill>
                <a:latin typeface="BIZ UDPゴシック" panose="020B0400000000000000" pitchFamily="50" charset="-128"/>
                <a:ea typeface="BIZ UDPゴシック" panose="020B0400000000000000" pitchFamily="50" charset="-128"/>
              </a:rPr>
              <a:t>環境を改善するための暑熱適応策</a:t>
            </a:r>
            <a:r>
              <a:rPr lang="ja-JP" altLang="en-US" sz="3000" spc="63" dirty="0">
                <a:latin typeface="BIZ UDPゴシック" panose="020B0400000000000000" pitchFamily="50" charset="-128"/>
                <a:ea typeface="BIZ UDPゴシック" panose="020B0400000000000000" pitchFamily="50" charset="-128"/>
              </a:rPr>
              <a:t>について　　　</a:t>
            </a:r>
            <a:endParaRPr lang="en-US" altLang="ja-JP" sz="3000" spc="63" dirty="0">
              <a:latin typeface="BIZ UDPゴシック" panose="020B0400000000000000" pitchFamily="50" charset="-128"/>
              <a:ea typeface="BIZ UDPゴシック" panose="020B0400000000000000" pitchFamily="50" charset="-128"/>
            </a:endParaRPr>
          </a:p>
          <a:p>
            <a:pPr>
              <a:lnSpc>
                <a:spcPct val="0"/>
              </a:lnSpc>
              <a:spcBef>
                <a:spcPts val="3000"/>
              </a:spcBef>
            </a:pPr>
            <a:r>
              <a:rPr lang="en-US" altLang="ja-JP" sz="3000" spc="63" dirty="0">
                <a:latin typeface="BIZ UDPゴシック" panose="020B0400000000000000" pitchFamily="50" charset="-128"/>
                <a:ea typeface="BIZ UDPゴシック" panose="020B0400000000000000" pitchFamily="50" charset="-128"/>
              </a:rPr>
              <a:t>     </a:t>
            </a:r>
            <a:r>
              <a:rPr lang="ja-JP" altLang="en-US" sz="3000" spc="63" dirty="0">
                <a:latin typeface="BIZ UDPゴシック" panose="020B0400000000000000" pitchFamily="50" charset="-128"/>
                <a:ea typeface="BIZ UDPゴシック" panose="020B0400000000000000" pitchFamily="50" charset="-128"/>
              </a:rPr>
              <a:t>意見交換</a:t>
            </a:r>
            <a:endParaRPr lang="en-US" altLang="ja-JP" sz="3000" spc="63" dirty="0">
              <a:latin typeface="BIZ UDPゴシック" panose="020B0400000000000000" pitchFamily="50" charset="-128"/>
              <a:ea typeface="BIZ UDPゴシック" panose="020B0400000000000000" pitchFamily="50" charset="-128"/>
            </a:endParaRPr>
          </a:p>
          <a:p>
            <a:pPr>
              <a:spcBef>
                <a:spcPts val="3000"/>
              </a:spcBef>
            </a:pPr>
            <a:r>
              <a:rPr lang="ja-JP" altLang="en-US" sz="3000" spc="63" dirty="0">
                <a:latin typeface="BIZ UDPゴシック" panose="020B0400000000000000" pitchFamily="50" charset="-128"/>
                <a:ea typeface="BIZ UDPゴシック" panose="020B0400000000000000" pitchFamily="50" charset="-128"/>
              </a:rPr>
              <a:t>３． </a:t>
            </a:r>
            <a:r>
              <a:rPr lang="ja-JP" altLang="en-US" sz="3000" spc="63" dirty="0">
                <a:solidFill>
                  <a:srgbClr val="FF0000"/>
                </a:solidFill>
                <a:latin typeface="BIZ UDPゴシック" panose="020B0400000000000000" pitchFamily="50" charset="-128"/>
                <a:ea typeface="BIZ UDPゴシック" panose="020B0400000000000000" pitchFamily="50" charset="-128"/>
              </a:rPr>
              <a:t>必要な暑熱適応策</a:t>
            </a:r>
            <a:r>
              <a:rPr lang="ja-JP" altLang="en-US" sz="3000" spc="63" dirty="0">
                <a:latin typeface="BIZ UDPゴシック" panose="020B0400000000000000" pitchFamily="50" charset="-128"/>
                <a:ea typeface="BIZ UDPゴシック" panose="020B0400000000000000" pitchFamily="50" charset="-128"/>
              </a:rPr>
              <a:t>について整理</a:t>
            </a:r>
            <a:endParaRPr lang="en-US" altLang="ja-JP" sz="3000" spc="63" dirty="0">
              <a:latin typeface="BIZ UDPゴシック" panose="020B0400000000000000" pitchFamily="50" charset="-128"/>
              <a:ea typeface="BIZ UDPゴシック" panose="020B0400000000000000" pitchFamily="50" charset="-128"/>
            </a:endParaRPr>
          </a:p>
        </p:txBody>
      </p:sp>
      <p:sp>
        <p:nvSpPr>
          <p:cNvPr id="3" name="スライド番号プレースホルダー 2">
            <a:extLst>
              <a:ext uri="{FF2B5EF4-FFF2-40B4-BE49-F238E27FC236}">
                <a16:creationId xmlns:a16="http://schemas.microsoft.com/office/drawing/2014/main" id="{B39A0A43-F572-EED3-6F80-BF454D3B04CD}"/>
              </a:ext>
            </a:extLst>
          </p:cNvPr>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266701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8"/>
          <p:cNvSpPr/>
          <p:nvPr/>
        </p:nvSpPr>
        <p:spPr>
          <a:xfrm>
            <a:off x="304800" y="301959"/>
            <a:ext cx="3967666" cy="510831"/>
          </a:xfrm>
          <a:prstGeom prst="rect">
            <a:avLst/>
          </a:prstGeom>
          <a:solidFill>
            <a:srgbClr val="404041"/>
          </a:solidFill>
        </p:spPr>
        <p:txBody>
          <a:bodyPr/>
          <a:lstStyle/>
          <a:p>
            <a:endParaRPr lang="ja-JP" altLang="en-US"/>
          </a:p>
        </p:txBody>
      </p:sp>
      <p:sp>
        <p:nvSpPr>
          <p:cNvPr id="9" name="TextBox 9"/>
          <p:cNvSpPr txBox="1"/>
          <p:nvPr/>
        </p:nvSpPr>
        <p:spPr>
          <a:xfrm>
            <a:off x="304800" y="418137"/>
            <a:ext cx="3764998" cy="278474"/>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58" spc="693" dirty="0">
                <a:solidFill>
                  <a:srgbClr val="FFFFFF"/>
                </a:solidFill>
                <a:latin typeface="BIZ UDPゴシック"/>
                <a:ea typeface="BIZ UDPゴシック"/>
              </a:rPr>
              <a:t>ワークショップ</a:t>
            </a:r>
            <a:r>
              <a:rPr kumimoji="0" lang="ja-JP" altLang="en-US" sz="2058" b="0" i="0" u="none" strike="noStrike" kern="1200" cap="none" spc="693" normalizeH="0" baseline="0" noProof="0" dirty="0">
                <a:ln>
                  <a:noFill/>
                </a:ln>
                <a:solidFill>
                  <a:srgbClr val="FFFFFF"/>
                </a:solidFill>
                <a:effectLst/>
                <a:uLnTx/>
                <a:uFillTx/>
                <a:latin typeface="BIZ UDPゴシック"/>
                <a:ea typeface="BIZ UDPゴシック"/>
                <a:cs typeface="+mn-cs"/>
              </a:rPr>
              <a:t>の流れ</a:t>
            </a:r>
            <a:endParaRPr kumimoji="0" lang="en-US" sz="2058" b="0" i="0" u="none" strike="noStrike" kern="1200" cap="none" spc="693" normalizeH="0" baseline="0" noProof="0" dirty="0">
              <a:ln>
                <a:noFill/>
              </a:ln>
              <a:solidFill>
                <a:srgbClr val="FFFFFF"/>
              </a:solidFill>
              <a:effectLst/>
              <a:uLnTx/>
              <a:uFillTx/>
              <a:latin typeface="BIZ UDPゴシック"/>
              <a:ea typeface="BIZ UDPゴシック"/>
              <a:cs typeface="+mn-cs"/>
            </a:endParaRPr>
          </a:p>
        </p:txBody>
      </p:sp>
      <p:sp>
        <p:nvSpPr>
          <p:cNvPr id="6" name="スライド番号プレースホルダー 5">
            <a:extLst>
              <a:ext uri="{FF2B5EF4-FFF2-40B4-BE49-F238E27FC236}">
                <a16:creationId xmlns:a16="http://schemas.microsoft.com/office/drawing/2014/main" id="{274B3E17-7B0E-AEDB-3B48-93E65C731A86}"/>
              </a:ext>
            </a:extLst>
          </p:cNvPr>
          <p:cNvSpPr>
            <a:spLocks noGrp="1"/>
          </p:cNvSpPr>
          <p:nvPr>
            <p:ph type="sldNum" sz="quarter" idx="12"/>
          </p:nvPr>
        </p:nvSpPr>
        <p:spPr/>
        <p:txBody>
          <a:bodyPr/>
          <a:lstStyle/>
          <a:p>
            <a:fld id="{B6F15528-21DE-4FAA-801E-634DDDAF4B2B}" type="slidenum">
              <a:rPr lang="en-US" smtClean="0"/>
              <a:pPr/>
              <a:t>3</a:t>
            </a:fld>
            <a:endParaRPr lang="en-US"/>
          </a:p>
        </p:txBody>
      </p:sp>
      <p:graphicFrame>
        <p:nvGraphicFramePr>
          <p:cNvPr id="7" name="表 6">
            <a:extLst>
              <a:ext uri="{FF2B5EF4-FFF2-40B4-BE49-F238E27FC236}">
                <a16:creationId xmlns:a16="http://schemas.microsoft.com/office/drawing/2014/main" id="{96785FBD-F3AE-74EE-F29D-35F9F1A9E42B}"/>
              </a:ext>
            </a:extLst>
          </p:cNvPr>
          <p:cNvGraphicFramePr>
            <a:graphicFrameLocks noGrp="1"/>
          </p:cNvGraphicFramePr>
          <p:nvPr>
            <p:extLst>
              <p:ext uri="{D42A27DB-BD31-4B8C-83A1-F6EECF244321}">
                <p14:modId xmlns:p14="http://schemas.microsoft.com/office/powerpoint/2010/main" val="1263572205"/>
              </p:ext>
            </p:extLst>
          </p:nvPr>
        </p:nvGraphicFramePr>
        <p:xfrm>
          <a:off x="304800" y="914400"/>
          <a:ext cx="9144000" cy="5691412"/>
        </p:xfrm>
        <a:graphic>
          <a:graphicData uri="http://schemas.openxmlformats.org/drawingml/2006/table">
            <a:tbl>
              <a:tblPr firstRow="1" firstCol="1" bandRow="1">
                <a:tableStyleId>{5C22544A-7EE6-4342-B048-85BDC9FD1C3A}</a:tableStyleId>
              </a:tblPr>
              <a:tblGrid>
                <a:gridCol w="1859607">
                  <a:extLst>
                    <a:ext uri="{9D8B030D-6E8A-4147-A177-3AD203B41FA5}">
                      <a16:colId xmlns:a16="http://schemas.microsoft.com/office/drawing/2014/main" val="2543604063"/>
                    </a:ext>
                  </a:extLst>
                </a:gridCol>
                <a:gridCol w="7284393">
                  <a:extLst>
                    <a:ext uri="{9D8B030D-6E8A-4147-A177-3AD203B41FA5}">
                      <a16:colId xmlns:a16="http://schemas.microsoft.com/office/drawing/2014/main" val="3874807215"/>
                    </a:ext>
                  </a:extLst>
                </a:gridCol>
              </a:tblGrid>
              <a:tr h="458573">
                <a:tc>
                  <a:txBody>
                    <a:bodyPr/>
                    <a:lstStyle/>
                    <a:p>
                      <a:pPr algn="ctr"/>
                      <a:r>
                        <a:rPr lang="ja-JP" sz="1600" kern="100" dirty="0">
                          <a:effectLst/>
                          <a:latin typeface="+mn-ea"/>
                          <a:ea typeface="+mn-ea"/>
                        </a:rPr>
                        <a:t>時間</a:t>
                      </a:r>
                      <a:r>
                        <a:rPr lang="ja-JP" altLang="en-US" sz="1600" kern="100" dirty="0">
                          <a:effectLst/>
                          <a:latin typeface="+mn-ea"/>
                          <a:ea typeface="+mn-ea"/>
                        </a:rPr>
                        <a:t>（例）</a:t>
                      </a:r>
                      <a:endParaRPr lang="ja-JP" sz="1600" kern="100" dirty="0">
                        <a:effectLst/>
                        <a:latin typeface="+mn-ea"/>
                        <a:ea typeface="+mn-ea"/>
                        <a:cs typeface="Arial" panose="020B0604020202020204" pitchFamily="34" charset="0"/>
                      </a:endParaRPr>
                    </a:p>
                  </a:txBody>
                  <a:tcPr marL="49449" marR="49449" marT="0" marB="0" anchor="ctr"/>
                </a:tc>
                <a:tc>
                  <a:txBody>
                    <a:bodyPr/>
                    <a:lstStyle/>
                    <a:p>
                      <a:pPr algn="l"/>
                      <a:r>
                        <a:rPr lang="ja-JP" sz="1600" kern="100" dirty="0">
                          <a:effectLst/>
                          <a:latin typeface="+mn-ea"/>
                          <a:ea typeface="+mn-ea"/>
                        </a:rPr>
                        <a:t>内容</a:t>
                      </a:r>
                      <a:endParaRPr lang="ja-JP" sz="1600" kern="100" dirty="0">
                        <a:effectLst/>
                        <a:latin typeface="+mn-ea"/>
                        <a:ea typeface="+mn-ea"/>
                        <a:cs typeface="Arial" panose="020B0604020202020204" pitchFamily="34" charset="0"/>
                      </a:endParaRPr>
                    </a:p>
                  </a:txBody>
                  <a:tcPr marL="49449" marR="49449" marT="0" marB="0" anchor="ctr"/>
                </a:tc>
                <a:extLst>
                  <a:ext uri="{0D108BD9-81ED-4DB2-BD59-A6C34878D82A}">
                    <a16:rowId xmlns:a16="http://schemas.microsoft.com/office/drawing/2014/main" val="3667370391"/>
                  </a:ext>
                </a:extLst>
              </a:tr>
              <a:tr h="447960">
                <a:tc>
                  <a:txBody>
                    <a:bodyPr/>
                    <a:lstStyle/>
                    <a:p>
                      <a:pPr algn="ctr"/>
                      <a:r>
                        <a:rPr lang="en-US" sz="1600" kern="100" dirty="0">
                          <a:effectLst/>
                          <a:latin typeface="+mn-ea"/>
                          <a:ea typeface="+mn-ea"/>
                        </a:rPr>
                        <a:t>9:30</a:t>
                      </a:r>
                      <a:endParaRPr lang="ja-JP" sz="1600" kern="100" dirty="0">
                        <a:effectLst/>
                        <a:latin typeface="+mn-ea"/>
                        <a:ea typeface="+mn-ea"/>
                        <a:cs typeface="Arial" panose="020B0604020202020204" pitchFamily="34" charset="0"/>
                      </a:endParaRPr>
                    </a:p>
                  </a:txBody>
                  <a:tcPr marL="49449" marR="49449" marT="0" marB="0" anchor="ctr"/>
                </a:tc>
                <a:tc>
                  <a:txBody>
                    <a:bodyPr/>
                    <a:lstStyle/>
                    <a:p>
                      <a:pPr algn="l"/>
                      <a:r>
                        <a:rPr lang="ja-JP" sz="1600" kern="100" dirty="0">
                          <a:effectLst/>
                          <a:latin typeface="BIZ UDPゴシック" panose="020B0400000000000000" pitchFamily="50" charset="-128"/>
                          <a:ea typeface="BIZ UDPゴシック" panose="020B0400000000000000" pitchFamily="50" charset="-128"/>
                        </a:rPr>
                        <a:t>開場</a:t>
                      </a:r>
                      <a:endParaRPr 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9449" marR="49449" marT="0" marB="0" anchor="ctr"/>
                </a:tc>
                <a:extLst>
                  <a:ext uri="{0D108BD9-81ED-4DB2-BD59-A6C34878D82A}">
                    <a16:rowId xmlns:a16="http://schemas.microsoft.com/office/drawing/2014/main" val="3981615368"/>
                  </a:ext>
                </a:extLst>
              </a:tr>
              <a:tr h="447960">
                <a:tc>
                  <a:txBody>
                    <a:bodyPr/>
                    <a:lstStyle/>
                    <a:p>
                      <a:pPr algn="ctr"/>
                      <a:r>
                        <a:rPr lang="en-US" sz="1600" kern="100" dirty="0">
                          <a:effectLst/>
                          <a:latin typeface="+mn-ea"/>
                          <a:ea typeface="+mn-ea"/>
                        </a:rPr>
                        <a:t>9:30-10:00</a:t>
                      </a:r>
                      <a:endParaRPr lang="ja-JP" sz="1600" kern="100" dirty="0">
                        <a:effectLst/>
                        <a:latin typeface="+mn-ea"/>
                        <a:ea typeface="+mn-ea"/>
                        <a:cs typeface="Arial" panose="020B0604020202020204" pitchFamily="34" charset="0"/>
                      </a:endParaRPr>
                    </a:p>
                  </a:txBody>
                  <a:tcPr marL="49449" marR="49449" marT="0" marB="0" anchor="ctr"/>
                </a:tc>
                <a:tc>
                  <a:txBody>
                    <a:bodyPr/>
                    <a:lstStyle/>
                    <a:p>
                      <a:pPr algn="l"/>
                      <a:r>
                        <a:rPr lang="ja-JP" sz="1600" kern="100" dirty="0">
                          <a:effectLst/>
                          <a:latin typeface="BIZ UDPゴシック" panose="020B0400000000000000" pitchFamily="50" charset="-128"/>
                          <a:ea typeface="BIZ UDPゴシック" panose="020B0400000000000000" pitchFamily="50" charset="-128"/>
                        </a:rPr>
                        <a:t>受付</a:t>
                      </a:r>
                      <a:endParaRPr 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9449" marR="49449" marT="0" marB="0" anchor="ctr"/>
                </a:tc>
                <a:extLst>
                  <a:ext uri="{0D108BD9-81ED-4DB2-BD59-A6C34878D82A}">
                    <a16:rowId xmlns:a16="http://schemas.microsoft.com/office/drawing/2014/main" val="1829112800"/>
                  </a:ext>
                </a:extLst>
              </a:tr>
              <a:tr h="447960">
                <a:tc>
                  <a:txBody>
                    <a:bodyPr/>
                    <a:lstStyle/>
                    <a:p>
                      <a:pPr algn="ctr"/>
                      <a:r>
                        <a:rPr lang="en-US" sz="1600" kern="100" dirty="0">
                          <a:effectLst/>
                          <a:latin typeface="+mn-ea"/>
                          <a:ea typeface="+mn-ea"/>
                        </a:rPr>
                        <a:t>10:00-10:05</a:t>
                      </a:r>
                      <a:endParaRPr lang="ja-JP" sz="1600" kern="100" dirty="0">
                        <a:effectLst/>
                        <a:latin typeface="+mn-ea"/>
                        <a:ea typeface="+mn-ea"/>
                        <a:cs typeface="Arial" panose="020B0604020202020204" pitchFamily="34" charset="0"/>
                      </a:endParaRPr>
                    </a:p>
                  </a:txBody>
                  <a:tcPr marL="49449" marR="49449" marT="0" marB="0" anchor="ctr"/>
                </a:tc>
                <a:tc>
                  <a:txBody>
                    <a:bodyPr/>
                    <a:lstStyle/>
                    <a:p>
                      <a:pPr algn="l"/>
                      <a:r>
                        <a:rPr lang="ja-JP" sz="1600" kern="100" dirty="0">
                          <a:effectLst/>
                          <a:latin typeface="BIZ UDPゴシック" panose="020B0400000000000000" pitchFamily="50" charset="-128"/>
                          <a:ea typeface="BIZ UDPゴシック" panose="020B0400000000000000" pitchFamily="50" charset="-128"/>
                        </a:rPr>
                        <a:t>開会挨拶・趣旨説明</a:t>
                      </a:r>
                      <a:endParaRPr 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9449" marR="49449" marT="0" marB="0" anchor="ctr"/>
                </a:tc>
                <a:extLst>
                  <a:ext uri="{0D108BD9-81ED-4DB2-BD59-A6C34878D82A}">
                    <a16:rowId xmlns:a16="http://schemas.microsoft.com/office/drawing/2014/main" val="1578650427"/>
                  </a:ext>
                </a:extLst>
              </a:tr>
              <a:tr h="447960">
                <a:tc>
                  <a:txBody>
                    <a:bodyPr/>
                    <a:lstStyle/>
                    <a:p>
                      <a:pPr algn="ctr"/>
                      <a:r>
                        <a:rPr lang="en-US" sz="1600" kern="100" dirty="0">
                          <a:effectLst/>
                          <a:latin typeface="+mn-ea"/>
                          <a:ea typeface="+mn-ea"/>
                        </a:rPr>
                        <a:t>10:05-10:30</a:t>
                      </a:r>
                      <a:endParaRPr lang="ja-JP" sz="1600" kern="100" dirty="0">
                        <a:effectLst/>
                        <a:latin typeface="+mn-ea"/>
                        <a:ea typeface="+mn-ea"/>
                        <a:cs typeface="Arial" panose="020B0604020202020204" pitchFamily="34" charset="0"/>
                      </a:endParaRPr>
                    </a:p>
                  </a:txBody>
                  <a:tcPr marL="49449" marR="49449"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spc="63" dirty="0">
                          <a:latin typeface="BIZ UDPゴシック" panose="020B0400000000000000" pitchFamily="50" charset="-128"/>
                          <a:ea typeface="BIZ UDPゴシック" panose="020B0400000000000000" pitchFamily="50" charset="-128"/>
                        </a:rPr>
                        <a:t>健康や生活に対する気候変動影響を共有するセミナー</a:t>
                      </a:r>
                      <a:endParaRPr lang="en-US" altLang="ja-JP" sz="1600" spc="63" dirty="0">
                        <a:latin typeface="BIZ UDPゴシック" panose="020B0400000000000000" pitchFamily="50" charset="-128"/>
                        <a:ea typeface="BIZ UDPゴシック" panose="020B0400000000000000" pitchFamily="50" charset="-128"/>
                      </a:endParaRPr>
                    </a:p>
                  </a:txBody>
                  <a:tcPr marL="49449" marR="49449" marT="0" marB="0" anchor="ctr"/>
                </a:tc>
                <a:extLst>
                  <a:ext uri="{0D108BD9-81ED-4DB2-BD59-A6C34878D82A}">
                    <a16:rowId xmlns:a16="http://schemas.microsoft.com/office/drawing/2014/main" val="254144742"/>
                  </a:ext>
                </a:extLst>
              </a:tr>
              <a:tr h="2902661">
                <a:tc>
                  <a:txBody>
                    <a:bodyPr/>
                    <a:lstStyle/>
                    <a:p>
                      <a:pPr algn="ctr"/>
                      <a:r>
                        <a:rPr lang="en-US" sz="1600" kern="100" dirty="0">
                          <a:effectLst/>
                          <a:latin typeface="+mn-ea"/>
                          <a:ea typeface="+mn-ea"/>
                        </a:rPr>
                        <a:t>10:30-12:30</a:t>
                      </a:r>
                      <a:endParaRPr lang="ja-JP" sz="1600" kern="100" dirty="0">
                        <a:effectLst/>
                        <a:latin typeface="+mn-ea"/>
                        <a:ea typeface="+mn-ea"/>
                        <a:cs typeface="Arial" panose="020B0604020202020204" pitchFamily="34" charset="0"/>
                      </a:endParaRPr>
                    </a:p>
                  </a:txBody>
                  <a:tcPr marL="49449" marR="49449" marT="0" marB="0" anchor="ct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spc="63" dirty="0">
                          <a:latin typeface="BIZ UDPゴシック" panose="020B0400000000000000" pitchFamily="50" charset="-128"/>
                          <a:ea typeface="BIZ UDPゴシック" panose="020B0400000000000000" pitchFamily="50" charset="-128"/>
                        </a:rPr>
                        <a:t>異なる部局間で、熱中症の原因となる暑熱環境を改善するための暑熱適応策について意見交換し、施策素案を作成するワークショップ</a:t>
                      </a:r>
                      <a:endParaRPr lang="en-US" altLang="ja-JP" sz="1600" spc="63" dirty="0">
                        <a:latin typeface="BIZ UDPゴシック" panose="020B0400000000000000" pitchFamily="50" charset="-128"/>
                        <a:ea typeface="BIZ UDPゴシック" panose="020B0400000000000000" pitchFamily="50" charset="-128"/>
                      </a:endParaRPr>
                    </a:p>
                    <a:p>
                      <a:pPr marL="0" marR="0" lvl="0" indent="0" algn="l" defTabSz="495330" rtl="0" eaLnBrk="1" fontAlgn="auto" latinLnBrk="0" hangingPunct="1">
                        <a:lnSpc>
                          <a:spcPct val="100000"/>
                        </a:lnSpc>
                        <a:spcBef>
                          <a:spcPts val="0"/>
                        </a:spcBef>
                        <a:spcAft>
                          <a:spcPts val="0"/>
                        </a:spcAft>
                        <a:buClrTx/>
                        <a:buSzTx/>
                        <a:buFontTx/>
                        <a:buNone/>
                        <a:tabLst/>
                        <a:defRPr/>
                      </a:pPr>
                      <a:endParaRPr lang="en-US" altLang="ja-JP" sz="1600" spc="63" dirty="0">
                        <a:latin typeface="BIZ UDPゴシック" panose="020B0400000000000000" pitchFamily="50" charset="-128"/>
                        <a:ea typeface="BIZ UDPゴシック" panose="020B0400000000000000" pitchFamily="50" charset="-128"/>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　　１．グループワーク（</a:t>
                      </a:r>
                      <a:r>
                        <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GW</a:t>
                      </a: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a:t>
                      </a:r>
                      <a:endPar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　　　　・　</a:t>
                      </a:r>
                      <a:r>
                        <a:rPr lang="ja-JP" altLang="en-US" sz="1600" spc="63" dirty="0">
                          <a:latin typeface="BIZ UDPゴシック" panose="020B0400000000000000" pitchFamily="50" charset="-128"/>
                          <a:ea typeface="BIZ UDPゴシック" panose="020B0400000000000000" pitchFamily="50" charset="-128"/>
                        </a:rPr>
                        <a:t>統計データを用いて地域における熱中症発症数の動向を把握</a:t>
                      </a:r>
                      <a:endPar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　　２．ディスカッション</a:t>
                      </a:r>
                      <a:endPar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　　　　・　</a:t>
                      </a:r>
                      <a:r>
                        <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GW</a:t>
                      </a: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を踏まえ各グループ内で意見交換し①②③をとりまとめる</a:t>
                      </a:r>
                      <a:endPar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　　　　　　①地域の熱中症の暴露の対象（人・場所）について整理</a:t>
                      </a:r>
                      <a:endPar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　　　　　　②地域が抱える脆弱性：被害への感受性（影響の受けやすさ）、</a:t>
                      </a:r>
                      <a:endPar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　　　　　　　　適応力の不備や欠如について整理し、①との関連についても整理</a:t>
                      </a:r>
                      <a:endPar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　　　　　　③熱中症の発症を低減する既存施策や必要な施策について整理、</a:t>
                      </a:r>
                      <a:endPar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p>
                      <a:pPr marL="0" marR="0" lvl="0" indent="0" algn="l" defTabSz="495330" rtl="0" eaLnBrk="1" fontAlgn="auto" latinLnBrk="0" hangingPunct="1">
                        <a:lnSpc>
                          <a:spcPct val="100000"/>
                        </a:lnSpc>
                        <a:spcBef>
                          <a:spcPts val="0"/>
                        </a:spcBef>
                        <a:spcAft>
                          <a:spcPts val="0"/>
                        </a:spcAft>
                        <a:buClrTx/>
                        <a:buSzTx/>
                        <a:buFontTx/>
                        <a:buNone/>
                        <a:tabLst/>
                        <a:defRPr/>
                      </a:pPr>
                      <a:r>
                        <a:rPr lang="ja-JP" altLang="en-US" sz="1600" kern="100" dirty="0">
                          <a:effectLst/>
                          <a:latin typeface="BIZ UDPゴシック" panose="020B0400000000000000" pitchFamily="50" charset="-128"/>
                          <a:ea typeface="BIZ UDPゴシック" panose="020B0400000000000000" pitchFamily="50" charset="-128"/>
                          <a:cs typeface="Arial" panose="020B0604020202020204" pitchFamily="34" charset="0"/>
                        </a:rPr>
                        <a:t>　　　　　　　　また、②との関連や、原因・課題、その先の対策について整理</a:t>
                      </a:r>
                      <a:endParaRPr lang="en-US" alt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9449" marR="49449" marT="0" marB="0" anchor="ctr"/>
                </a:tc>
                <a:extLst>
                  <a:ext uri="{0D108BD9-81ED-4DB2-BD59-A6C34878D82A}">
                    <a16:rowId xmlns:a16="http://schemas.microsoft.com/office/drawing/2014/main" val="3549181680"/>
                  </a:ext>
                </a:extLst>
              </a:tr>
              <a:tr h="514919">
                <a:tc>
                  <a:txBody>
                    <a:bodyPr/>
                    <a:lstStyle/>
                    <a:p>
                      <a:pPr algn="ctr"/>
                      <a:r>
                        <a:rPr lang="en-US" sz="1600" kern="100" dirty="0">
                          <a:effectLst/>
                          <a:latin typeface="+mn-ea"/>
                          <a:ea typeface="+mn-ea"/>
                        </a:rPr>
                        <a:t>12:30</a:t>
                      </a:r>
                      <a:endParaRPr lang="ja-JP" sz="1600" kern="100" dirty="0">
                        <a:effectLst/>
                        <a:latin typeface="+mn-ea"/>
                        <a:ea typeface="+mn-ea"/>
                        <a:cs typeface="Arial" panose="020B0604020202020204" pitchFamily="34" charset="0"/>
                      </a:endParaRPr>
                    </a:p>
                  </a:txBody>
                  <a:tcPr marL="49449" marR="49449" marT="0" marB="0" anchor="ctr"/>
                </a:tc>
                <a:tc>
                  <a:txBody>
                    <a:bodyPr/>
                    <a:lstStyle/>
                    <a:p>
                      <a:pPr algn="l"/>
                      <a:r>
                        <a:rPr lang="ja-JP" sz="1600" kern="100" dirty="0">
                          <a:effectLst/>
                          <a:latin typeface="BIZ UDPゴシック" panose="020B0400000000000000" pitchFamily="50" charset="-128"/>
                          <a:ea typeface="BIZ UDPゴシック" panose="020B0400000000000000" pitchFamily="50" charset="-128"/>
                        </a:rPr>
                        <a:t>閉会</a:t>
                      </a:r>
                      <a:endParaRPr lang="ja-JP" sz="1600" kern="100" dirty="0">
                        <a:effectLst/>
                        <a:latin typeface="BIZ UDPゴシック" panose="020B0400000000000000" pitchFamily="50" charset="-128"/>
                        <a:ea typeface="BIZ UDPゴシック" panose="020B0400000000000000" pitchFamily="50" charset="-128"/>
                        <a:cs typeface="Arial" panose="020B0604020202020204" pitchFamily="34" charset="0"/>
                      </a:endParaRPr>
                    </a:p>
                  </a:txBody>
                  <a:tcPr marL="49449" marR="49449" marT="0" marB="0" anchor="ctr"/>
                </a:tc>
                <a:extLst>
                  <a:ext uri="{0D108BD9-81ED-4DB2-BD59-A6C34878D82A}">
                    <a16:rowId xmlns:a16="http://schemas.microsoft.com/office/drawing/2014/main" val="2619948488"/>
                  </a:ext>
                </a:extLst>
              </a:tr>
            </a:tbl>
          </a:graphicData>
        </a:graphic>
      </p:graphicFrame>
    </p:spTree>
    <p:extLst>
      <p:ext uri="{BB962C8B-B14F-4D97-AF65-F5344CB8AC3E}">
        <p14:creationId xmlns:p14="http://schemas.microsoft.com/office/powerpoint/2010/main" val="55517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A7705-A251-3E67-F801-ACA61B18B078}"/>
            </a:ext>
          </a:extLst>
        </p:cNvPr>
        <p:cNvGrpSpPr/>
        <p:nvPr/>
      </p:nvGrpSpPr>
      <p:grpSpPr>
        <a:xfrm>
          <a:off x="0" y="0"/>
          <a:ext cx="0" cy="0"/>
          <a:chOff x="0" y="0"/>
          <a:chExt cx="0" cy="0"/>
        </a:xfrm>
      </p:grpSpPr>
      <p:sp>
        <p:nvSpPr>
          <p:cNvPr id="8" name="AutoShape 8">
            <a:extLst>
              <a:ext uri="{FF2B5EF4-FFF2-40B4-BE49-F238E27FC236}">
                <a16:creationId xmlns:a16="http://schemas.microsoft.com/office/drawing/2014/main" id="{A12C780C-6AB6-52A1-D66B-9781189B145A}"/>
              </a:ext>
            </a:extLst>
          </p:cNvPr>
          <p:cNvSpPr/>
          <p:nvPr/>
        </p:nvSpPr>
        <p:spPr>
          <a:xfrm>
            <a:off x="304800" y="301959"/>
            <a:ext cx="5562600" cy="510831"/>
          </a:xfrm>
          <a:prstGeom prst="rect">
            <a:avLst/>
          </a:prstGeom>
          <a:solidFill>
            <a:srgbClr val="404041"/>
          </a:solidFill>
        </p:spPr>
        <p:txBody>
          <a:bodyPr/>
          <a:lstStyle/>
          <a:p>
            <a:endParaRPr lang="ja-JP" altLang="en-US"/>
          </a:p>
        </p:txBody>
      </p:sp>
      <p:sp>
        <p:nvSpPr>
          <p:cNvPr id="9" name="TextBox 9">
            <a:extLst>
              <a:ext uri="{FF2B5EF4-FFF2-40B4-BE49-F238E27FC236}">
                <a16:creationId xmlns:a16="http://schemas.microsoft.com/office/drawing/2014/main" id="{4E240CEA-2F3D-FD45-326B-8ADB2451C01A}"/>
              </a:ext>
            </a:extLst>
          </p:cNvPr>
          <p:cNvSpPr txBox="1"/>
          <p:nvPr/>
        </p:nvSpPr>
        <p:spPr>
          <a:xfrm>
            <a:off x="304800" y="418137"/>
            <a:ext cx="5562600" cy="287170"/>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58" spc="693" dirty="0">
                <a:solidFill>
                  <a:srgbClr val="FFFFFF"/>
                </a:solidFill>
                <a:latin typeface="BIZ UDPゴシック"/>
                <a:ea typeface="BIZ UDPゴシック"/>
              </a:rPr>
              <a:t>ワークショップ開始前の準備</a:t>
            </a:r>
            <a:endParaRPr kumimoji="0" lang="en-US" sz="2058" b="0" i="0" u="none" strike="noStrike" kern="1200" cap="none" spc="693" normalizeH="0" baseline="0" noProof="0" dirty="0">
              <a:ln>
                <a:noFill/>
              </a:ln>
              <a:solidFill>
                <a:srgbClr val="FFFFFF"/>
              </a:solidFill>
              <a:effectLst/>
              <a:uLnTx/>
              <a:uFillTx/>
              <a:latin typeface="BIZ UDPゴシック"/>
              <a:ea typeface="BIZ UDPゴシック"/>
              <a:cs typeface="+mn-cs"/>
            </a:endParaRPr>
          </a:p>
        </p:txBody>
      </p:sp>
      <p:sp>
        <p:nvSpPr>
          <p:cNvPr id="6" name="スライド番号プレースホルダー 5">
            <a:extLst>
              <a:ext uri="{FF2B5EF4-FFF2-40B4-BE49-F238E27FC236}">
                <a16:creationId xmlns:a16="http://schemas.microsoft.com/office/drawing/2014/main" id="{1F536F9B-ECD9-645B-8B26-846C3AACCA2B}"/>
              </a:ext>
            </a:extLst>
          </p:cNvPr>
          <p:cNvSpPr>
            <a:spLocks noGrp="1"/>
          </p:cNvSpPr>
          <p:nvPr>
            <p:ph type="sldNum" sz="quarter" idx="12"/>
          </p:nvPr>
        </p:nvSpPr>
        <p:spPr/>
        <p:txBody>
          <a:bodyPr/>
          <a:lstStyle/>
          <a:p>
            <a:fld id="{B6F15528-21DE-4FAA-801E-634DDDAF4B2B}" type="slidenum">
              <a:rPr lang="en-US" smtClean="0"/>
              <a:pPr/>
              <a:t>4</a:t>
            </a:fld>
            <a:endParaRPr lang="en-US"/>
          </a:p>
        </p:txBody>
      </p:sp>
      <p:sp>
        <p:nvSpPr>
          <p:cNvPr id="3" name="テキスト ボックス 2">
            <a:extLst>
              <a:ext uri="{FF2B5EF4-FFF2-40B4-BE49-F238E27FC236}">
                <a16:creationId xmlns:a16="http://schemas.microsoft.com/office/drawing/2014/main" id="{7CA1E766-A769-E58B-618E-0CC569560386}"/>
              </a:ext>
            </a:extLst>
          </p:cNvPr>
          <p:cNvSpPr txBox="1"/>
          <p:nvPr/>
        </p:nvSpPr>
        <p:spPr>
          <a:xfrm>
            <a:off x="304800" y="775938"/>
            <a:ext cx="9143999" cy="5853462"/>
          </a:xfrm>
          <a:prstGeom prst="rect">
            <a:avLst/>
          </a:prstGeom>
          <a:noFill/>
        </p:spPr>
        <p:txBody>
          <a:bodyPr wrap="square">
            <a:spAutoFit/>
          </a:bodyPr>
          <a:lstStyle/>
          <a:p>
            <a:pPr>
              <a:spcBef>
                <a:spcPts val="3000"/>
              </a:spcBef>
            </a:pPr>
            <a:r>
              <a:rPr lang="ja-JP" altLang="en-US" sz="2400" spc="63" dirty="0">
                <a:latin typeface="BIZ UDPゴシック" panose="020B0400000000000000" pitchFamily="50" charset="-128"/>
                <a:ea typeface="BIZ UDPゴシック" panose="020B0400000000000000" pitchFamily="50" charset="-128"/>
              </a:rPr>
              <a:t>１．時間の設定</a:t>
            </a:r>
            <a:endParaRPr lang="en-US" altLang="ja-JP" sz="2400" spc="63" dirty="0">
              <a:latin typeface="BIZ UDPゴシック" panose="020B0400000000000000" pitchFamily="50" charset="-128"/>
              <a:ea typeface="BIZ UDPゴシック" panose="020B0400000000000000" pitchFamily="50" charset="-128"/>
            </a:endParaRPr>
          </a:p>
          <a:p>
            <a:pPr marL="725394" lvl="1" indent="-457200">
              <a:lnSpc>
                <a:spcPct val="0"/>
              </a:lnSpc>
              <a:spcBef>
                <a:spcPts val="3000"/>
              </a:spcBef>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各項目（議題）にかける時間を事前に設定。</a:t>
            </a:r>
            <a:endParaRPr lang="en-US" altLang="ja-JP" sz="1800" spc="63" dirty="0">
              <a:latin typeface="BIZ UDPゴシック" panose="020B0400000000000000" pitchFamily="50" charset="-128"/>
              <a:ea typeface="BIZ UDPゴシック" panose="020B0400000000000000" pitchFamily="50" charset="-128"/>
            </a:endParaRPr>
          </a:p>
          <a:p>
            <a:pPr>
              <a:lnSpc>
                <a:spcPct val="75000"/>
              </a:lnSpc>
              <a:spcBef>
                <a:spcPts val="3000"/>
              </a:spcBef>
            </a:pPr>
            <a:r>
              <a:rPr lang="ja-JP" altLang="en-US" sz="2400" spc="63" dirty="0">
                <a:latin typeface="BIZ UDPゴシック" panose="020B0400000000000000" pitchFamily="50" charset="-128"/>
                <a:ea typeface="BIZ UDPゴシック" panose="020B0400000000000000" pitchFamily="50" charset="-128"/>
              </a:rPr>
              <a:t>２．グループの編成</a:t>
            </a:r>
            <a:endParaRPr lang="en-US" altLang="ja-JP" sz="2400" spc="63" dirty="0">
              <a:latin typeface="BIZ UDPゴシック" panose="020B0400000000000000" pitchFamily="50" charset="-128"/>
              <a:ea typeface="BIZ UDPゴシック" panose="020B0400000000000000" pitchFamily="50" charset="-128"/>
            </a:endParaRPr>
          </a:p>
          <a:p>
            <a:pPr marL="725394" lvl="1" indent="-457200">
              <a:lnSpc>
                <a:spcPct val="0"/>
              </a:lnSpc>
              <a:spcBef>
                <a:spcPts val="3000"/>
              </a:spcBef>
              <a:buFont typeface="Wingdings" panose="05000000000000000000" pitchFamily="2" charset="2"/>
              <a:buChar char="Ø"/>
            </a:pPr>
            <a:r>
              <a:rPr lang="en-US" altLang="ja-JP" sz="1800" spc="63" dirty="0">
                <a:latin typeface="BIZ UDPゴシック" panose="020B0400000000000000" pitchFamily="50" charset="-128"/>
                <a:ea typeface="BIZ UDPゴシック" panose="020B0400000000000000" pitchFamily="50" charset="-128"/>
              </a:rPr>
              <a:t>1</a:t>
            </a:r>
            <a:r>
              <a:rPr lang="ja-JP" altLang="en-US" sz="1800" spc="63" dirty="0">
                <a:latin typeface="BIZ UDPゴシック" panose="020B0400000000000000" pitchFamily="50" charset="-128"/>
                <a:ea typeface="BIZ UDPゴシック" panose="020B0400000000000000" pitchFamily="50" charset="-128"/>
              </a:rPr>
              <a:t>班</a:t>
            </a:r>
            <a:r>
              <a:rPr lang="en-US" altLang="ja-JP" sz="1800" spc="63" dirty="0">
                <a:latin typeface="BIZ UDPゴシック" panose="020B0400000000000000" pitchFamily="50" charset="-128"/>
                <a:ea typeface="BIZ UDPゴシック" panose="020B0400000000000000" pitchFamily="50" charset="-128"/>
              </a:rPr>
              <a:t>4</a:t>
            </a:r>
            <a:r>
              <a:rPr lang="ja-JP" altLang="en-US" sz="1800" spc="63" dirty="0">
                <a:latin typeface="BIZ UDPゴシック" panose="020B0400000000000000" pitchFamily="50" charset="-128"/>
                <a:ea typeface="BIZ UDPゴシック" panose="020B0400000000000000" pitchFamily="50" charset="-128"/>
              </a:rPr>
              <a:t>人程度でグループ分け。</a:t>
            </a:r>
            <a:endParaRPr lang="en-US" altLang="ja-JP" sz="1800" spc="63" dirty="0">
              <a:latin typeface="BIZ UDPゴシック" panose="020B0400000000000000" pitchFamily="50" charset="-128"/>
              <a:ea typeface="BIZ UDPゴシック" panose="020B0400000000000000" pitchFamily="50" charset="-128"/>
            </a:endParaRPr>
          </a:p>
          <a:p>
            <a:pPr>
              <a:lnSpc>
                <a:spcPct val="75000"/>
              </a:lnSpc>
              <a:spcBef>
                <a:spcPts val="3000"/>
              </a:spcBef>
            </a:pPr>
            <a:r>
              <a:rPr lang="ja-JP" altLang="en-US" sz="2400" spc="63" dirty="0">
                <a:latin typeface="BIZ UDPゴシック" panose="020B0400000000000000" pitchFamily="50" charset="-128"/>
                <a:ea typeface="BIZ UDPゴシック" panose="020B0400000000000000" pitchFamily="50" charset="-128"/>
              </a:rPr>
              <a:t>３．ファシリテーターの設置</a:t>
            </a:r>
            <a:endParaRPr lang="en-US" altLang="ja-JP" sz="2400" spc="63" dirty="0">
              <a:latin typeface="BIZ UDPゴシック" panose="020B0400000000000000" pitchFamily="50" charset="-128"/>
              <a:ea typeface="BIZ UDPゴシック" panose="020B0400000000000000" pitchFamily="50" charset="-128"/>
            </a:endParaRPr>
          </a:p>
          <a:p>
            <a:pPr marL="725394" lvl="1" indent="-457200">
              <a:lnSpc>
                <a:spcPct val="0"/>
              </a:lnSpc>
              <a:spcBef>
                <a:spcPts val="3000"/>
              </a:spcBef>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各グループごとに議論を活性化し進行をサポートするファシリテーターを設置。</a:t>
            </a:r>
            <a:endParaRPr lang="en-US" altLang="ja-JP" sz="2400" spc="63" dirty="0">
              <a:latin typeface="BIZ UDPゴシック" panose="020B0400000000000000" pitchFamily="50" charset="-128"/>
              <a:ea typeface="BIZ UDPゴシック" panose="020B0400000000000000" pitchFamily="50" charset="-128"/>
            </a:endParaRPr>
          </a:p>
          <a:p>
            <a:pPr>
              <a:lnSpc>
                <a:spcPct val="75000"/>
              </a:lnSpc>
              <a:spcBef>
                <a:spcPts val="3000"/>
              </a:spcBef>
            </a:pPr>
            <a:r>
              <a:rPr lang="ja-JP" altLang="en-US" sz="2400" spc="63" dirty="0">
                <a:latin typeface="BIZ UDPゴシック" panose="020B0400000000000000" pitchFamily="50" charset="-128"/>
                <a:ea typeface="BIZ UDPゴシック" panose="020B0400000000000000" pitchFamily="50" charset="-128"/>
              </a:rPr>
              <a:t>４．記録係の設定</a:t>
            </a:r>
            <a:endParaRPr lang="en-US" altLang="ja-JP" sz="2400" spc="63" dirty="0">
              <a:latin typeface="BIZ UDPゴシック" panose="020B0400000000000000" pitchFamily="50" charset="-128"/>
              <a:ea typeface="BIZ UDPゴシック" panose="020B0400000000000000" pitchFamily="50" charset="-128"/>
            </a:endParaRPr>
          </a:p>
          <a:p>
            <a:pPr marL="725394" lvl="1" indent="-457200">
              <a:lnSpc>
                <a:spcPct val="0"/>
              </a:lnSpc>
              <a:spcBef>
                <a:spcPts val="3000"/>
              </a:spcBef>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意見交換の内容を記録する役割を決定。</a:t>
            </a:r>
            <a:endParaRPr lang="en-US" altLang="ja-JP" sz="1800" spc="63" dirty="0">
              <a:latin typeface="BIZ UDPゴシック" panose="020B0400000000000000" pitchFamily="50" charset="-128"/>
              <a:ea typeface="BIZ UDPゴシック" panose="020B0400000000000000" pitchFamily="50" charset="-128"/>
            </a:endParaRPr>
          </a:p>
          <a:p>
            <a:pPr>
              <a:lnSpc>
                <a:spcPct val="0"/>
              </a:lnSpc>
              <a:spcBef>
                <a:spcPts val="3000"/>
              </a:spcBef>
            </a:pPr>
            <a:r>
              <a:rPr lang="ja-JP" altLang="en-US" sz="1800" spc="63" dirty="0">
                <a:latin typeface="BIZ UDPゴシック" panose="020B0400000000000000" pitchFamily="50" charset="-128"/>
                <a:ea typeface="BIZ UDPゴシック" panose="020B0400000000000000" pitchFamily="50" charset="-128"/>
              </a:rPr>
              <a:t>　　     （対面開催：ホワイトボードや</a:t>
            </a:r>
            <a:r>
              <a:rPr lang="en-US" altLang="ja-JP" sz="500" spc="63" dirty="0">
                <a:latin typeface="BIZ UDPゴシック" panose="020B0400000000000000" pitchFamily="50" charset="-128"/>
                <a:ea typeface="BIZ UDPゴシック" panose="020B0400000000000000" pitchFamily="50" charset="-128"/>
              </a:rPr>
              <a:t> </a:t>
            </a:r>
            <a:r>
              <a:rPr lang="ja-JP" altLang="en-US" sz="1800" spc="63" dirty="0">
                <a:latin typeface="BIZ UDPゴシック" panose="020B0400000000000000" pitchFamily="50" charset="-128"/>
                <a:ea typeface="BIZ UDPゴシック" panose="020B0400000000000000" pitchFamily="50" charset="-128"/>
              </a:rPr>
              <a:t>付箋にメモを取り、重要なポイントを整理。）</a:t>
            </a:r>
            <a:endParaRPr lang="en-US" altLang="ja-JP" sz="1800" spc="63" dirty="0">
              <a:latin typeface="BIZ UDPゴシック" panose="020B0400000000000000" pitchFamily="50" charset="-128"/>
              <a:ea typeface="BIZ UDPゴシック" panose="020B0400000000000000" pitchFamily="50" charset="-128"/>
            </a:endParaRPr>
          </a:p>
          <a:p>
            <a:pPr>
              <a:lnSpc>
                <a:spcPct val="0"/>
              </a:lnSpc>
              <a:spcBef>
                <a:spcPts val="3000"/>
              </a:spcBef>
            </a:pPr>
            <a:r>
              <a:rPr lang="ja-JP" altLang="en-US" sz="1800" spc="63" dirty="0">
                <a:latin typeface="BIZ UDPゴシック" panose="020B0400000000000000" pitchFamily="50" charset="-128"/>
                <a:ea typeface="BIZ UDPゴシック" panose="020B0400000000000000" pitchFamily="50" charset="-128"/>
              </a:rPr>
              <a:t>　　     （オンライン開催：アプリケーションのメモ機能や</a:t>
            </a:r>
            <a:r>
              <a:rPr lang="en-US" altLang="ja-JP" sz="1800" spc="63" dirty="0">
                <a:latin typeface="BIZ UDPゴシック" panose="020B0400000000000000" pitchFamily="50" charset="-128"/>
                <a:ea typeface="BIZ UDPゴシック" panose="020B0400000000000000" pitchFamily="50" charset="-128"/>
              </a:rPr>
              <a:t>Word</a:t>
            </a:r>
            <a:r>
              <a:rPr lang="ja-JP" altLang="en-US" sz="1800" spc="63" dirty="0">
                <a:latin typeface="BIZ UDPゴシック" panose="020B0400000000000000" pitchFamily="50" charset="-128"/>
                <a:ea typeface="BIZ UDPゴシック" panose="020B0400000000000000" pitchFamily="50" charset="-128"/>
              </a:rPr>
              <a:t>で重要ポイントを整理。）</a:t>
            </a:r>
            <a:endParaRPr lang="en-US" altLang="ja-JP" sz="1800" spc="63" dirty="0">
              <a:latin typeface="BIZ UDPゴシック" panose="020B0400000000000000" pitchFamily="50" charset="-128"/>
              <a:ea typeface="BIZ UDPゴシック" panose="020B0400000000000000" pitchFamily="50" charset="-128"/>
            </a:endParaRPr>
          </a:p>
          <a:p>
            <a:pPr>
              <a:lnSpc>
                <a:spcPct val="75000"/>
              </a:lnSpc>
              <a:spcBef>
                <a:spcPts val="3000"/>
              </a:spcBef>
            </a:pPr>
            <a:r>
              <a:rPr lang="ja-JP" altLang="en-US" sz="2400" spc="63" dirty="0">
                <a:latin typeface="BIZ UDPゴシック" panose="020B0400000000000000" pitchFamily="50" charset="-128"/>
                <a:ea typeface="BIZ UDPゴシック" panose="020B0400000000000000" pitchFamily="50" charset="-128"/>
              </a:rPr>
              <a:t>５．ワークショップのルール説明</a:t>
            </a:r>
            <a:endParaRPr lang="en-US" altLang="ja-JP" sz="2400" spc="63" dirty="0">
              <a:latin typeface="BIZ UDPゴシック" panose="020B0400000000000000" pitchFamily="50" charset="-128"/>
              <a:ea typeface="BIZ UDPゴシック" panose="020B0400000000000000" pitchFamily="50" charset="-128"/>
            </a:endParaRPr>
          </a:p>
          <a:p>
            <a:pPr marL="725394" lvl="1" indent="-457200">
              <a:lnSpc>
                <a:spcPct val="0"/>
              </a:lnSpc>
              <a:spcBef>
                <a:spcPts val="3000"/>
              </a:spcBef>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全員が発言する機会を持つ、相手の意見を尊重する、などのルールを予め説明。</a:t>
            </a:r>
            <a:endParaRPr lang="en-US" altLang="ja-JP" sz="1800" spc="63"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872905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7CA8A-2822-A7CA-D28A-CA5F5D75FA24}"/>
            </a:ext>
          </a:extLst>
        </p:cNvPr>
        <p:cNvGrpSpPr/>
        <p:nvPr/>
      </p:nvGrpSpPr>
      <p:grpSpPr>
        <a:xfrm>
          <a:off x="0" y="0"/>
          <a:ext cx="0" cy="0"/>
          <a:chOff x="0" y="0"/>
          <a:chExt cx="0" cy="0"/>
        </a:xfrm>
      </p:grpSpPr>
      <p:sp>
        <p:nvSpPr>
          <p:cNvPr id="8" name="AutoShape 8">
            <a:extLst>
              <a:ext uri="{FF2B5EF4-FFF2-40B4-BE49-F238E27FC236}">
                <a16:creationId xmlns:a16="http://schemas.microsoft.com/office/drawing/2014/main" id="{0536BF38-13BB-33F7-62CC-2C16172F91BE}"/>
              </a:ext>
            </a:extLst>
          </p:cNvPr>
          <p:cNvSpPr/>
          <p:nvPr/>
        </p:nvSpPr>
        <p:spPr>
          <a:xfrm>
            <a:off x="304800" y="301959"/>
            <a:ext cx="5562600" cy="510831"/>
          </a:xfrm>
          <a:prstGeom prst="rect">
            <a:avLst/>
          </a:prstGeom>
          <a:solidFill>
            <a:srgbClr val="404041"/>
          </a:solidFill>
        </p:spPr>
        <p:txBody>
          <a:bodyPr/>
          <a:lstStyle/>
          <a:p>
            <a:endParaRPr lang="ja-JP" altLang="en-US"/>
          </a:p>
        </p:txBody>
      </p:sp>
      <p:sp>
        <p:nvSpPr>
          <p:cNvPr id="9" name="TextBox 9">
            <a:extLst>
              <a:ext uri="{FF2B5EF4-FFF2-40B4-BE49-F238E27FC236}">
                <a16:creationId xmlns:a16="http://schemas.microsoft.com/office/drawing/2014/main" id="{7218FC8C-9567-EE51-24C5-CD66F70D3296}"/>
              </a:ext>
            </a:extLst>
          </p:cNvPr>
          <p:cNvSpPr txBox="1"/>
          <p:nvPr/>
        </p:nvSpPr>
        <p:spPr>
          <a:xfrm>
            <a:off x="304800" y="418137"/>
            <a:ext cx="5562600" cy="287170"/>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58" spc="693" dirty="0">
                <a:solidFill>
                  <a:srgbClr val="FFFFFF"/>
                </a:solidFill>
                <a:latin typeface="BIZ UDPゴシック"/>
                <a:ea typeface="BIZ UDPゴシック"/>
              </a:rPr>
              <a:t>グループワーク</a:t>
            </a:r>
            <a:endParaRPr kumimoji="0" lang="en-US" sz="2058" b="0" i="0" u="none" strike="noStrike" kern="1200" cap="none" spc="693" normalizeH="0" baseline="0" noProof="0" dirty="0">
              <a:ln>
                <a:noFill/>
              </a:ln>
              <a:solidFill>
                <a:srgbClr val="FFFFFF"/>
              </a:solidFill>
              <a:effectLst/>
              <a:uLnTx/>
              <a:uFillTx/>
              <a:latin typeface="BIZ UDPゴシック"/>
              <a:ea typeface="BIZ UDPゴシック"/>
              <a:cs typeface="+mn-cs"/>
            </a:endParaRPr>
          </a:p>
        </p:txBody>
      </p:sp>
      <p:sp>
        <p:nvSpPr>
          <p:cNvPr id="6" name="スライド番号プレースホルダー 5">
            <a:extLst>
              <a:ext uri="{FF2B5EF4-FFF2-40B4-BE49-F238E27FC236}">
                <a16:creationId xmlns:a16="http://schemas.microsoft.com/office/drawing/2014/main" id="{04010515-6904-436D-CBF5-872A8D227598}"/>
              </a:ext>
            </a:extLst>
          </p:cNvPr>
          <p:cNvSpPr>
            <a:spLocks noGrp="1"/>
          </p:cNvSpPr>
          <p:nvPr>
            <p:ph type="sldNum" sz="quarter" idx="12"/>
          </p:nvPr>
        </p:nvSpPr>
        <p:spPr/>
        <p:txBody>
          <a:bodyPr/>
          <a:lstStyle/>
          <a:p>
            <a:fld id="{B6F15528-21DE-4FAA-801E-634DDDAF4B2B}" type="slidenum">
              <a:rPr lang="en-US" smtClean="0"/>
              <a:pPr/>
              <a:t>5</a:t>
            </a:fld>
            <a:endParaRPr lang="en-US"/>
          </a:p>
        </p:txBody>
      </p:sp>
      <p:sp>
        <p:nvSpPr>
          <p:cNvPr id="3" name="テキスト ボックス 2">
            <a:extLst>
              <a:ext uri="{FF2B5EF4-FFF2-40B4-BE49-F238E27FC236}">
                <a16:creationId xmlns:a16="http://schemas.microsoft.com/office/drawing/2014/main" id="{DDA62148-F680-6387-967B-693E9163DAFB}"/>
              </a:ext>
            </a:extLst>
          </p:cNvPr>
          <p:cNvSpPr txBox="1"/>
          <p:nvPr/>
        </p:nvSpPr>
        <p:spPr>
          <a:xfrm>
            <a:off x="304800" y="876821"/>
            <a:ext cx="9296400" cy="2262158"/>
          </a:xfrm>
          <a:prstGeom prst="rect">
            <a:avLst/>
          </a:prstGeom>
          <a:solidFill>
            <a:schemeClr val="bg1"/>
          </a:solidFill>
        </p:spPr>
        <p:txBody>
          <a:bodyPr wrap="square">
            <a:spAutoFit/>
          </a:bodyPr>
          <a:lstStyle/>
          <a:p>
            <a:pPr marL="342900" indent="-342900">
              <a:spcBef>
                <a:spcPts val="3000"/>
              </a:spcBef>
              <a:buFont typeface="Wingdings" panose="05000000000000000000" pitchFamily="2" charset="2"/>
              <a:buChar char="l"/>
            </a:pPr>
            <a:r>
              <a:rPr lang="ja-JP" altLang="en-US" sz="2400" spc="63" dirty="0">
                <a:latin typeface="BIZ UDPゴシック" panose="020B0400000000000000" pitchFamily="50" charset="-128"/>
                <a:ea typeface="BIZ UDPゴシック" panose="020B0400000000000000" pitchFamily="50" charset="-128"/>
              </a:rPr>
              <a:t>統計データを用いて地域における熱中症発症数の動向を把握。</a:t>
            </a:r>
            <a:endParaRPr lang="en-US" altLang="ja-JP" sz="2400" spc="63" dirty="0">
              <a:latin typeface="BIZ UDPゴシック" panose="020B0400000000000000" pitchFamily="50" charset="-128"/>
              <a:ea typeface="BIZ UDPゴシック" panose="020B0400000000000000" pitchFamily="50" charset="-128"/>
            </a:endParaRPr>
          </a:p>
          <a:p>
            <a:pPr marL="611094" lvl="1" indent="-342900">
              <a:lnSpc>
                <a:spcPct val="50000"/>
              </a:lnSpc>
              <a:spcBef>
                <a:spcPts val="3000"/>
              </a:spcBef>
              <a:buFont typeface="Wingdings" panose="05000000000000000000" pitchFamily="2" charset="2"/>
              <a:buChar char="Ø"/>
            </a:pPr>
            <a:r>
              <a:rPr lang="ja-JP" altLang="en-US" sz="2400" spc="63" dirty="0">
                <a:latin typeface="BIZ UDPゴシック" panose="020B0400000000000000" pitchFamily="50" charset="-128"/>
                <a:ea typeface="BIZ UDPゴシック" panose="020B0400000000000000" pitchFamily="50" charset="-128"/>
              </a:rPr>
              <a:t>総務省の熱中症救急搬送者数データ。</a:t>
            </a:r>
            <a:endParaRPr lang="en-US" altLang="ja-JP" sz="2400" spc="63" dirty="0">
              <a:latin typeface="BIZ UDPゴシック" panose="020B0400000000000000" pitchFamily="50" charset="-128"/>
              <a:ea typeface="BIZ UDPゴシック" panose="020B0400000000000000" pitchFamily="50" charset="-128"/>
            </a:endParaRPr>
          </a:p>
          <a:p>
            <a:pPr marL="611094" lvl="1" indent="-342900">
              <a:lnSpc>
                <a:spcPct val="50000"/>
              </a:lnSpc>
              <a:spcBef>
                <a:spcPts val="3000"/>
              </a:spcBef>
              <a:buFont typeface="Wingdings" panose="05000000000000000000" pitchFamily="2" charset="2"/>
              <a:buChar char="Ø"/>
            </a:pPr>
            <a:r>
              <a:rPr lang="ja-JP" altLang="en-US" sz="2400" spc="63" dirty="0">
                <a:latin typeface="BIZ UDPゴシック" panose="020B0400000000000000" pitchFamily="50" charset="-128"/>
                <a:ea typeface="BIZ UDPゴシック" panose="020B0400000000000000" pitchFamily="50" charset="-128"/>
              </a:rPr>
              <a:t>国立環境研究所の環境</a:t>
            </a:r>
            <a:r>
              <a:rPr lang="en-US" altLang="ja-JP" sz="2400" spc="63" dirty="0">
                <a:latin typeface="BIZ UDPゴシック" panose="020B0400000000000000" pitchFamily="50" charset="-128"/>
                <a:ea typeface="BIZ UDPゴシック" panose="020B0400000000000000" pitchFamily="50" charset="-128"/>
              </a:rPr>
              <a:t>GIS</a:t>
            </a:r>
            <a:r>
              <a:rPr lang="ja-JP" altLang="en-US" sz="2400" spc="63" dirty="0">
                <a:latin typeface="BIZ UDPゴシック" panose="020B0400000000000000" pitchFamily="50" charset="-128"/>
                <a:ea typeface="BIZ UDPゴシック" panose="020B0400000000000000" pitchFamily="50" charset="-128"/>
              </a:rPr>
              <a:t>（下図）　など。</a:t>
            </a:r>
            <a:endParaRPr lang="en-US" altLang="ja-JP" sz="2400" spc="63" dirty="0">
              <a:latin typeface="BIZ UDPゴシック" panose="020B0400000000000000" pitchFamily="50" charset="-128"/>
              <a:ea typeface="BIZ UDPゴシック" panose="020B0400000000000000" pitchFamily="50" charset="-128"/>
            </a:endParaRPr>
          </a:p>
          <a:p>
            <a:pPr>
              <a:spcBef>
                <a:spcPts val="3000"/>
              </a:spcBef>
            </a:pPr>
            <a:endParaRPr lang="ja-JP" altLang="en-US" sz="1800" spc="63" dirty="0">
              <a:latin typeface="BIZ UDPゴシック" panose="020B0400000000000000" pitchFamily="50" charset="-128"/>
              <a:ea typeface="BIZ UDPゴシック" panose="020B0400000000000000" pitchFamily="50" charset="-128"/>
            </a:endParaRPr>
          </a:p>
        </p:txBody>
      </p:sp>
      <p:pic>
        <p:nvPicPr>
          <p:cNvPr id="5" name="図 4">
            <a:extLst>
              <a:ext uri="{FF2B5EF4-FFF2-40B4-BE49-F238E27FC236}">
                <a16:creationId xmlns:a16="http://schemas.microsoft.com/office/drawing/2014/main" id="{D07F56B0-754C-E9E6-3E1C-DA7EAE81D7DA}"/>
              </a:ext>
            </a:extLst>
          </p:cNvPr>
          <p:cNvPicPr>
            <a:picLocks noChangeAspect="1"/>
          </p:cNvPicPr>
          <p:nvPr/>
        </p:nvPicPr>
        <p:blipFill>
          <a:blip r:embed="rId2"/>
          <a:stretch>
            <a:fillRect/>
          </a:stretch>
        </p:blipFill>
        <p:spPr>
          <a:xfrm>
            <a:off x="990600" y="2523246"/>
            <a:ext cx="7239000" cy="4014458"/>
          </a:xfrm>
          <a:prstGeom prst="rect">
            <a:avLst/>
          </a:prstGeom>
          <a:ln w="12700">
            <a:solidFill>
              <a:schemeClr val="tx1"/>
            </a:solidFill>
          </a:ln>
        </p:spPr>
      </p:pic>
    </p:spTree>
    <p:extLst>
      <p:ext uri="{BB962C8B-B14F-4D97-AF65-F5344CB8AC3E}">
        <p14:creationId xmlns:p14="http://schemas.microsoft.com/office/powerpoint/2010/main" val="2177867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8D608-119E-E6A8-9493-3E03F77484FA}"/>
            </a:ext>
          </a:extLst>
        </p:cNvPr>
        <p:cNvGrpSpPr/>
        <p:nvPr/>
      </p:nvGrpSpPr>
      <p:grpSpPr>
        <a:xfrm>
          <a:off x="0" y="0"/>
          <a:ext cx="0" cy="0"/>
          <a:chOff x="0" y="0"/>
          <a:chExt cx="0" cy="0"/>
        </a:xfrm>
      </p:grpSpPr>
      <p:sp>
        <p:nvSpPr>
          <p:cNvPr id="8" name="AutoShape 8">
            <a:extLst>
              <a:ext uri="{FF2B5EF4-FFF2-40B4-BE49-F238E27FC236}">
                <a16:creationId xmlns:a16="http://schemas.microsoft.com/office/drawing/2014/main" id="{CB4B1D28-2E32-D2FC-9387-59D68030B2C0}"/>
              </a:ext>
            </a:extLst>
          </p:cNvPr>
          <p:cNvSpPr/>
          <p:nvPr/>
        </p:nvSpPr>
        <p:spPr>
          <a:xfrm>
            <a:off x="304800" y="301959"/>
            <a:ext cx="5562600" cy="510831"/>
          </a:xfrm>
          <a:prstGeom prst="rect">
            <a:avLst/>
          </a:prstGeom>
          <a:solidFill>
            <a:srgbClr val="404041"/>
          </a:solidFill>
        </p:spPr>
        <p:txBody>
          <a:bodyPr/>
          <a:lstStyle/>
          <a:p>
            <a:endParaRPr lang="ja-JP" altLang="en-US"/>
          </a:p>
        </p:txBody>
      </p:sp>
      <p:sp>
        <p:nvSpPr>
          <p:cNvPr id="9" name="TextBox 9">
            <a:extLst>
              <a:ext uri="{FF2B5EF4-FFF2-40B4-BE49-F238E27FC236}">
                <a16:creationId xmlns:a16="http://schemas.microsoft.com/office/drawing/2014/main" id="{33510D43-5A00-9542-38C9-A652B014F11D}"/>
              </a:ext>
            </a:extLst>
          </p:cNvPr>
          <p:cNvSpPr txBox="1"/>
          <p:nvPr/>
        </p:nvSpPr>
        <p:spPr>
          <a:xfrm>
            <a:off x="304800" y="418137"/>
            <a:ext cx="5562600" cy="287170"/>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58" spc="693" dirty="0">
                <a:solidFill>
                  <a:srgbClr val="FFFFFF"/>
                </a:solidFill>
                <a:latin typeface="BIZ UDPゴシック"/>
                <a:ea typeface="BIZ UDPゴシック"/>
              </a:rPr>
              <a:t>ディスカッション</a:t>
            </a:r>
            <a:endParaRPr kumimoji="0" lang="en-US" sz="2058" b="0" i="0" u="none" strike="noStrike" kern="1200" cap="none" spc="693" normalizeH="0" baseline="0" noProof="0" dirty="0">
              <a:ln>
                <a:noFill/>
              </a:ln>
              <a:effectLst/>
              <a:highlight>
                <a:srgbClr val="FFFF00"/>
              </a:highlight>
              <a:uLnTx/>
              <a:uFillTx/>
              <a:latin typeface="BIZ UDPゴシック"/>
              <a:ea typeface="BIZ UDPゴシック"/>
              <a:cs typeface="+mn-cs"/>
            </a:endParaRPr>
          </a:p>
        </p:txBody>
      </p:sp>
      <p:sp>
        <p:nvSpPr>
          <p:cNvPr id="6" name="スライド番号プレースホルダー 5">
            <a:extLst>
              <a:ext uri="{FF2B5EF4-FFF2-40B4-BE49-F238E27FC236}">
                <a16:creationId xmlns:a16="http://schemas.microsoft.com/office/drawing/2014/main" id="{DC48F8A6-C620-5867-4BE9-2D0F75331F9A}"/>
              </a:ext>
            </a:extLst>
          </p:cNvPr>
          <p:cNvSpPr>
            <a:spLocks noGrp="1"/>
          </p:cNvSpPr>
          <p:nvPr>
            <p:ph type="sldNum" sz="quarter" idx="12"/>
          </p:nvPr>
        </p:nvSpPr>
        <p:spPr/>
        <p:txBody>
          <a:bodyPr/>
          <a:lstStyle/>
          <a:p>
            <a:fld id="{B6F15528-21DE-4FAA-801E-634DDDAF4B2B}" type="slidenum">
              <a:rPr lang="en-US" smtClean="0"/>
              <a:pPr/>
              <a:t>6</a:t>
            </a:fld>
            <a:endParaRPr lang="en-US"/>
          </a:p>
        </p:txBody>
      </p:sp>
      <p:sp>
        <p:nvSpPr>
          <p:cNvPr id="3" name="テキスト ボックス 2">
            <a:extLst>
              <a:ext uri="{FF2B5EF4-FFF2-40B4-BE49-F238E27FC236}">
                <a16:creationId xmlns:a16="http://schemas.microsoft.com/office/drawing/2014/main" id="{941DD2B1-70C2-72DF-E1A2-36CF446ADAD5}"/>
              </a:ext>
            </a:extLst>
          </p:cNvPr>
          <p:cNvSpPr txBox="1"/>
          <p:nvPr/>
        </p:nvSpPr>
        <p:spPr>
          <a:xfrm>
            <a:off x="304800" y="1160590"/>
            <a:ext cx="8915400" cy="4867441"/>
          </a:xfrm>
          <a:prstGeom prst="rect">
            <a:avLst/>
          </a:prstGeom>
          <a:solidFill>
            <a:schemeClr val="bg1"/>
          </a:solidFill>
        </p:spPr>
        <p:txBody>
          <a:bodyPr wrap="square" tIns="180000" bIns="180000">
            <a:spAutoFit/>
          </a:bodyPr>
          <a:lstStyle/>
          <a:p>
            <a:pPr marL="342900" indent="-342900">
              <a:spcBef>
                <a:spcPts val="3000"/>
              </a:spcBef>
              <a:buFont typeface="Wingdings" panose="05000000000000000000" pitchFamily="2" charset="2"/>
              <a:buChar char="l"/>
            </a:pPr>
            <a:r>
              <a:rPr lang="ja-JP" altLang="en-US" sz="2400" spc="63" dirty="0">
                <a:latin typeface="BIZ UDPゴシック" panose="020B0400000000000000" pitchFamily="50" charset="-128"/>
                <a:ea typeface="BIZ UDPゴシック" panose="020B0400000000000000" pitchFamily="50" charset="-128"/>
              </a:rPr>
              <a:t>グループワークの結果を踏まえ、各グループ内で意見交換を</a:t>
            </a:r>
            <a:endParaRPr lang="en-US" altLang="ja-JP" sz="2400" spc="63" dirty="0">
              <a:latin typeface="BIZ UDPゴシック" panose="020B0400000000000000" pitchFamily="50" charset="-128"/>
              <a:ea typeface="BIZ UDPゴシック" panose="020B0400000000000000" pitchFamily="50" charset="-128"/>
            </a:endParaRPr>
          </a:p>
          <a:p>
            <a:pPr>
              <a:lnSpc>
                <a:spcPct val="0"/>
              </a:lnSpc>
              <a:spcBef>
                <a:spcPts val="3000"/>
              </a:spcBef>
            </a:pPr>
            <a:r>
              <a:rPr lang="ja-JP" altLang="en-US" sz="2400" spc="63" dirty="0">
                <a:latin typeface="BIZ UDPゴシック" panose="020B0400000000000000" pitchFamily="50" charset="-128"/>
                <a:ea typeface="BIZ UDPゴシック" panose="020B0400000000000000" pitchFamily="50" charset="-128"/>
              </a:rPr>
              <a:t>　 しながら下記の①、②、③についてとりまとめる。</a:t>
            </a:r>
            <a:endParaRPr lang="en-US" altLang="ja-JP" sz="2400" spc="63" dirty="0">
              <a:latin typeface="BIZ UDPゴシック" panose="020B0400000000000000" pitchFamily="50" charset="-128"/>
              <a:ea typeface="BIZ UDPゴシック" panose="020B0400000000000000" pitchFamily="50" charset="-128"/>
            </a:endParaRPr>
          </a:p>
          <a:p>
            <a:pPr>
              <a:lnSpc>
                <a:spcPct val="0"/>
              </a:lnSpc>
              <a:spcBef>
                <a:spcPts val="3000"/>
              </a:spcBef>
            </a:pPr>
            <a:endParaRPr lang="en-US" altLang="ja-JP" sz="2400" spc="63" dirty="0">
              <a:latin typeface="BIZ UDPゴシック" panose="020B0400000000000000" pitchFamily="50" charset="-128"/>
              <a:ea typeface="BIZ UDPゴシック" panose="020B0400000000000000" pitchFamily="50" charset="-128"/>
            </a:endParaRPr>
          </a:p>
          <a:p>
            <a:pPr>
              <a:lnSpc>
                <a:spcPct val="0"/>
              </a:lnSpc>
              <a:spcBef>
                <a:spcPts val="1200"/>
              </a:spcBef>
            </a:pPr>
            <a:endParaRPr lang="ja-JP" altLang="en-US" sz="2400" spc="63" dirty="0">
              <a:latin typeface="BIZ UDPゴシック" panose="020B0400000000000000" pitchFamily="50" charset="-128"/>
              <a:ea typeface="BIZ UDPゴシック" panose="020B0400000000000000" pitchFamily="50" charset="-128"/>
            </a:endParaRPr>
          </a:p>
          <a:p>
            <a:pPr>
              <a:lnSpc>
                <a:spcPct val="0"/>
              </a:lnSpc>
              <a:spcBef>
                <a:spcPts val="3000"/>
              </a:spcBef>
            </a:pPr>
            <a:r>
              <a:rPr lang="ja-JP" altLang="en-US" sz="2000" spc="63" dirty="0">
                <a:latin typeface="BIZ UDPゴシック" panose="020B0400000000000000" pitchFamily="50" charset="-128"/>
                <a:ea typeface="BIZ UDPゴシック" panose="020B0400000000000000" pitchFamily="50" charset="-128"/>
              </a:rPr>
              <a:t>①　地域の熱中症の暴露の対象（人・場所）について整理。</a:t>
            </a:r>
          </a:p>
          <a:p>
            <a:pPr>
              <a:lnSpc>
                <a:spcPct val="200000"/>
              </a:lnSpc>
              <a:spcBef>
                <a:spcPts val="3000"/>
              </a:spcBef>
            </a:pPr>
            <a:r>
              <a:rPr lang="ja-JP" altLang="en-US" sz="2000" spc="63" dirty="0">
                <a:latin typeface="BIZ UDPゴシック" panose="020B0400000000000000" pitchFamily="50" charset="-128"/>
                <a:ea typeface="BIZ UDPゴシック" panose="020B0400000000000000" pitchFamily="50" charset="-128"/>
              </a:rPr>
              <a:t>②　地域が抱える脆弱性：被害への感受性（影響の受けやすさ）、適応力の　　　　</a:t>
            </a:r>
            <a:endParaRPr lang="en-US" altLang="ja-JP" sz="2000" spc="63" dirty="0">
              <a:latin typeface="BIZ UDPゴシック" panose="020B0400000000000000" pitchFamily="50" charset="-128"/>
              <a:ea typeface="BIZ UDPゴシック" panose="020B0400000000000000" pitchFamily="50" charset="-128"/>
            </a:endParaRPr>
          </a:p>
          <a:p>
            <a:pPr>
              <a:lnSpc>
                <a:spcPct val="0"/>
              </a:lnSpc>
              <a:spcBef>
                <a:spcPts val="2400"/>
              </a:spcBef>
            </a:pPr>
            <a:r>
              <a:rPr lang="ja-JP" altLang="en-US" sz="2000" spc="63" dirty="0">
                <a:latin typeface="BIZ UDPゴシック" panose="020B0400000000000000" pitchFamily="50" charset="-128"/>
                <a:ea typeface="BIZ UDPゴシック" panose="020B0400000000000000" pitchFamily="50" charset="-128"/>
              </a:rPr>
              <a:t>　　 不備や欠如について整理し、①との関連についても整理。</a:t>
            </a:r>
          </a:p>
          <a:p>
            <a:pPr>
              <a:lnSpc>
                <a:spcPct val="200000"/>
              </a:lnSpc>
              <a:spcBef>
                <a:spcPts val="3000"/>
              </a:spcBef>
            </a:pPr>
            <a:r>
              <a:rPr lang="ja-JP" altLang="en-US" sz="2000" spc="63" dirty="0">
                <a:latin typeface="BIZ UDPゴシック" panose="020B0400000000000000" pitchFamily="50" charset="-128"/>
                <a:ea typeface="BIZ UDPゴシック" panose="020B0400000000000000" pitchFamily="50" charset="-128"/>
              </a:rPr>
              <a:t>③　熱中症の発症を低減する既存施策や必要な施策について整理し、また、</a:t>
            </a:r>
            <a:endParaRPr lang="en-US" altLang="ja-JP" sz="2000" spc="63" dirty="0">
              <a:latin typeface="BIZ UDPゴシック" panose="020B0400000000000000" pitchFamily="50" charset="-128"/>
              <a:ea typeface="BIZ UDPゴシック" panose="020B0400000000000000" pitchFamily="50" charset="-128"/>
            </a:endParaRPr>
          </a:p>
          <a:p>
            <a:pPr>
              <a:lnSpc>
                <a:spcPct val="0"/>
              </a:lnSpc>
              <a:spcBef>
                <a:spcPts val="2400"/>
              </a:spcBef>
            </a:pPr>
            <a:r>
              <a:rPr lang="en-US" altLang="ja-JP" sz="2000" spc="63" dirty="0">
                <a:latin typeface="BIZ UDPゴシック" panose="020B0400000000000000" pitchFamily="50" charset="-128"/>
                <a:ea typeface="BIZ UDPゴシック" panose="020B0400000000000000" pitchFamily="50" charset="-128"/>
              </a:rPr>
              <a:t>     </a:t>
            </a:r>
            <a:r>
              <a:rPr lang="ja-JP" altLang="en-US" sz="2000" spc="63" dirty="0">
                <a:latin typeface="BIZ UDPゴシック" panose="020B0400000000000000" pitchFamily="50" charset="-128"/>
                <a:ea typeface="BIZ UDPゴシック" panose="020B0400000000000000" pitchFamily="50" charset="-128"/>
              </a:rPr>
              <a:t>②との関連や、原因・課題、その先の対策について整理。</a:t>
            </a:r>
          </a:p>
        </p:txBody>
      </p:sp>
    </p:spTree>
    <p:extLst>
      <p:ext uri="{BB962C8B-B14F-4D97-AF65-F5344CB8AC3E}">
        <p14:creationId xmlns:p14="http://schemas.microsoft.com/office/powerpoint/2010/main" val="4287561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3DF13-1E22-1FE6-1659-29E6E0AA65AD}"/>
            </a:ext>
          </a:extLst>
        </p:cNvPr>
        <p:cNvGrpSpPr/>
        <p:nvPr/>
      </p:nvGrpSpPr>
      <p:grpSpPr>
        <a:xfrm>
          <a:off x="0" y="0"/>
          <a:ext cx="0" cy="0"/>
          <a:chOff x="0" y="0"/>
          <a:chExt cx="0" cy="0"/>
        </a:xfrm>
      </p:grpSpPr>
      <p:sp>
        <p:nvSpPr>
          <p:cNvPr id="8" name="AutoShape 8">
            <a:extLst>
              <a:ext uri="{FF2B5EF4-FFF2-40B4-BE49-F238E27FC236}">
                <a16:creationId xmlns:a16="http://schemas.microsoft.com/office/drawing/2014/main" id="{0CC76BFE-4E1D-84BE-20C0-462675F620CE}"/>
              </a:ext>
            </a:extLst>
          </p:cNvPr>
          <p:cNvSpPr/>
          <p:nvPr/>
        </p:nvSpPr>
        <p:spPr>
          <a:xfrm>
            <a:off x="304800" y="301959"/>
            <a:ext cx="5562600" cy="510831"/>
          </a:xfrm>
          <a:prstGeom prst="rect">
            <a:avLst/>
          </a:prstGeom>
          <a:solidFill>
            <a:srgbClr val="404041"/>
          </a:solidFill>
        </p:spPr>
        <p:txBody>
          <a:bodyPr/>
          <a:lstStyle/>
          <a:p>
            <a:endParaRPr lang="ja-JP" altLang="en-US"/>
          </a:p>
        </p:txBody>
      </p:sp>
      <p:sp>
        <p:nvSpPr>
          <p:cNvPr id="9" name="TextBox 9">
            <a:extLst>
              <a:ext uri="{FF2B5EF4-FFF2-40B4-BE49-F238E27FC236}">
                <a16:creationId xmlns:a16="http://schemas.microsoft.com/office/drawing/2014/main" id="{1C79C511-7B28-380D-1454-A4A680B0231A}"/>
              </a:ext>
            </a:extLst>
          </p:cNvPr>
          <p:cNvSpPr txBox="1"/>
          <p:nvPr/>
        </p:nvSpPr>
        <p:spPr>
          <a:xfrm>
            <a:off x="304800" y="418137"/>
            <a:ext cx="5562600" cy="287170"/>
          </a:xfrm>
          <a:prstGeom prst="rect">
            <a:avLst/>
          </a:prstGeom>
        </p:spPr>
        <p:txBody>
          <a:bodyPr wrap="square" lIns="0" tIns="0" rIns="0" bIns="0" rtlCol="0" anchor="t">
            <a:spAutoFit/>
          </a:bodyPr>
          <a:lstStyle/>
          <a:p>
            <a:pPr marL="0" marR="0" lvl="0" indent="0" algn="ctr" defTabSz="536387" rtl="0" eaLnBrk="1" fontAlgn="auto" latinLnBrk="0" hangingPunct="1">
              <a:lnSpc>
                <a:spcPts val="2470"/>
              </a:lnSpc>
              <a:spcBef>
                <a:spcPct val="0"/>
              </a:spcBef>
              <a:spcAft>
                <a:spcPts val="0"/>
              </a:spcAft>
              <a:buClrTx/>
              <a:buSzTx/>
              <a:buFontTx/>
              <a:buNone/>
              <a:tabLst/>
              <a:defRPr/>
            </a:pPr>
            <a:r>
              <a:rPr lang="ja-JP" altLang="en-US" sz="2058" spc="693" dirty="0">
                <a:solidFill>
                  <a:srgbClr val="FFFFFF"/>
                </a:solidFill>
                <a:latin typeface="BIZ UDPゴシック"/>
                <a:ea typeface="BIZ UDPゴシック"/>
              </a:rPr>
              <a:t>事後アンケートやフォローアップ</a:t>
            </a:r>
            <a:endParaRPr kumimoji="0" lang="en-US" sz="2058" b="0" i="0" u="none" strike="noStrike" kern="1200" cap="none" spc="693" normalizeH="0" baseline="0" noProof="0" dirty="0">
              <a:ln>
                <a:noFill/>
              </a:ln>
              <a:solidFill>
                <a:srgbClr val="FFFFFF"/>
              </a:solidFill>
              <a:effectLst/>
              <a:uLnTx/>
              <a:uFillTx/>
              <a:latin typeface="BIZ UDPゴシック"/>
              <a:ea typeface="BIZ UDPゴシック"/>
              <a:cs typeface="+mn-cs"/>
            </a:endParaRPr>
          </a:p>
        </p:txBody>
      </p:sp>
      <p:sp>
        <p:nvSpPr>
          <p:cNvPr id="6" name="スライド番号プレースホルダー 5">
            <a:extLst>
              <a:ext uri="{FF2B5EF4-FFF2-40B4-BE49-F238E27FC236}">
                <a16:creationId xmlns:a16="http://schemas.microsoft.com/office/drawing/2014/main" id="{0C22214B-DEF2-7035-E4DA-44EFD8A591D6}"/>
              </a:ext>
            </a:extLst>
          </p:cNvPr>
          <p:cNvSpPr>
            <a:spLocks noGrp="1"/>
          </p:cNvSpPr>
          <p:nvPr>
            <p:ph type="sldNum" sz="quarter" idx="12"/>
          </p:nvPr>
        </p:nvSpPr>
        <p:spPr/>
        <p:txBody>
          <a:bodyPr/>
          <a:lstStyle/>
          <a:p>
            <a:fld id="{B6F15528-21DE-4FAA-801E-634DDDAF4B2B}" type="slidenum">
              <a:rPr lang="en-US" smtClean="0"/>
              <a:pPr/>
              <a:t>7</a:t>
            </a:fld>
            <a:endParaRPr lang="en-US"/>
          </a:p>
        </p:txBody>
      </p:sp>
      <p:sp>
        <p:nvSpPr>
          <p:cNvPr id="3" name="テキスト ボックス 2">
            <a:extLst>
              <a:ext uri="{FF2B5EF4-FFF2-40B4-BE49-F238E27FC236}">
                <a16:creationId xmlns:a16="http://schemas.microsoft.com/office/drawing/2014/main" id="{780C01D5-7119-6C66-0A81-E8CF8C1FEDA4}"/>
              </a:ext>
            </a:extLst>
          </p:cNvPr>
          <p:cNvSpPr txBox="1"/>
          <p:nvPr/>
        </p:nvSpPr>
        <p:spPr>
          <a:xfrm>
            <a:off x="304800" y="827975"/>
            <a:ext cx="9067800" cy="5395855"/>
          </a:xfrm>
          <a:prstGeom prst="rect">
            <a:avLst/>
          </a:prstGeom>
          <a:solidFill>
            <a:schemeClr val="bg1"/>
          </a:solidFill>
        </p:spPr>
        <p:txBody>
          <a:bodyPr wrap="square" tIns="180000" bIns="180000">
            <a:spAutoFit/>
          </a:bodyPr>
          <a:lstStyle/>
          <a:p>
            <a:pPr>
              <a:spcBef>
                <a:spcPts val="3000"/>
              </a:spcBef>
            </a:pPr>
            <a:r>
              <a:rPr lang="ja-JP" altLang="en-US" sz="2400" spc="63" dirty="0">
                <a:latin typeface="BIZ UDPゴシック" panose="020B0400000000000000" pitchFamily="50" charset="-128"/>
                <a:ea typeface="BIZ UDPゴシック" panose="020B0400000000000000" pitchFamily="50" charset="-128"/>
              </a:rPr>
              <a:t>１．研修の実施効果の検証</a:t>
            </a:r>
            <a:endParaRPr lang="en-US" altLang="ja-JP" sz="2400" spc="63" dirty="0">
              <a:latin typeface="BIZ UDPゴシック" panose="020B0400000000000000" pitchFamily="50" charset="-128"/>
              <a:ea typeface="BIZ UDPゴシック" panose="020B0400000000000000" pitchFamily="50" charset="-128"/>
            </a:endParaRPr>
          </a:p>
          <a:p>
            <a:pPr marL="611094" lvl="1" indent="-342900">
              <a:spcBef>
                <a:spcPts val="3000"/>
              </a:spcBef>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研修実施後にアンケートをとることで、研修を実施したことにより適応策関連の</a:t>
            </a:r>
            <a:endParaRPr lang="en-US" altLang="ja-JP" sz="1800" spc="63" dirty="0">
              <a:latin typeface="BIZ UDPゴシック" panose="020B0400000000000000" pitchFamily="50" charset="-128"/>
              <a:ea typeface="BIZ UDPゴシック" panose="020B0400000000000000" pitchFamily="50" charset="-128"/>
            </a:endParaRPr>
          </a:p>
          <a:p>
            <a:pPr lvl="1">
              <a:spcBef>
                <a:spcPts val="1200"/>
              </a:spcBef>
            </a:pPr>
            <a:r>
              <a:rPr lang="en-US" altLang="ja-JP" sz="1800" spc="63" dirty="0">
                <a:latin typeface="BIZ UDPゴシック" panose="020B0400000000000000" pitchFamily="50" charset="-128"/>
                <a:ea typeface="BIZ UDPゴシック" panose="020B0400000000000000" pitchFamily="50" charset="-128"/>
              </a:rPr>
              <a:t>    </a:t>
            </a:r>
            <a:r>
              <a:rPr lang="ja-JP" altLang="en-US" sz="1800" spc="63" dirty="0">
                <a:latin typeface="BIZ UDPゴシック" panose="020B0400000000000000" pitchFamily="50" charset="-128"/>
                <a:ea typeface="BIZ UDPゴシック" panose="020B0400000000000000" pitchFamily="50" charset="-128"/>
              </a:rPr>
              <a:t>悩みが解消されたかどうかなど検証。</a:t>
            </a:r>
            <a:endParaRPr lang="en-US" altLang="ja-JP" sz="1800" spc="63" dirty="0">
              <a:latin typeface="BIZ UDPゴシック" panose="020B0400000000000000" pitchFamily="50" charset="-128"/>
              <a:ea typeface="BIZ UDPゴシック" panose="020B0400000000000000" pitchFamily="50" charset="-128"/>
            </a:endParaRPr>
          </a:p>
          <a:p>
            <a:pPr lvl="1">
              <a:lnSpc>
                <a:spcPct val="0"/>
              </a:lnSpc>
              <a:spcBef>
                <a:spcPts val="3000"/>
              </a:spcBef>
            </a:pPr>
            <a:endParaRPr lang="en-US" altLang="ja-JP" sz="1800" spc="63" dirty="0">
              <a:latin typeface="BIZ UDPゴシック" panose="020B0400000000000000" pitchFamily="50" charset="-128"/>
              <a:ea typeface="BIZ UDPゴシック" panose="020B0400000000000000" pitchFamily="50" charset="-128"/>
            </a:endParaRPr>
          </a:p>
          <a:p>
            <a:pPr>
              <a:lnSpc>
                <a:spcPct val="75000"/>
              </a:lnSpc>
              <a:spcBef>
                <a:spcPts val="3000"/>
              </a:spcBef>
            </a:pPr>
            <a:r>
              <a:rPr lang="ja-JP" altLang="en-US" sz="2400" spc="63" dirty="0">
                <a:latin typeface="BIZ UDPゴシック" panose="020B0400000000000000" pitchFamily="50" charset="-128"/>
                <a:ea typeface="BIZ UDPゴシック" panose="020B0400000000000000" pitchFamily="50" charset="-128"/>
              </a:rPr>
              <a:t>２．フォローアップ</a:t>
            </a:r>
            <a:endParaRPr lang="en-US" altLang="ja-JP" sz="2400" spc="63" dirty="0">
              <a:latin typeface="BIZ UDPゴシック" panose="020B0400000000000000" pitchFamily="50" charset="-128"/>
              <a:ea typeface="BIZ UDPゴシック" panose="020B0400000000000000" pitchFamily="50" charset="-128"/>
            </a:endParaRPr>
          </a:p>
          <a:p>
            <a:pPr marL="611094" lvl="1" indent="-342900">
              <a:spcBef>
                <a:spcPts val="3000"/>
              </a:spcBef>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研修後であっても研修で使用した資料にアクセスできるようにすることで、参加</a:t>
            </a:r>
            <a:endParaRPr lang="en-US" altLang="ja-JP" sz="1800" spc="63" dirty="0">
              <a:latin typeface="BIZ UDPゴシック" panose="020B0400000000000000" pitchFamily="50" charset="-128"/>
              <a:ea typeface="BIZ UDPゴシック" panose="020B0400000000000000" pitchFamily="50" charset="-128"/>
            </a:endParaRPr>
          </a:p>
          <a:p>
            <a:pPr lvl="1">
              <a:spcBef>
                <a:spcPts val="1200"/>
              </a:spcBef>
            </a:pPr>
            <a:r>
              <a:rPr lang="en-US" altLang="ja-JP" sz="1800" spc="63" dirty="0">
                <a:latin typeface="BIZ UDPゴシック" panose="020B0400000000000000" pitchFamily="50" charset="-128"/>
                <a:ea typeface="BIZ UDPゴシック" panose="020B0400000000000000" pitchFamily="50" charset="-128"/>
              </a:rPr>
              <a:t>    </a:t>
            </a:r>
            <a:r>
              <a:rPr lang="ja-JP" altLang="en-US" sz="1800" spc="63" dirty="0">
                <a:latin typeface="BIZ UDPゴシック" panose="020B0400000000000000" pitchFamily="50" charset="-128"/>
                <a:ea typeface="BIZ UDPゴシック" panose="020B0400000000000000" pitchFamily="50" charset="-128"/>
              </a:rPr>
              <a:t>者の研修内容への理解を増幅。</a:t>
            </a:r>
            <a:endParaRPr lang="en-US" altLang="ja-JP" sz="1800" spc="63" dirty="0">
              <a:latin typeface="BIZ UDPゴシック" panose="020B0400000000000000" pitchFamily="50" charset="-128"/>
              <a:ea typeface="BIZ UDPゴシック" panose="020B0400000000000000" pitchFamily="50" charset="-128"/>
            </a:endParaRPr>
          </a:p>
          <a:p>
            <a:pPr lvl="1">
              <a:lnSpc>
                <a:spcPct val="0"/>
              </a:lnSpc>
              <a:spcBef>
                <a:spcPts val="3000"/>
              </a:spcBef>
            </a:pPr>
            <a:r>
              <a:rPr lang="ja-JP" altLang="en-US" sz="1800" spc="63" dirty="0">
                <a:latin typeface="BIZ UDPゴシック" panose="020B0400000000000000" pitchFamily="50" charset="-128"/>
                <a:ea typeface="BIZ UDPゴシック" panose="020B0400000000000000" pitchFamily="50" charset="-128"/>
              </a:rPr>
              <a:t>　　（例） 地域気候変動適応計画策定マニュアルのダウンロード</a:t>
            </a:r>
            <a:r>
              <a:rPr lang="en-US" altLang="ja-JP" sz="1800" spc="63" dirty="0">
                <a:latin typeface="BIZ UDPゴシック" panose="020B0400000000000000" pitchFamily="50" charset="-128"/>
                <a:ea typeface="BIZ UDPゴシック" panose="020B0400000000000000" pitchFamily="50" charset="-128"/>
              </a:rPr>
              <a:t>URL</a:t>
            </a:r>
            <a:r>
              <a:rPr lang="ja-JP" altLang="en-US" sz="1800" spc="63" dirty="0">
                <a:latin typeface="BIZ UDPゴシック" panose="020B0400000000000000" pitchFamily="50" charset="-128"/>
                <a:ea typeface="BIZ UDPゴシック" panose="020B0400000000000000" pitchFamily="50" charset="-128"/>
              </a:rPr>
              <a:t>を掲載：　　</a:t>
            </a:r>
            <a:endParaRPr lang="en-US" altLang="ja-JP" sz="1800" spc="63" dirty="0">
              <a:latin typeface="BIZ UDPゴシック" panose="020B0400000000000000" pitchFamily="50" charset="-128"/>
              <a:ea typeface="BIZ UDPゴシック" panose="020B0400000000000000" pitchFamily="50" charset="-128"/>
            </a:endParaRPr>
          </a:p>
          <a:p>
            <a:pPr lvl="1">
              <a:lnSpc>
                <a:spcPct val="0"/>
              </a:lnSpc>
              <a:spcBef>
                <a:spcPts val="3000"/>
              </a:spcBef>
            </a:pPr>
            <a:r>
              <a:rPr lang="ja-JP" altLang="en-US" sz="1800" spc="63" dirty="0">
                <a:latin typeface="BIZ UDPゴシック" panose="020B0400000000000000" pitchFamily="50" charset="-128"/>
                <a:ea typeface="BIZ UDPゴシック" panose="020B0400000000000000" pitchFamily="50" charset="-128"/>
              </a:rPr>
              <a:t>　　</a:t>
            </a:r>
            <a:r>
              <a:rPr lang="en-US" altLang="ja-JP" sz="1800" spc="63" dirty="0">
                <a:latin typeface="BIZ UDPゴシック" panose="020B0400000000000000" pitchFamily="50" charset="-128"/>
                <a:ea typeface="BIZ UDPゴシック" panose="020B0400000000000000" pitchFamily="50" charset="-128"/>
              </a:rPr>
              <a:t>https://www.env.go.jp/earth/earth/tekiou/page_00005.html</a:t>
            </a:r>
          </a:p>
          <a:p>
            <a:pPr lvl="1">
              <a:lnSpc>
                <a:spcPct val="0"/>
              </a:lnSpc>
              <a:spcBef>
                <a:spcPts val="1800"/>
              </a:spcBef>
            </a:pPr>
            <a:endParaRPr lang="en-US" altLang="ja-JP" sz="1800" spc="63" dirty="0">
              <a:latin typeface="BIZ UDPゴシック" panose="020B0400000000000000" pitchFamily="50" charset="-128"/>
              <a:ea typeface="BIZ UDPゴシック" panose="020B0400000000000000" pitchFamily="50" charset="-128"/>
            </a:endParaRPr>
          </a:p>
          <a:p>
            <a:pPr marL="553944" lvl="1" indent="-285750">
              <a:lnSpc>
                <a:spcPct val="0"/>
              </a:lnSpc>
              <a:spcBef>
                <a:spcPts val="3000"/>
              </a:spcBef>
              <a:buFont typeface="Wingdings" panose="05000000000000000000" pitchFamily="2" charset="2"/>
              <a:buChar char="Ø"/>
            </a:pPr>
            <a:r>
              <a:rPr lang="ja-JP" altLang="en-US" sz="1800" spc="63" dirty="0">
                <a:latin typeface="BIZ UDPゴシック" panose="020B0400000000000000" pitchFamily="50" charset="-128"/>
                <a:ea typeface="BIZ UDPゴシック" panose="020B0400000000000000" pitchFamily="50" charset="-128"/>
              </a:rPr>
              <a:t>可能であれば、研修後も資料内容に関する質問を受け付け、回答。</a:t>
            </a:r>
            <a:endParaRPr lang="en-US" altLang="ja-JP" sz="1800" spc="63"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662228059"/>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基礎">
  <a:themeElements>
    <a:clrScheme name="基礎">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基礎">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基礎">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05F327E0D06584DBDCF52151C798E67" ma:contentTypeVersion="14" ma:contentTypeDescription="新しいドキュメントを作成します。" ma:contentTypeScope="" ma:versionID="f205a285b8768506d3528b158eebeb29">
  <xsd:schema xmlns:xsd="http://www.w3.org/2001/XMLSchema" xmlns:xs="http://www.w3.org/2001/XMLSchema" xmlns:p="http://schemas.microsoft.com/office/2006/metadata/properties" xmlns:ns2="3875ed92-e9ad-47f0-9863-afa43e42ba74" xmlns:ns3="fbc7f0ad-bc92-4511-b769-ae7bba656722" targetNamespace="http://schemas.microsoft.com/office/2006/metadata/properties" ma:root="true" ma:fieldsID="ec63189f8e52a46f73323f3cb4f157d4" ns2:_="" ns3:_="">
    <xsd:import namespace="3875ed92-e9ad-47f0-9863-afa43e42ba74"/>
    <xsd:import namespace="fbc7f0ad-bc92-4511-b769-ae7bba65672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75ed92-e9ad-47f0-9863-afa43e42ba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15efdd6c-03b1-4a34-9893-848b4e118503"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bc7f0ad-bc92-4511-b769-ae7bba656722"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element name="TaxCatchAll" ma:index="20" nillable="true" ma:displayName="Taxonomy Catch All Column" ma:hidden="true" ma:list="{55c39177-da84-4722-bb67-f171cdd61a76}" ma:internalName="TaxCatchAll" ma:showField="CatchAllData" ma:web="fbc7f0ad-bc92-4511-b769-ae7bba65672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875ed92-e9ad-47f0-9863-afa43e42ba74">
      <Terms xmlns="http://schemas.microsoft.com/office/infopath/2007/PartnerControls"/>
    </lcf76f155ced4ddcb4097134ff3c332f>
    <TaxCatchAll xmlns="fbc7f0ad-bc92-4511-b769-ae7bba65672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4C9190-EB80-4439-870A-CF51CA5DF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75ed92-e9ad-47f0-9863-afa43e42ba74"/>
    <ds:schemaRef ds:uri="fbc7f0ad-bc92-4511-b769-ae7bba6567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656358-3C23-48B1-A71C-08A922AB0E79}">
  <ds:schemaRefs>
    <ds:schemaRef ds:uri="http://www.w3.org/XML/1998/namespace"/>
    <ds:schemaRef ds:uri="http://schemas.microsoft.com/office/2006/documentManagement/types"/>
    <ds:schemaRef ds:uri="http://schemas.microsoft.com/office/infopath/2007/PartnerControls"/>
    <ds:schemaRef ds:uri="http://purl.org/dc/elements/1.1/"/>
    <ds:schemaRef ds:uri="3875ed92-e9ad-47f0-9863-afa43e42ba74"/>
    <ds:schemaRef ds:uri="fbc7f0ad-bc92-4511-b769-ae7bba656722"/>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93E96655-5C23-42F0-B7AE-37C5111AE9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1835</TotalTime>
  <Words>752</Words>
  <PresentationFormat>A4 210 x 297 mm</PresentationFormat>
  <Paragraphs>90</Paragraphs>
  <Slides>7</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7</vt:i4>
      </vt:variant>
    </vt:vector>
  </HeadingPairs>
  <TitlesOfParts>
    <vt:vector size="17" baseType="lpstr">
      <vt:lpstr>ＭＳ Ｐゴシック</vt:lpstr>
      <vt:lpstr>Calibri Light</vt:lpstr>
      <vt:lpstr>Wingdings</vt:lpstr>
      <vt:lpstr>Wingdings 2</vt:lpstr>
      <vt:lpstr>Calibri</vt:lpstr>
      <vt:lpstr>BIZ UDPゴシック</vt:lpstr>
      <vt:lpstr>游ゴシック</vt:lpstr>
      <vt:lpstr>Corbel</vt:lpstr>
      <vt:lpstr>HDOfficeLightV0</vt:lpstr>
      <vt:lpstr>基礎</vt:lpstr>
      <vt:lpstr>横断的な気候変動の影響や脆弱性・リスクの 把握と適応策の検討</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2025-04-09T06:45:24Z</cp:lastPrinted>
  <dcterms:created xsi:type="dcterms:W3CDTF">2006-08-16T00:00:00Z</dcterms:created>
  <dcterms:modified xsi:type="dcterms:W3CDTF">2025-05-09T08:42:27Z</dcterms:modified>
  <dc:identifier>DAFWfxFFfO8</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0x010100305F327E0D06584DBDCF52151C798E67</vt:lpwstr>
  </property>
  <property fmtid="{D5CDD505-2E9C-101B-9397-08002B2CF9AE}" pid="3" name="MediaServiceImageTags">
    <vt:lpwstr/>
  </property>
</Properties>
</file>