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5" r:id="rId2"/>
  </p:sldIdLst>
  <p:sldSz cx="9144000" cy="6858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60"/>
  </p:normalViewPr>
  <p:slideViewPr>
    <p:cSldViewPr snapToGrid="0">
      <p:cViewPr varScale="1">
        <p:scale>
          <a:sx n="77" d="100"/>
          <a:sy n="77" d="100"/>
        </p:scale>
        <p:origin x="928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4EA48CC-5C03-4F2C-A018-3365A83EB178}" type="datetimeFigureOut">
              <a:rPr kumimoji="1" lang="ja-JP" altLang="en-US" smtClean="0"/>
              <a:t>2025/4/9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8CCBF0F-FD69-4A32-996D-263AA3286BC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6071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A48CC-5C03-4F2C-A018-3365A83EB178}" type="datetimeFigureOut">
              <a:rPr kumimoji="1" lang="ja-JP" altLang="en-US" smtClean="0"/>
              <a:t>2025/4/9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CBF0F-FD69-4A32-996D-263AA3286B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0188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A48CC-5C03-4F2C-A018-3365A83EB178}" type="datetimeFigureOut">
              <a:rPr kumimoji="1" lang="ja-JP" altLang="en-US" smtClean="0"/>
              <a:t>2025/4/9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CBF0F-FD69-4A32-996D-263AA3286B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9118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A48CC-5C03-4F2C-A018-3365A83EB178}" type="datetimeFigureOut">
              <a:rPr kumimoji="1" lang="ja-JP" altLang="en-US" smtClean="0"/>
              <a:t>2025/4/9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CBF0F-FD69-4A32-996D-263AA3286B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8699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A48CC-5C03-4F2C-A018-3365A83EB178}" type="datetimeFigureOut">
              <a:rPr kumimoji="1" lang="ja-JP" altLang="en-US" smtClean="0"/>
              <a:t>2025/4/9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CBF0F-FD69-4A32-996D-263AA3286BC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3809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A48CC-5C03-4F2C-A018-3365A83EB178}" type="datetimeFigureOut">
              <a:rPr kumimoji="1" lang="ja-JP" altLang="en-US" smtClean="0"/>
              <a:t>2025/4/9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CBF0F-FD69-4A32-996D-263AA3286B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6359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A48CC-5C03-4F2C-A018-3365A83EB178}" type="datetimeFigureOut">
              <a:rPr kumimoji="1" lang="ja-JP" altLang="en-US" smtClean="0"/>
              <a:t>2025/4/9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CBF0F-FD69-4A32-996D-263AA3286B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2118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A48CC-5C03-4F2C-A018-3365A83EB178}" type="datetimeFigureOut">
              <a:rPr kumimoji="1" lang="ja-JP" altLang="en-US" smtClean="0"/>
              <a:t>2025/4/9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CBF0F-FD69-4A32-996D-263AA3286B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0814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A48CC-5C03-4F2C-A018-3365A83EB178}" type="datetimeFigureOut">
              <a:rPr kumimoji="1" lang="ja-JP" altLang="en-US" smtClean="0"/>
              <a:t>2025/4/9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CBF0F-FD69-4A32-996D-263AA3286B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1347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A48CC-5C03-4F2C-A018-3365A83EB178}" type="datetimeFigureOut">
              <a:rPr kumimoji="1" lang="ja-JP" altLang="en-US" smtClean="0"/>
              <a:t>2025/4/9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CBF0F-FD69-4A32-996D-263AA3286B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7361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A48CC-5C03-4F2C-A018-3365A83EB178}" type="datetimeFigureOut">
              <a:rPr kumimoji="1" lang="ja-JP" altLang="en-US" smtClean="0"/>
              <a:t>2025/4/9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CBF0F-FD69-4A32-996D-263AA3286B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0531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B4EA48CC-5C03-4F2C-A018-3365A83EB178}" type="datetimeFigureOut">
              <a:rPr kumimoji="1" lang="ja-JP" altLang="en-US" smtClean="0"/>
              <a:t>2025/4/9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C8CCBF0F-FD69-4A32-996D-263AA3286B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6082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kumimoji="1"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8"/>
          <p:cNvSpPr/>
          <p:nvPr/>
        </p:nvSpPr>
        <p:spPr>
          <a:xfrm>
            <a:off x="281354" y="293123"/>
            <a:ext cx="3662461" cy="47153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/>
          <a:lstStyle/>
          <a:p>
            <a:endParaRPr lang="ja-JP" altLang="en-US" sz="1662"/>
          </a:p>
        </p:txBody>
      </p:sp>
      <p:sp>
        <p:nvSpPr>
          <p:cNvPr id="9" name="TextBox 9"/>
          <p:cNvSpPr txBox="1"/>
          <p:nvPr/>
        </p:nvSpPr>
        <p:spPr>
          <a:xfrm>
            <a:off x="281354" y="400365"/>
            <a:ext cx="3475383" cy="25628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defTabSz="495139">
              <a:lnSpc>
                <a:spcPts val="2280"/>
              </a:lnSpc>
              <a:spcBef>
                <a:spcPct val="0"/>
              </a:spcBef>
              <a:defRPr/>
            </a:pPr>
            <a:r>
              <a:rPr lang="ja-JP" altLang="en-US" sz="1900" spc="640" dirty="0">
                <a:latin typeface="BIZ UDPゴシック"/>
                <a:ea typeface="BIZ UDPゴシック"/>
              </a:rPr>
              <a:t>プログラム</a:t>
            </a:r>
            <a:endParaRPr lang="en-US" sz="1900" spc="640" dirty="0">
              <a:latin typeface="BIZ UDPゴシック"/>
              <a:ea typeface="BIZ UDPゴシック"/>
            </a:endParaRP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96785FBD-F3AE-74EE-F29D-35F9F1A9E4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186614"/>
              </p:ext>
            </p:extLst>
          </p:nvPr>
        </p:nvGraphicFramePr>
        <p:xfrm>
          <a:off x="281354" y="895397"/>
          <a:ext cx="8440615" cy="52536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16560">
                  <a:extLst>
                    <a:ext uri="{9D8B030D-6E8A-4147-A177-3AD203B41FA5}">
                      <a16:colId xmlns:a16="http://schemas.microsoft.com/office/drawing/2014/main" val="2543604063"/>
                    </a:ext>
                  </a:extLst>
                </a:gridCol>
                <a:gridCol w="6724055">
                  <a:extLst>
                    <a:ext uri="{9D8B030D-6E8A-4147-A177-3AD203B41FA5}">
                      <a16:colId xmlns:a16="http://schemas.microsoft.com/office/drawing/2014/main" val="3874807215"/>
                    </a:ext>
                  </a:extLst>
                </a:gridCol>
              </a:tblGrid>
              <a:tr h="423298">
                <a:tc>
                  <a:txBody>
                    <a:bodyPr/>
                    <a:lstStyle/>
                    <a:p>
                      <a:pPr algn="ctr"/>
                      <a:r>
                        <a:rPr lang="ja-JP" sz="1500" kern="100" dirty="0"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時間</a:t>
                      </a:r>
                      <a:r>
                        <a:rPr lang="ja-JP" altLang="en-US" sz="1500" kern="100" dirty="0"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（例）</a:t>
                      </a:r>
                      <a:endParaRPr lang="ja-JP" sz="1500" kern="100" dirty="0"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45645" marR="45645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sz="1500" kern="100" dirty="0"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内容</a:t>
                      </a:r>
                      <a:endParaRPr lang="ja-JP" sz="1500" kern="100" dirty="0"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45645" marR="45645" marT="0" marB="0" anchor="ctr"/>
                </a:tc>
                <a:extLst>
                  <a:ext uri="{0D108BD9-81ED-4DB2-BD59-A6C34878D82A}">
                    <a16:rowId xmlns:a16="http://schemas.microsoft.com/office/drawing/2014/main" val="3667370391"/>
                  </a:ext>
                </a:extLst>
              </a:tr>
              <a:tr h="413502">
                <a:tc>
                  <a:txBody>
                    <a:bodyPr/>
                    <a:lstStyle/>
                    <a:p>
                      <a:pPr algn="ctr"/>
                      <a:r>
                        <a:rPr lang="en-US" sz="1500" kern="100" dirty="0"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13:00</a:t>
                      </a:r>
                      <a:endParaRPr lang="ja-JP" sz="1500" kern="100" dirty="0"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45645" marR="45645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sz="1500" kern="100" dirty="0"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開場</a:t>
                      </a:r>
                      <a:endParaRPr lang="ja-JP" sz="1500" kern="100" dirty="0"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45645" marR="45645" marT="0" marB="0" anchor="ctr"/>
                </a:tc>
                <a:extLst>
                  <a:ext uri="{0D108BD9-81ED-4DB2-BD59-A6C34878D82A}">
                    <a16:rowId xmlns:a16="http://schemas.microsoft.com/office/drawing/2014/main" val="3981615368"/>
                  </a:ext>
                </a:extLst>
              </a:tr>
              <a:tr h="413502">
                <a:tc>
                  <a:txBody>
                    <a:bodyPr/>
                    <a:lstStyle/>
                    <a:p>
                      <a:pPr algn="ctr"/>
                      <a:r>
                        <a:rPr lang="en-US" sz="1500" kern="100" dirty="0"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13:00-13:30</a:t>
                      </a:r>
                      <a:endParaRPr lang="ja-JP" sz="1500" kern="100" dirty="0"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45645" marR="45645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sz="1500" kern="100" dirty="0"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受付</a:t>
                      </a:r>
                      <a:endParaRPr lang="ja-JP" sz="1500" kern="100" dirty="0"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45645" marR="45645" marT="0" marB="0" anchor="ctr"/>
                </a:tc>
                <a:extLst>
                  <a:ext uri="{0D108BD9-81ED-4DB2-BD59-A6C34878D82A}">
                    <a16:rowId xmlns:a16="http://schemas.microsoft.com/office/drawing/2014/main" val="1829112800"/>
                  </a:ext>
                </a:extLst>
              </a:tr>
              <a:tr h="413502">
                <a:tc>
                  <a:txBody>
                    <a:bodyPr/>
                    <a:lstStyle/>
                    <a:p>
                      <a:pPr algn="ctr"/>
                      <a:r>
                        <a:rPr lang="en-US" sz="1500" kern="100" dirty="0"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13:30-13:40</a:t>
                      </a:r>
                      <a:endParaRPr lang="ja-JP" sz="1500" kern="100" dirty="0"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45645" marR="45645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sz="1500" kern="100" dirty="0"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開会挨拶・趣旨説明</a:t>
                      </a:r>
                      <a:endParaRPr lang="ja-JP" sz="1500" kern="100" dirty="0"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45645" marR="45645" marT="0" marB="0" anchor="ctr"/>
                </a:tc>
                <a:extLst>
                  <a:ext uri="{0D108BD9-81ED-4DB2-BD59-A6C34878D82A}">
                    <a16:rowId xmlns:a16="http://schemas.microsoft.com/office/drawing/2014/main" val="1578650427"/>
                  </a:ext>
                </a:extLst>
              </a:tr>
              <a:tr h="413502">
                <a:tc>
                  <a:txBody>
                    <a:bodyPr/>
                    <a:lstStyle/>
                    <a:p>
                      <a:pPr algn="ctr"/>
                      <a:r>
                        <a:rPr lang="en-US" sz="1500" kern="100" dirty="0"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13:40-14:10</a:t>
                      </a:r>
                      <a:endParaRPr lang="ja-JP" sz="1500" kern="100" dirty="0"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45645" marR="45645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4953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500" spc="63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講演「迫りくる気候危機に求められる適応策」　　○○　○○○○氏</a:t>
                      </a:r>
                      <a:endParaRPr lang="en-US" altLang="ja-JP" sz="1500" spc="63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45645" marR="45645" marT="0" marB="0" anchor="ctr"/>
                </a:tc>
                <a:extLst>
                  <a:ext uri="{0D108BD9-81ED-4DB2-BD59-A6C34878D82A}">
                    <a16:rowId xmlns:a16="http://schemas.microsoft.com/office/drawing/2014/main" val="254144742"/>
                  </a:ext>
                </a:extLst>
              </a:tr>
              <a:tr h="450166">
                <a:tc>
                  <a:txBody>
                    <a:bodyPr/>
                    <a:lstStyle/>
                    <a:p>
                      <a:pPr algn="ctr"/>
                      <a:r>
                        <a:rPr lang="en-US" sz="1500" kern="100" dirty="0"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14:10-14:30</a:t>
                      </a:r>
                      <a:endParaRPr lang="ja-JP" sz="1500" kern="100" dirty="0"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45645" marR="45645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4953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500" kern="100" dirty="0"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  <a:cs typeface="Arial" panose="020B0604020202020204" pitchFamily="34" charset="0"/>
                        </a:rPr>
                        <a:t>市町村における気候変動適応に関する事例紹介①　　○○市　○○○○氏</a:t>
                      </a:r>
                      <a:endParaRPr lang="en-US" altLang="ja-JP" sz="1500" kern="100" dirty="0"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45645" marR="45645" marT="0" marB="0" anchor="ctr"/>
                </a:tc>
                <a:extLst>
                  <a:ext uri="{0D108BD9-81ED-4DB2-BD59-A6C34878D82A}">
                    <a16:rowId xmlns:a16="http://schemas.microsoft.com/office/drawing/2014/main" val="3549181680"/>
                  </a:ext>
                </a:extLst>
              </a:tr>
              <a:tr h="45016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500" kern="100" dirty="0"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  <a:cs typeface="Arial" panose="020B0604020202020204" pitchFamily="34" charset="0"/>
                        </a:rPr>
                        <a:t>14:30-14:50</a:t>
                      </a:r>
                      <a:endParaRPr lang="ja-JP" altLang="ja-JP" sz="1500" kern="100" dirty="0"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45645" marR="45645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4953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500" kern="100" dirty="0"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  <a:cs typeface="Arial" panose="020B0604020202020204" pitchFamily="34" charset="0"/>
                        </a:rPr>
                        <a:t>市町村における気候変動適応に関する事例紹介②　　○○市　○○○○氏</a:t>
                      </a:r>
                      <a:endParaRPr lang="en-US" altLang="ja-JP" sz="1500" kern="100" dirty="0"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45645" marR="45645" marT="0" marB="0" anchor="ctr"/>
                </a:tc>
                <a:extLst>
                  <a:ext uri="{0D108BD9-81ED-4DB2-BD59-A6C34878D82A}">
                    <a16:rowId xmlns:a16="http://schemas.microsoft.com/office/drawing/2014/main" val="757439119"/>
                  </a:ext>
                </a:extLst>
              </a:tr>
              <a:tr h="450167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500" kern="100" dirty="0"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  <a:cs typeface="Arial" panose="020B0604020202020204" pitchFamily="34" charset="0"/>
                        </a:rPr>
                        <a:t>14:50-15:00</a:t>
                      </a:r>
                      <a:endParaRPr lang="ja-JP" sz="1500" kern="100" dirty="0"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45645" marR="45645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4953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500" kern="100" dirty="0"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  <a:cs typeface="Arial" panose="020B0604020202020204" pitchFamily="34" charset="0"/>
                        </a:rPr>
                        <a:t>休憩</a:t>
                      </a:r>
                      <a:endParaRPr lang="en-US" altLang="ja-JP" sz="1500" kern="100" dirty="0"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45645" marR="45645" marT="0" marB="0" anchor="ctr"/>
                </a:tc>
                <a:extLst>
                  <a:ext uri="{0D108BD9-81ED-4DB2-BD59-A6C34878D82A}">
                    <a16:rowId xmlns:a16="http://schemas.microsoft.com/office/drawing/2014/main" val="1988559342"/>
                  </a:ext>
                </a:extLst>
              </a:tr>
              <a:tr h="450167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500" kern="100" dirty="0"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  <a:cs typeface="Arial" panose="020B0604020202020204" pitchFamily="34" charset="0"/>
                        </a:rPr>
                        <a:t>15:00-15:45</a:t>
                      </a:r>
                      <a:endParaRPr lang="ja-JP" sz="1500" kern="100" dirty="0"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45645" marR="45645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4953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500" kern="100" dirty="0"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  <a:cs typeface="Arial" panose="020B0604020202020204" pitchFamily="34" charset="0"/>
                        </a:rPr>
                        <a:t>気候変動影響カードを用いて具体的な適応策について意見交換する</a:t>
                      </a:r>
                      <a:endParaRPr lang="en-US" altLang="ja-JP" sz="1500" kern="100" dirty="0"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45645" marR="45645" marT="0" marB="0" anchor="ctr"/>
                </a:tc>
                <a:extLst>
                  <a:ext uri="{0D108BD9-81ED-4DB2-BD59-A6C34878D82A}">
                    <a16:rowId xmlns:a16="http://schemas.microsoft.com/office/drawing/2014/main" val="57713789"/>
                  </a:ext>
                </a:extLst>
              </a:tr>
              <a:tr h="450166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500" kern="100" dirty="0"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  <a:cs typeface="Arial" panose="020B0604020202020204" pitchFamily="34" charset="0"/>
                        </a:rPr>
                        <a:t>15:45-16:00</a:t>
                      </a:r>
                      <a:endParaRPr lang="ja-JP" sz="1500" kern="100" dirty="0"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45645" marR="45645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4953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500" kern="100" dirty="0"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  <a:cs typeface="Arial" panose="020B0604020202020204" pitchFamily="34" charset="0"/>
                        </a:rPr>
                        <a:t>各グループからの発表</a:t>
                      </a:r>
                      <a:endParaRPr lang="en-US" altLang="ja-JP" sz="1500" kern="100" dirty="0"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45645" marR="45645" marT="0" marB="0" anchor="ctr"/>
                </a:tc>
                <a:extLst>
                  <a:ext uri="{0D108BD9-81ED-4DB2-BD59-A6C34878D82A}">
                    <a16:rowId xmlns:a16="http://schemas.microsoft.com/office/drawing/2014/main" val="1032287154"/>
                  </a:ext>
                </a:extLst>
              </a:tr>
              <a:tr h="450166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500" kern="100" dirty="0"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  <a:cs typeface="Arial" panose="020B0604020202020204" pitchFamily="34" charset="0"/>
                        </a:rPr>
                        <a:t>16:00-16:05</a:t>
                      </a:r>
                      <a:endParaRPr lang="ja-JP" sz="1500" kern="100" dirty="0"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45645" marR="45645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4953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500" kern="100" dirty="0"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  <a:cs typeface="Arial" panose="020B0604020202020204" pitchFamily="34" charset="0"/>
                        </a:rPr>
                        <a:t>講評</a:t>
                      </a:r>
                      <a:endParaRPr lang="en-US" altLang="ja-JP" sz="1500" kern="100" dirty="0"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45645" marR="45645" marT="0" marB="0" anchor="ctr"/>
                </a:tc>
                <a:extLst>
                  <a:ext uri="{0D108BD9-81ED-4DB2-BD59-A6C34878D82A}">
                    <a16:rowId xmlns:a16="http://schemas.microsoft.com/office/drawing/2014/main" val="890530226"/>
                  </a:ext>
                </a:extLst>
              </a:tr>
              <a:tr h="475310">
                <a:tc>
                  <a:txBody>
                    <a:bodyPr/>
                    <a:lstStyle/>
                    <a:p>
                      <a:pPr algn="ctr"/>
                      <a:r>
                        <a:rPr lang="en-US" sz="1500" kern="100" dirty="0"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16:05</a:t>
                      </a:r>
                      <a:endParaRPr lang="ja-JP" sz="1500" kern="100" dirty="0"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45645" marR="45645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sz="1500" kern="100" dirty="0"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閉会</a:t>
                      </a:r>
                      <a:r>
                        <a:rPr lang="ja-JP" altLang="en-US" sz="1500" kern="100" dirty="0"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、アンケート記入</a:t>
                      </a:r>
                      <a:endParaRPr lang="ja-JP" sz="1500" kern="100" dirty="0"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45645" marR="45645" marT="0" marB="0" anchor="ctr"/>
                </a:tc>
                <a:extLst>
                  <a:ext uri="{0D108BD9-81ED-4DB2-BD59-A6C34878D82A}">
                    <a16:rowId xmlns:a16="http://schemas.microsoft.com/office/drawing/2014/main" val="2619948488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33FAE25-FCB6-7920-A5D5-85CC63EA0883}"/>
              </a:ext>
            </a:extLst>
          </p:cNvPr>
          <p:cNvSpPr txBox="1"/>
          <p:nvPr/>
        </p:nvSpPr>
        <p:spPr>
          <a:xfrm>
            <a:off x="5741581" y="293123"/>
            <a:ext cx="3121065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参考資料7_意見交換の参考プログラム</a:t>
            </a:r>
          </a:p>
        </p:txBody>
      </p:sp>
    </p:spTree>
    <p:extLst>
      <p:ext uri="{BB962C8B-B14F-4D97-AF65-F5344CB8AC3E}">
        <p14:creationId xmlns:p14="http://schemas.microsoft.com/office/powerpoint/2010/main" val="55517453"/>
      </p:ext>
    </p:extLst>
  </p:cSld>
  <p:clrMapOvr>
    <a:masterClrMapping/>
  </p:clrMapOvr>
</p:sld>
</file>

<file path=ppt/theme/theme1.xml><?xml version="1.0" encoding="utf-8"?>
<a:theme xmlns:a="http://schemas.openxmlformats.org/drawingml/2006/main" name="基礎">
  <a:themeElements>
    <a:clrScheme name="基礎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基礎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基礎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基礎</Template>
  <TotalTime>20</TotalTime>
  <Words>100</Words>
  <PresentationFormat>画面に合わせる (4:3)</PresentationFormat>
  <Paragraphs>26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BIZ UDPゴシック</vt:lpstr>
      <vt:lpstr>ＭＳ Ｐゴシック</vt:lpstr>
      <vt:lpstr>Corbel</vt:lpstr>
      <vt:lpstr>基礎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Printed>2025-04-09T07:12:20Z</cp:lastPrinted>
  <dcterms:created xsi:type="dcterms:W3CDTF">2025-04-04T07:50:59Z</dcterms:created>
  <dcterms:modified xsi:type="dcterms:W3CDTF">2025-04-09T07:14:48Z</dcterms:modified>
</cp:coreProperties>
</file>