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72" r:id="rId5"/>
  </p:sldMasterIdLst>
  <p:notesMasterIdLst>
    <p:notesMasterId r:id="rId13"/>
  </p:notesMasterIdLst>
  <p:sldIdLst>
    <p:sldId id="315" r:id="rId6"/>
    <p:sldId id="274" r:id="rId7"/>
    <p:sldId id="316" r:id="rId8"/>
    <p:sldId id="310" r:id="rId9"/>
    <p:sldId id="314" r:id="rId10"/>
    <p:sldId id="317" r:id="rId11"/>
    <p:sldId id="318" r:id="rId12"/>
  </p:sldIdLst>
  <p:sldSz cx="9906000" cy="6858000" type="A4"/>
  <p:notesSz cx="6858000" cy="9144000"/>
  <p:embeddedFontLst>
    <p:embeddedFont>
      <p:font typeface="BIZ UDPゴシック" panose="020B0400000000000000" pitchFamily="50" charset="-128"/>
      <p:regular r:id="rId14"/>
      <p:bold r:id="rId15"/>
    </p:embeddedFont>
    <p:embeddedFont>
      <p:font typeface="Corbel" panose="020B0503020204020204" pitchFamily="34" charset="0"/>
      <p:regular r:id="rId16"/>
      <p:bold r:id="rId17"/>
      <p:italic r:id="rId18"/>
      <p:boldItalic r:id="rId19"/>
    </p:embeddedFont>
    <p:embeddedFont>
      <p:font typeface="Wingdings 2" panose="05020102010507070707" pitchFamily="18" charset="2"/>
      <p:regular r:id="rId20"/>
    </p:embeddedFont>
    <p:embeddedFont>
      <p:font typeface="游ゴシック" panose="020B0400000000000000" pitchFamily="50" charset="-128"/>
      <p:regular r:id="rId21"/>
      <p:bold r:id="rId22"/>
    </p:embeddedFont>
  </p:embeddedFontLst>
  <p:defaultTextStyle>
    <a:defPPr>
      <a:defRPr lang="en-US"/>
    </a:defPPr>
    <a:lvl1pPr marL="0" algn="l" defTabSz="536387" rtl="0" eaLnBrk="1" latinLnBrk="0" hangingPunct="1">
      <a:defRPr sz="1056" kern="1200">
        <a:solidFill>
          <a:schemeClr val="tx1"/>
        </a:solidFill>
        <a:latin typeface="+mn-lt"/>
        <a:ea typeface="+mn-ea"/>
        <a:cs typeface="+mn-cs"/>
      </a:defRPr>
    </a:lvl1pPr>
    <a:lvl2pPr marL="268194" algn="l" defTabSz="536387" rtl="0" eaLnBrk="1" latinLnBrk="0" hangingPunct="1">
      <a:defRPr sz="1056" kern="1200">
        <a:solidFill>
          <a:schemeClr val="tx1"/>
        </a:solidFill>
        <a:latin typeface="+mn-lt"/>
        <a:ea typeface="+mn-ea"/>
        <a:cs typeface="+mn-cs"/>
      </a:defRPr>
    </a:lvl2pPr>
    <a:lvl3pPr marL="536387" algn="l" defTabSz="536387" rtl="0" eaLnBrk="1" latinLnBrk="0" hangingPunct="1">
      <a:defRPr sz="1056" kern="1200">
        <a:solidFill>
          <a:schemeClr val="tx1"/>
        </a:solidFill>
        <a:latin typeface="+mn-lt"/>
        <a:ea typeface="+mn-ea"/>
        <a:cs typeface="+mn-cs"/>
      </a:defRPr>
    </a:lvl3pPr>
    <a:lvl4pPr marL="804581" algn="l" defTabSz="536387" rtl="0" eaLnBrk="1" latinLnBrk="0" hangingPunct="1">
      <a:defRPr sz="1056" kern="1200">
        <a:solidFill>
          <a:schemeClr val="tx1"/>
        </a:solidFill>
        <a:latin typeface="+mn-lt"/>
        <a:ea typeface="+mn-ea"/>
        <a:cs typeface="+mn-cs"/>
      </a:defRPr>
    </a:lvl4pPr>
    <a:lvl5pPr marL="1072774" algn="l" defTabSz="536387" rtl="0" eaLnBrk="1" latinLnBrk="0" hangingPunct="1">
      <a:defRPr sz="1056" kern="1200">
        <a:solidFill>
          <a:schemeClr val="tx1"/>
        </a:solidFill>
        <a:latin typeface="+mn-lt"/>
        <a:ea typeface="+mn-ea"/>
        <a:cs typeface="+mn-cs"/>
      </a:defRPr>
    </a:lvl5pPr>
    <a:lvl6pPr marL="1340968" algn="l" defTabSz="536387" rtl="0" eaLnBrk="1" latinLnBrk="0" hangingPunct="1">
      <a:defRPr sz="1056" kern="1200">
        <a:solidFill>
          <a:schemeClr val="tx1"/>
        </a:solidFill>
        <a:latin typeface="+mn-lt"/>
        <a:ea typeface="+mn-ea"/>
        <a:cs typeface="+mn-cs"/>
      </a:defRPr>
    </a:lvl6pPr>
    <a:lvl7pPr marL="1609161" algn="l" defTabSz="536387" rtl="0" eaLnBrk="1" latinLnBrk="0" hangingPunct="1">
      <a:defRPr sz="1056" kern="1200">
        <a:solidFill>
          <a:schemeClr val="tx1"/>
        </a:solidFill>
        <a:latin typeface="+mn-lt"/>
        <a:ea typeface="+mn-ea"/>
        <a:cs typeface="+mn-cs"/>
      </a:defRPr>
    </a:lvl7pPr>
    <a:lvl8pPr marL="1877355" algn="l" defTabSz="536387" rtl="0" eaLnBrk="1" latinLnBrk="0" hangingPunct="1">
      <a:defRPr sz="1056" kern="1200">
        <a:solidFill>
          <a:schemeClr val="tx1"/>
        </a:solidFill>
        <a:latin typeface="+mn-lt"/>
        <a:ea typeface="+mn-ea"/>
        <a:cs typeface="+mn-cs"/>
      </a:defRPr>
    </a:lvl8pPr>
    <a:lvl9pPr marL="2145548" algn="l" defTabSz="536387" rtl="0" eaLnBrk="1" latinLnBrk="0" hangingPunct="1">
      <a:defRPr sz="105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5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32381D-B68D-FC33-4181-501C11E93DA7}" name="中川貴美子" initials="中川貴美子" userId="中川貴美子"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66FF99"/>
    <a:srgbClr val="FEB4FC"/>
    <a:srgbClr val="66FFCC"/>
    <a:srgbClr val="00FFFF"/>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90BD55-7808-4C90-9327-ED46554E85F1}" v="3" dt="2025-03-26T08:06:35.8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94" autoAdjust="0"/>
    <p:restoredTop sz="91009" autoAdjust="0"/>
  </p:normalViewPr>
  <p:slideViewPr>
    <p:cSldViewPr>
      <p:cViewPr varScale="1">
        <p:scale>
          <a:sx n="79" d="100"/>
          <a:sy n="79" d="100"/>
        </p:scale>
        <p:origin x="88" y="356"/>
      </p:cViewPr>
      <p:guideLst>
        <p:guide orient="horz" pos="1440"/>
        <p:guide pos="1560"/>
      </p:guideLst>
    </p:cSldViewPr>
  </p:slideViewPr>
  <p:outlineViewPr>
    <p:cViewPr>
      <p:scale>
        <a:sx n="33" d="100"/>
        <a:sy n="33" d="100"/>
      </p:scale>
      <p:origin x="0" y="0"/>
    </p:cViewPr>
  </p:outlin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8.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font" Target="fonts/font2.fntdata"/><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font1.fntdata"/><Relationship Id="rId22" Type="http://schemas.openxmlformats.org/officeDocument/2006/relationships/font" Target="fonts/font9.fnt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常松 展充" userId="ad17e2e2-67ea-4c04-81ca-2f9a1ed8ce4e" providerId="ADAL" clId="{08C034C9-5EC6-4A20-9694-019A545DA879}"/>
    <pc:docChg chg="modSld">
      <pc:chgData name="常松 展充" userId="ad17e2e2-67ea-4c04-81ca-2f9a1ed8ce4e" providerId="ADAL" clId="{08C034C9-5EC6-4A20-9694-019A545DA879}" dt="2025-02-19T14:16:42.792" v="100" actId="20577"/>
      <pc:docMkLst>
        <pc:docMk/>
      </pc:docMkLst>
      <pc:sldChg chg="modSp mod">
        <pc:chgData name="常松 展充" userId="ad17e2e2-67ea-4c04-81ca-2f9a1ed8ce4e" providerId="ADAL" clId="{08C034C9-5EC6-4A20-9694-019A545DA879}" dt="2025-02-19T14:16:42.792" v="100" actId="20577"/>
        <pc:sldMkLst>
          <pc:docMk/>
          <pc:sldMk cId="1266701825" sldId="274"/>
        </pc:sldMkLst>
        <pc:spChg chg="mod">
          <ac:chgData name="常松 展充" userId="ad17e2e2-67ea-4c04-81ca-2f9a1ed8ce4e" providerId="ADAL" clId="{08C034C9-5EC6-4A20-9694-019A545DA879}" dt="2025-02-19T14:16:42.792" v="100" actId="20577"/>
          <ac:spMkLst>
            <pc:docMk/>
            <pc:sldMk cId="1266701825" sldId="274"/>
            <ac:spMk id="5" creationId="{DCD62ABB-0374-7E69-176F-18D78D608B75}"/>
          </ac:spMkLst>
        </pc:spChg>
      </pc:sldChg>
      <pc:sldChg chg="modSp mod">
        <pc:chgData name="常松 展充" userId="ad17e2e2-67ea-4c04-81ca-2f9a1ed8ce4e" providerId="ADAL" clId="{08C034C9-5EC6-4A20-9694-019A545DA879}" dt="2025-02-19T14:13:37.868" v="2" actId="692"/>
        <pc:sldMkLst>
          <pc:docMk/>
          <pc:sldMk cId="2177867752" sldId="314"/>
        </pc:sldMkLst>
        <pc:picChg chg="mod">
          <ac:chgData name="常松 展充" userId="ad17e2e2-67ea-4c04-81ca-2f9a1ed8ce4e" providerId="ADAL" clId="{08C034C9-5EC6-4A20-9694-019A545DA879}" dt="2025-02-19T14:13:37.868" v="2" actId="692"/>
          <ac:picMkLst>
            <pc:docMk/>
            <pc:sldMk cId="2177867752" sldId="314"/>
            <ac:picMk id="5" creationId="{D07F56B0-754C-E9E6-3E1C-DA7EAE81D7DA}"/>
          </ac:picMkLst>
        </pc:picChg>
      </pc:sldChg>
    </pc:docChg>
  </pc:docChgLst>
  <pc:docChgLst>
    <pc:chgData name="倉田 大輝" userId="3208e3c6-400b-4aec-a2dc-4a419964455c" providerId="ADAL" clId="{EB90BD55-7808-4C90-9327-ED46554E85F1}"/>
    <pc:docChg chg="undo redo custSel addSld delSld modSld">
      <pc:chgData name="倉田 大輝" userId="3208e3c6-400b-4aec-a2dc-4a419964455c" providerId="ADAL" clId="{EB90BD55-7808-4C90-9327-ED46554E85F1}" dt="2025-03-26T08:07:13.564" v="25" actId="47"/>
      <pc:docMkLst>
        <pc:docMk/>
      </pc:docMkLst>
      <pc:sldChg chg="del">
        <pc:chgData name="倉田 大輝" userId="3208e3c6-400b-4aec-a2dc-4a419964455c" providerId="ADAL" clId="{EB90BD55-7808-4C90-9327-ED46554E85F1}" dt="2025-03-26T08:07:13.564" v="25" actId="47"/>
        <pc:sldMkLst>
          <pc:docMk/>
          <pc:sldMk cId="0" sldId="256"/>
        </pc:sldMkLst>
      </pc:sldChg>
      <pc:sldChg chg="modSp add del mod setBg">
        <pc:chgData name="倉田 大輝" userId="3208e3c6-400b-4aec-a2dc-4a419964455c" providerId="ADAL" clId="{EB90BD55-7808-4C90-9327-ED46554E85F1}" dt="2025-03-26T08:07:06.244" v="24" actId="20577"/>
        <pc:sldMkLst>
          <pc:docMk/>
          <pc:sldMk cId="3804248717" sldId="315"/>
        </pc:sldMkLst>
        <pc:spChg chg="mod">
          <ac:chgData name="倉田 大輝" userId="3208e3c6-400b-4aec-a2dc-4a419964455c" providerId="ADAL" clId="{EB90BD55-7808-4C90-9327-ED46554E85F1}" dt="2025-03-26T08:07:00.292" v="20" actId="20577"/>
          <ac:spMkLst>
            <pc:docMk/>
            <pc:sldMk cId="3804248717" sldId="315"/>
            <ac:spMk id="2" creationId="{814FEF10-C987-4C9C-AB8E-212D6D262C34}"/>
          </ac:spMkLst>
        </pc:spChg>
        <pc:spChg chg="mod">
          <ac:chgData name="倉田 大輝" userId="3208e3c6-400b-4aec-a2dc-4a419964455c" providerId="ADAL" clId="{EB90BD55-7808-4C90-9327-ED46554E85F1}" dt="2025-03-26T08:07:06.244" v="24" actId="20577"/>
          <ac:spMkLst>
            <pc:docMk/>
            <pc:sldMk cId="3804248717" sldId="315"/>
            <ac:spMk id="4" creationId="{645992A9-5304-3823-3367-23B8CA3D241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25E840-D11E-48BB-8097-F5EB6FDDCF0E}" type="datetimeFigureOut">
              <a:rPr kumimoji="1" lang="ja-JP" altLang="en-US" smtClean="0"/>
              <a:t>2025/5/9</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B2153E-2439-45B3-BA4A-BB230922BBE3}" type="slidenum">
              <a:rPr kumimoji="1" lang="ja-JP" altLang="en-US" smtClean="0"/>
              <a:t>‹#›</a:t>
            </a:fld>
            <a:endParaRPr kumimoji="1" lang="ja-JP" altLang="en-US"/>
          </a:p>
        </p:txBody>
      </p:sp>
    </p:spTree>
    <p:extLst>
      <p:ext uri="{BB962C8B-B14F-4D97-AF65-F5344CB8AC3E}">
        <p14:creationId xmlns:p14="http://schemas.microsoft.com/office/powerpoint/2010/main" val="1694986830"/>
      </p:ext>
    </p:extLst>
  </p:cSld>
  <p:clrMap bg1="lt1" tx1="dk1" bg2="lt2" tx2="dk2" accent1="accent1" accent2="accent2" accent3="accent3" accent4="accent4" accent5="accent5" accent6="accent6" hlink="hlink" folHlink="folHlink"/>
  <p:notesStyle>
    <a:lvl1pPr marL="0" algn="l" defTabSz="536387" rtl="0" eaLnBrk="1" latinLnBrk="0" hangingPunct="1">
      <a:defRPr kumimoji="1" sz="704" kern="1200">
        <a:solidFill>
          <a:schemeClr val="tx1"/>
        </a:solidFill>
        <a:latin typeface="+mn-lt"/>
        <a:ea typeface="+mn-ea"/>
        <a:cs typeface="+mn-cs"/>
      </a:defRPr>
    </a:lvl1pPr>
    <a:lvl2pPr marL="268194" algn="l" defTabSz="536387" rtl="0" eaLnBrk="1" latinLnBrk="0" hangingPunct="1">
      <a:defRPr kumimoji="1" sz="704" kern="1200">
        <a:solidFill>
          <a:schemeClr val="tx1"/>
        </a:solidFill>
        <a:latin typeface="+mn-lt"/>
        <a:ea typeface="+mn-ea"/>
        <a:cs typeface="+mn-cs"/>
      </a:defRPr>
    </a:lvl2pPr>
    <a:lvl3pPr marL="536387" algn="l" defTabSz="536387" rtl="0" eaLnBrk="1" latinLnBrk="0" hangingPunct="1">
      <a:defRPr kumimoji="1" sz="704" kern="1200">
        <a:solidFill>
          <a:schemeClr val="tx1"/>
        </a:solidFill>
        <a:latin typeface="+mn-lt"/>
        <a:ea typeface="+mn-ea"/>
        <a:cs typeface="+mn-cs"/>
      </a:defRPr>
    </a:lvl3pPr>
    <a:lvl4pPr marL="804581" algn="l" defTabSz="536387" rtl="0" eaLnBrk="1" latinLnBrk="0" hangingPunct="1">
      <a:defRPr kumimoji="1" sz="704" kern="1200">
        <a:solidFill>
          <a:schemeClr val="tx1"/>
        </a:solidFill>
        <a:latin typeface="+mn-lt"/>
        <a:ea typeface="+mn-ea"/>
        <a:cs typeface="+mn-cs"/>
      </a:defRPr>
    </a:lvl4pPr>
    <a:lvl5pPr marL="1072774" algn="l" defTabSz="536387" rtl="0" eaLnBrk="1" latinLnBrk="0" hangingPunct="1">
      <a:defRPr kumimoji="1" sz="704" kern="1200">
        <a:solidFill>
          <a:schemeClr val="tx1"/>
        </a:solidFill>
        <a:latin typeface="+mn-lt"/>
        <a:ea typeface="+mn-ea"/>
        <a:cs typeface="+mn-cs"/>
      </a:defRPr>
    </a:lvl5pPr>
    <a:lvl6pPr marL="1340968" algn="l" defTabSz="536387" rtl="0" eaLnBrk="1" latinLnBrk="0" hangingPunct="1">
      <a:defRPr kumimoji="1" sz="704" kern="1200">
        <a:solidFill>
          <a:schemeClr val="tx1"/>
        </a:solidFill>
        <a:latin typeface="+mn-lt"/>
        <a:ea typeface="+mn-ea"/>
        <a:cs typeface="+mn-cs"/>
      </a:defRPr>
    </a:lvl6pPr>
    <a:lvl7pPr marL="1609161" algn="l" defTabSz="536387" rtl="0" eaLnBrk="1" latinLnBrk="0" hangingPunct="1">
      <a:defRPr kumimoji="1" sz="704" kern="1200">
        <a:solidFill>
          <a:schemeClr val="tx1"/>
        </a:solidFill>
        <a:latin typeface="+mn-lt"/>
        <a:ea typeface="+mn-ea"/>
        <a:cs typeface="+mn-cs"/>
      </a:defRPr>
    </a:lvl7pPr>
    <a:lvl8pPr marL="1877355" algn="l" defTabSz="536387" rtl="0" eaLnBrk="1" latinLnBrk="0" hangingPunct="1">
      <a:defRPr kumimoji="1" sz="704" kern="1200">
        <a:solidFill>
          <a:schemeClr val="tx1"/>
        </a:solidFill>
        <a:latin typeface="+mn-lt"/>
        <a:ea typeface="+mn-ea"/>
        <a:cs typeface="+mn-cs"/>
      </a:defRPr>
    </a:lvl8pPr>
    <a:lvl9pPr marL="2145548" algn="l" defTabSz="536387" rtl="0" eaLnBrk="1" latinLnBrk="0" hangingPunct="1">
      <a:defRPr kumimoji="1" sz="70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AB2153E-2439-45B3-BA4A-BB230922BBE3}" type="slidenum">
              <a:rPr kumimoji="1" lang="ja-JP" altLang="en-US" smtClean="0"/>
              <a:t>4</a:t>
            </a:fld>
            <a:endParaRPr kumimoji="1" lang="ja-JP" altLang="en-US"/>
          </a:p>
        </p:txBody>
      </p:sp>
    </p:spTree>
    <p:extLst>
      <p:ext uri="{BB962C8B-B14F-4D97-AF65-F5344CB8AC3E}">
        <p14:creationId xmlns:p14="http://schemas.microsoft.com/office/powerpoint/2010/main" val="703452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43A1F-3520-EF39-767A-1D738EA42C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B7A8B5-89A3-6004-4831-6CB18EF4166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5CDB66C-7F7B-2B7A-A122-B253237AE7E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A348ED6-90F5-4362-8666-FE214CA7AD2A}"/>
              </a:ext>
            </a:extLst>
          </p:cNvPr>
          <p:cNvSpPr>
            <a:spLocks noGrp="1"/>
          </p:cNvSpPr>
          <p:nvPr>
            <p:ph type="sldNum" sz="quarter" idx="5"/>
          </p:nvPr>
        </p:nvSpPr>
        <p:spPr/>
        <p:txBody>
          <a:bodyPr/>
          <a:lstStyle/>
          <a:p>
            <a:fld id="{5AB2153E-2439-45B3-BA4A-BB230922BBE3}" type="slidenum">
              <a:rPr kumimoji="1" lang="ja-JP" altLang="en-US" smtClean="0"/>
              <a:t>7</a:t>
            </a:fld>
            <a:endParaRPr kumimoji="1" lang="ja-JP" altLang="en-US"/>
          </a:p>
        </p:txBody>
      </p:sp>
    </p:spTree>
    <p:extLst>
      <p:ext uri="{BB962C8B-B14F-4D97-AF65-F5344CB8AC3E}">
        <p14:creationId xmlns:p14="http://schemas.microsoft.com/office/powerpoint/2010/main" val="1842351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4530"/>
            <a:ext cx="7429500" cy="2387600"/>
          </a:xfrm>
        </p:spPr>
        <p:txBody>
          <a:bodyPr anchor="b">
            <a:normAutofit/>
          </a:bodyPr>
          <a:lstStyle>
            <a:lvl1pPr algn="ctr">
              <a:defRPr sz="4500"/>
            </a:lvl1pPr>
          </a:lstStyle>
          <a:p>
            <a:r>
              <a:rPr lang="ja-JP" altLang="en-US"/>
              <a:t>マスター タイトルの書式設定</a:t>
            </a:r>
            <a:endParaRPr lang="en-US"/>
          </a:p>
        </p:txBody>
      </p:sp>
      <p:sp>
        <p:nvSpPr>
          <p:cNvPr id="3" name="Subtitle 2"/>
          <p:cNvSpPr>
            <a:spLocks noGrp="1"/>
          </p:cNvSpPr>
          <p:nvPr>
            <p:ph type="subTitle" idx="1"/>
          </p:nvPr>
        </p:nvSpPr>
        <p:spPr>
          <a:xfrm>
            <a:off x="1238250" y="3602038"/>
            <a:ext cx="74295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4162676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355376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0362"/>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38" y="360364"/>
            <a:ext cx="6284119"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2760495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98119" y="182879"/>
            <a:ext cx="950976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01859" y="882376"/>
            <a:ext cx="8098155" cy="2926080"/>
          </a:xfrm>
        </p:spPr>
        <p:txBody>
          <a:bodyPr anchor="b">
            <a:normAutofit/>
          </a:bodyPr>
          <a:lstStyle>
            <a:lvl1pPr algn="ctr">
              <a:lnSpc>
                <a:spcPct val="85000"/>
              </a:lnSpc>
              <a:defRPr sz="6000" b="1" cap="all" baseline="0">
                <a:solidFill>
                  <a:srgbClr val="FFFFFF"/>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388994" y="3869636"/>
            <a:ext cx="7123886"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cxnSp>
        <p:nvCxnSpPr>
          <p:cNvPr id="8" name="Straight Connector 7"/>
          <p:cNvCxnSpPr/>
          <p:nvPr/>
        </p:nvCxnSpPr>
        <p:spPr>
          <a:xfrm>
            <a:off x="1607662" y="3733800"/>
            <a:ext cx="668655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9894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2732904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98970" y="1173575"/>
            <a:ext cx="8098155" cy="2926080"/>
          </a:xfrm>
        </p:spPr>
        <p:txBody>
          <a:bodyPr anchor="b">
            <a:noAutofit/>
          </a:bodyPr>
          <a:lstStyle>
            <a:lvl1pPr algn="ctr">
              <a:lnSpc>
                <a:spcPct val="85000"/>
              </a:lnSpc>
              <a:defRPr sz="6000" b="0" cap="all" baseline="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89316" y="4154520"/>
            <a:ext cx="7124891"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1609726" y="4020408"/>
            <a:ext cx="668655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058252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928688" y="2057399"/>
            <a:ext cx="386334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92435" y="2057400"/>
            <a:ext cx="386334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07EF265-5CCC-4C51-94EF-33DACB001C9C}" type="datetime1">
              <a:rPr lang="en-US" altLang="ja-JP"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485274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928688" y="2001511"/>
            <a:ext cx="386334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928688" y="2721483"/>
            <a:ext cx="386334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93703" y="1999032"/>
            <a:ext cx="386334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5093703" y="2719322"/>
            <a:ext cx="386334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07EF265-5CCC-4C51-94EF-33DACB001C9C}" type="datetime1">
              <a:rPr lang="en-US" altLang="ja-JP" smtClean="0"/>
              <a:t>5/9/2025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0014947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07EF265-5CCC-4C51-94EF-33DACB001C9C}" type="datetime1">
              <a:rPr lang="en-US" altLang="ja-JP" smtClean="0"/>
              <a:t>5/9/2025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85518940"/>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7EF265-5CCC-4C51-94EF-33DACB001C9C}" type="datetime1">
              <a:rPr lang="en-US" altLang="ja-JP" smtClean="0"/>
              <a:t>5/9/2025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87355713"/>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28688" y="1097280"/>
            <a:ext cx="307086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Content Placeholder 2"/>
          <p:cNvSpPr>
            <a:spLocks noGrp="1"/>
          </p:cNvSpPr>
          <p:nvPr>
            <p:ph idx="1"/>
          </p:nvPr>
        </p:nvSpPr>
        <p:spPr>
          <a:xfrm>
            <a:off x="4473424" y="1097280"/>
            <a:ext cx="4495441"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928688" y="2834640"/>
            <a:ext cx="307086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07EF265-5CCC-4C51-94EF-33DACB001C9C}" type="datetime1">
              <a:rPr lang="en-US" altLang="ja-JP"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65428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906690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928688" y="1097280"/>
            <a:ext cx="307086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354033" y="1069848"/>
            <a:ext cx="4612512"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928688" y="2834640"/>
            <a:ext cx="307086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07EF265-5CCC-4C51-94EF-33DACB001C9C}" type="datetime1">
              <a:rPr lang="en-US" altLang="ja-JP"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0809467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11844818"/>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762000"/>
            <a:ext cx="1888331" cy="54102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928688" y="762000"/>
            <a:ext cx="6036469" cy="5410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5102801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12423"/>
            <a:ext cx="8543925" cy="2851208"/>
          </a:xfrm>
        </p:spPr>
        <p:txBody>
          <a:bodyPr anchor="b">
            <a:normAutofit/>
          </a:bodyPr>
          <a:lstStyle>
            <a:lvl1pPr>
              <a:defRPr sz="4500" b="0"/>
            </a:lvl1pPr>
          </a:lstStyle>
          <a:p>
            <a:r>
              <a:rPr lang="ja-JP" altLang="en-US"/>
              <a:t>マスター タイトルの書式設定</a:t>
            </a:r>
            <a:endParaRPr lang="en-US"/>
          </a:p>
        </p:txBody>
      </p:sp>
      <p:sp>
        <p:nvSpPr>
          <p:cNvPr id="3" name="Text Placeholder 2"/>
          <p:cNvSpPr>
            <a:spLocks noGrp="1"/>
          </p:cNvSpPr>
          <p:nvPr>
            <p:ph type="body" idx="1"/>
          </p:nvPr>
        </p:nvSpPr>
        <p:spPr>
          <a:xfrm>
            <a:off x="675879" y="4552635"/>
            <a:ext cx="8543925"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212038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6665" y="1828802"/>
            <a:ext cx="421005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3" y="1828802"/>
            <a:ext cx="421005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3446612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6665" y="1681852"/>
            <a:ext cx="4189413"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686665" y="2507552"/>
            <a:ext cx="4189413"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3" y="1681851"/>
            <a:ext cx="421005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7552"/>
            <a:ext cx="421005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869835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803627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2515303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3514" y="457202"/>
            <a:ext cx="3194685" cy="1600197"/>
          </a:xfrm>
        </p:spPr>
        <p:txBody>
          <a:bodyPr anchor="b">
            <a:normAutofit/>
          </a:bodyPr>
          <a:lstStyle>
            <a:lvl1pPr>
              <a:defRPr sz="2400" b="0"/>
            </a:lvl1pPr>
          </a:lstStyle>
          <a:p>
            <a:r>
              <a:rPr lang="ja-JP" altLang="en-US"/>
              <a:t>マスター タイトルの書式設定</a:t>
            </a:r>
            <a:endParaRPr lang="en-US"/>
          </a:p>
        </p:txBody>
      </p:sp>
      <p:sp>
        <p:nvSpPr>
          <p:cNvPr id="3" name="Content Placeholder 2"/>
          <p:cNvSpPr>
            <a:spLocks noGrp="1"/>
          </p:cNvSpPr>
          <p:nvPr>
            <p:ph idx="1"/>
          </p:nvPr>
        </p:nvSpPr>
        <p:spPr>
          <a:xfrm>
            <a:off x="4210050" y="990600"/>
            <a:ext cx="5014913"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3514" y="2057399"/>
            <a:ext cx="3194685"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781800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3514" y="457200"/>
            <a:ext cx="3194685" cy="1600200"/>
          </a:xfrm>
        </p:spPr>
        <p:txBody>
          <a:bodyPr anchor="b">
            <a:normAutofit/>
          </a:bodyPr>
          <a:lstStyle>
            <a:lvl1pPr>
              <a:defRPr sz="2400" b="0"/>
            </a:lvl1pPr>
          </a:lstStyle>
          <a:p>
            <a:r>
              <a:rPr lang="ja-JP" altLang="en-US"/>
              <a:t>マスター タイトルの書式設定</a:t>
            </a:r>
            <a:endParaRPr lang="en-US"/>
          </a:p>
        </p:txBody>
      </p:sp>
      <p:sp>
        <p:nvSpPr>
          <p:cNvPr id="3" name="Picture Placeholder 2"/>
          <p:cNvSpPr>
            <a:spLocks noGrp="1"/>
          </p:cNvSpPr>
          <p:nvPr>
            <p:ph type="pic" idx="1"/>
          </p:nvPr>
        </p:nvSpPr>
        <p:spPr>
          <a:xfrm>
            <a:off x="4210050" y="990600"/>
            <a:ext cx="5014913"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83514" y="2057400"/>
            <a:ext cx="3194685"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71216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665" y="365760"/>
            <a:ext cx="8543925" cy="1325562"/>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6665" y="1828802"/>
            <a:ext cx="8543925"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7001740" y="6356352"/>
            <a:ext cx="222885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3784434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kumimoji="1"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98120" y="182880"/>
            <a:ext cx="950976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28688" y="609600"/>
            <a:ext cx="8023860" cy="135636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928689" y="2057400"/>
            <a:ext cx="8021707" cy="40386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28684" y="6223830"/>
            <a:ext cx="1892373" cy="365125"/>
          </a:xfrm>
          <a:prstGeom prst="rect">
            <a:avLst/>
          </a:prstGeom>
        </p:spPr>
        <p:txBody>
          <a:bodyPr vert="horz" lIns="91440" tIns="45720" rIns="91440" bIns="45720" rtlCol="0" anchor="ctr"/>
          <a:lstStyle>
            <a:lvl1pPr algn="l">
              <a:defRPr sz="1000">
                <a:solidFill>
                  <a:schemeClr val="accent1"/>
                </a:solidFill>
              </a:defRPr>
            </a:lvl1pPr>
          </a:lstStyle>
          <a:p>
            <a:fld id="{307EF265-5CCC-4C51-94EF-33DACB001C9C}" type="datetime1">
              <a:rPr lang="en-US" altLang="ja-JP" smtClean="0"/>
              <a:t>5/9/2025</a:t>
            </a:fld>
            <a:endParaRPr lang="en-US"/>
          </a:p>
        </p:txBody>
      </p:sp>
      <p:sp>
        <p:nvSpPr>
          <p:cNvPr id="5" name="Footer Placeholder 4"/>
          <p:cNvSpPr>
            <a:spLocks noGrp="1"/>
          </p:cNvSpPr>
          <p:nvPr>
            <p:ph type="ftr" sz="quarter" idx="3"/>
          </p:nvPr>
        </p:nvSpPr>
        <p:spPr>
          <a:xfrm>
            <a:off x="3208683" y="6223830"/>
            <a:ext cx="3833192" cy="365125"/>
          </a:xfrm>
          <a:prstGeom prst="rect">
            <a:avLst/>
          </a:prstGeom>
        </p:spPr>
        <p:txBody>
          <a:bodyPr vert="horz" lIns="91440" tIns="45720" rIns="91440" bIns="45720" rtlCol="0" anchor="ctr"/>
          <a:lstStyle>
            <a:lvl1pPr algn="ctr">
              <a:defRPr sz="1000">
                <a:solidFill>
                  <a:schemeClr val="accent1"/>
                </a:solidFill>
              </a:defRPr>
            </a:lvl1pPr>
          </a:lstStyle>
          <a:p>
            <a:endParaRPr lang="en-US"/>
          </a:p>
        </p:txBody>
      </p:sp>
      <p:sp>
        <p:nvSpPr>
          <p:cNvPr id="6" name="Slide Number Placeholder 5"/>
          <p:cNvSpPr>
            <a:spLocks noGrp="1"/>
          </p:cNvSpPr>
          <p:nvPr>
            <p:ph type="sldNum" sz="quarter" idx="4"/>
          </p:nvPr>
        </p:nvSpPr>
        <p:spPr>
          <a:xfrm>
            <a:off x="7580244" y="6223830"/>
            <a:ext cx="1386302" cy="365125"/>
          </a:xfrm>
          <a:prstGeom prst="rect">
            <a:avLst/>
          </a:prstGeom>
        </p:spPr>
        <p:txBody>
          <a:bodyPr vert="horz" lIns="91440" tIns="45720" rIns="91440" bIns="45720" rtlCol="0" anchor="ctr"/>
          <a:lstStyle>
            <a:lvl1pPr algn="r">
              <a:defRPr sz="10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609924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kumimoji="1"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4FEF10-C987-4C9C-AB8E-212D6D262C34}"/>
              </a:ext>
            </a:extLst>
          </p:cNvPr>
          <p:cNvSpPr>
            <a:spLocks noGrp="1"/>
          </p:cNvSpPr>
          <p:nvPr>
            <p:ph type="ctrTitle"/>
          </p:nvPr>
        </p:nvSpPr>
        <p:spPr>
          <a:xfrm>
            <a:off x="1238248" y="1828800"/>
            <a:ext cx="7419563" cy="1752600"/>
          </a:xfrm>
          <a:noFill/>
          <a:ln w="12700" cmpd="sng">
            <a:noFill/>
          </a:ln>
        </p:spPr>
        <p:txBody>
          <a:bodyPr anchor="b">
            <a:normAutofit/>
          </a:bodyPr>
          <a:lstStyle/>
          <a:p>
            <a:pPr>
              <a:lnSpc>
                <a:spcPct val="150000"/>
              </a:lnSpc>
            </a:pPr>
            <a:r>
              <a:rPr lang="ja-JP" altLang="en-US" sz="2800" b="1" dirty="0">
                <a:ln w="12700">
                  <a:solidFill>
                    <a:schemeClr val="accent3">
                      <a:lumMod val="50000"/>
                    </a:schemeClr>
                  </a:solidFill>
                  <a:prstDash val="solid"/>
                </a:ln>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t>気候変動影響や適応策に関する意見交換</a:t>
            </a:r>
            <a:br>
              <a:rPr lang="en-US" altLang="ja-JP" sz="2800" b="1" dirty="0">
                <a:ln w="12700">
                  <a:solidFill>
                    <a:schemeClr val="accent3">
                      <a:lumMod val="50000"/>
                    </a:schemeClr>
                  </a:solidFill>
                  <a:prstDash val="solid"/>
                </a:ln>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br>
            <a:r>
              <a:rPr lang="ja-JP" altLang="en-US" sz="1800" b="1" dirty="0">
                <a:ln w="12700">
                  <a:solidFill>
                    <a:schemeClr val="accent3">
                      <a:lumMod val="50000"/>
                    </a:schemeClr>
                  </a:solidFill>
                  <a:prstDash val="solid"/>
                </a:ln>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t>（テーマに即したタイトル）</a:t>
            </a:r>
            <a:br>
              <a:rPr lang="en-US" altLang="ja-JP" sz="1800" b="1" dirty="0">
                <a:ln w="12700">
                  <a:solidFill>
                    <a:schemeClr val="accent3">
                      <a:lumMod val="50000"/>
                    </a:schemeClr>
                  </a:solidFill>
                  <a:prstDash val="solid"/>
                </a:ln>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br>
            <a:r>
              <a:rPr lang="ja-JP" altLang="en-US" sz="1800" b="1" dirty="0">
                <a:ln w="12700">
                  <a:solidFill>
                    <a:schemeClr val="accent3">
                      <a:lumMod val="50000"/>
                    </a:schemeClr>
                  </a:solidFill>
                  <a:prstDash val="solid"/>
                </a:ln>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t>例：気候変動の影響と適応について</a:t>
            </a:r>
            <a:endParaRPr lang="ja-JP" altLang="en-US" sz="2800" b="1" dirty="0">
              <a:ln w="12700">
                <a:solidFill>
                  <a:schemeClr val="accent3">
                    <a:lumMod val="50000"/>
                  </a:schemeClr>
                </a:solidFill>
                <a:prstDash val="solid"/>
              </a:ln>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endParaRPr>
          </a:p>
        </p:txBody>
      </p:sp>
      <p:sp>
        <p:nvSpPr>
          <p:cNvPr id="4" name="テキスト ボックス 3">
            <a:extLst>
              <a:ext uri="{FF2B5EF4-FFF2-40B4-BE49-F238E27FC236}">
                <a16:creationId xmlns:a16="http://schemas.microsoft.com/office/drawing/2014/main" id="{645992A9-5304-3823-3367-23B8CA3D241C}"/>
              </a:ext>
            </a:extLst>
          </p:cNvPr>
          <p:cNvSpPr txBox="1"/>
          <p:nvPr/>
        </p:nvSpPr>
        <p:spPr>
          <a:xfrm>
            <a:off x="6248400" y="381000"/>
            <a:ext cx="3200400" cy="307777"/>
          </a:xfrm>
          <a:prstGeom prst="rect">
            <a:avLst/>
          </a:prstGeom>
          <a:noFill/>
          <a:ln>
            <a:solidFill>
              <a:schemeClr val="tx1"/>
            </a:solidFill>
          </a:ln>
        </p:spPr>
        <p:txBody>
          <a:bodyPr wrap="square" rtlCol="0">
            <a:spAutoFit/>
          </a:bodyPr>
          <a:lstStyle/>
          <a:p>
            <a:pPr algn="ctr" defTabSz="914400"/>
            <a:r>
              <a:rPr kumimoji="1" lang="ja-JP" altLang="en-US" sz="1400" dirty="0">
                <a:solidFill>
                  <a:prstClr val="black"/>
                </a:solidFill>
                <a:latin typeface="ＭＳ Ｐゴシック" panose="020B0600070205080204" pitchFamily="50" charset="-128"/>
                <a:ea typeface="ＭＳ Ｐゴシック" panose="020B0600070205080204" pitchFamily="50" charset="-128"/>
              </a:rPr>
              <a:t>参考資料</a:t>
            </a:r>
            <a:r>
              <a:rPr kumimoji="1" lang="en-US" altLang="ja-JP" sz="1400" dirty="0">
                <a:solidFill>
                  <a:prstClr val="black"/>
                </a:solidFill>
                <a:latin typeface="ＭＳ Ｐゴシック" panose="020B0600070205080204" pitchFamily="50" charset="-128"/>
                <a:ea typeface="ＭＳ Ｐゴシック" panose="020B0600070205080204" pitchFamily="50" charset="-128"/>
              </a:rPr>
              <a:t>8_</a:t>
            </a:r>
            <a:r>
              <a:rPr kumimoji="1" lang="ja-JP" altLang="en-US" sz="1400" dirty="0">
                <a:solidFill>
                  <a:prstClr val="black"/>
                </a:solidFill>
                <a:latin typeface="ＭＳ Ｐゴシック" panose="020B0600070205080204" pitchFamily="50" charset="-128"/>
                <a:ea typeface="ＭＳ Ｐゴシック" panose="020B0600070205080204" pitchFamily="50" charset="-128"/>
              </a:rPr>
              <a:t>意見交換の進行資料</a:t>
            </a:r>
          </a:p>
        </p:txBody>
      </p:sp>
      <p:cxnSp>
        <p:nvCxnSpPr>
          <p:cNvPr id="9" name="直線コネクタ 8">
            <a:extLst>
              <a:ext uri="{FF2B5EF4-FFF2-40B4-BE49-F238E27FC236}">
                <a16:creationId xmlns:a16="http://schemas.microsoft.com/office/drawing/2014/main" id="{477D62E4-13E7-7C19-2A30-D36EC7194B7C}"/>
              </a:ext>
            </a:extLst>
          </p:cNvPr>
          <p:cNvCxnSpPr/>
          <p:nvPr/>
        </p:nvCxnSpPr>
        <p:spPr>
          <a:xfrm>
            <a:off x="1569720" y="3794760"/>
            <a:ext cx="68351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1BC24B09-71CF-075A-184B-F02F2D138267}"/>
              </a:ext>
            </a:extLst>
          </p:cNvPr>
          <p:cNvSpPr txBox="1"/>
          <p:nvPr/>
        </p:nvSpPr>
        <p:spPr>
          <a:xfrm>
            <a:off x="228600" y="6172200"/>
            <a:ext cx="7419562" cy="523220"/>
          </a:xfrm>
          <a:prstGeom prst="rect">
            <a:avLst/>
          </a:prstGeom>
          <a:noFill/>
        </p:spPr>
        <p:txBody>
          <a:bodyPr wrap="square" rtlCol="0">
            <a:spAutoFit/>
          </a:bodyPr>
          <a:lstStyle/>
          <a:p>
            <a:r>
              <a:rPr kumimoji="1" lang="ja-JP" altLang="en-US" sz="1400" dirty="0">
                <a:latin typeface="BIZ UDPゴシック" panose="020B0400000000000000" pitchFamily="50" charset="-128"/>
                <a:ea typeface="BIZ UDPゴシック" panose="020B0400000000000000" pitchFamily="50" charset="-128"/>
              </a:rPr>
              <a:t>注：本資料は、大阪府で</a:t>
            </a:r>
            <a:r>
              <a:rPr kumimoji="1" lang="en-US" altLang="ja-JP" sz="1400" dirty="0">
                <a:latin typeface="BIZ UDPゴシック" panose="020B0400000000000000" pitchFamily="50" charset="-128"/>
                <a:ea typeface="BIZ UDPゴシック" panose="020B0400000000000000" pitchFamily="50" charset="-128"/>
              </a:rPr>
              <a:t>2024</a:t>
            </a:r>
            <a:r>
              <a:rPr kumimoji="1" lang="ja-JP" altLang="en-US" sz="1400" dirty="0">
                <a:latin typeface="BIZ UDPゴシック" panose="020B0400000000000000" pitchFamily="50" charset="-128"/>
                <a:ea typeface="BIZ UDPゴシック" panose="020B0400000000000000" pitchFamily="50" charset="-128"/>
              </a:rPr>
              <a:t>年</a:t>
            </a:r>
            <a:r>
              <a:rPr kumimoji="1" lang="en-US" altLang="ja-JP" sz="1400" dirty="0">
                <a:latin typeface="BIZ UDPゴシック" panose="020B0400000000000000" pitchFamily="50" charset="-128"/>
                <a:ea typeface="BIZ UDPゴシック" panose="020B0400000000000000" pitchFamily="50" charset="-128"/>
              </a:rPr>
              <a:t>10</a:t>
            </a:r>
            <a:r>
              <a:rPr kumimoji="1" lang="ja-JP" altLang="en-US" sz="1400" dirty="0">
                <a:latin typeface="BIZ UDPゴシック" panose="020B0400000000000000" pitchFamily="50" charset="-128"/>
                <a:ea typeface="BIZ UDPゴシック" panose="020B0400000000000000" pitchFamily="50" charset="-128"/>
              </a:rPr>
              <a:t>月に実施されたワークショップ</a:t>
            </a:r>
            <a:endParaRPr kumimoji="1" lang="en-US" altLang="ja-JP" sz="1400" dirty="0">
              <a:latin typeface="BIZ UDPゴシック" panose="020B0400000000000000" pitchFamily="50" charset="-128"/>
              <a:ea typeface="BIZ UDPゴシック" panose="020B0400000000000000" pitchFamily="50" charset="-128"/>
            </a:endParaRPr>
          </a:p>
          <a:p>
            <a:r>
              <a:rPr kumimoji="1" lang="ja-JP" altLang="en-US" sz="1400" dirty="0">
                <a:latin typeface="BIZ UDPゴシック" panose="020B0400000000000000" pitchFamily="50" charset="-128"/>
                <a:ea typeface="BIZ UDPゴシック" panose="020B0400000000000000" pitchFamily="50" charset="-128"/>
              </a:rPr>
              <a:t>（主催：大阪府、運営：おおさか気候変動適応センター）資料を一部改変して作成したものです</a:t>
            </a:r>
          </a:p>
        </p:txBody>
      </p:sp>
    </p:spTree>
    <p:extLst>
      <p:ext uri="{BB962C8B-B14F-4D97-AF65-F5344CB8AC3E}">
        <p14:creationId xmlns:p14="http://schemas.microsoft.com/office/powerpoint/2010/main" val="3804248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8"/>
          <p:cNvSpPr/>
          <p:nvPr/>
        </p:nvSpPr>
        <p:spPr>
          <a:xfrm>
            <a:off x="304800" y="301959"/>
            <a:ext cx="3967666" cy="510831"/>
          </a:xfrm>
          <a:prstGeom prst="rect">
            <a:avLst/>
          </a:prstGeom>
          <a:solidFill>
            <a:srgbClr val="404041"/>
          </a:solidFill>
        </p:spPr>
        <p:txBody>
          <a:bodyPr/>
          <a:lstStyle/>
          <a:p>
            <a:endParaRPr lang="ja-JP" altLang="en-US"/>
          </a:p>
        </p:txBody>
      </p:sp>
      <p:sp>
        <p:nvSpPr>
          <p:cNvPr id="9" name="TextBox 9"/>
          <p:cNvSpPr txBox="1"/>
          <p:nvPr/>
        </p:nvSpPr>
        <p:spPr>
          <a:xfrm>
            <a:off x="507468" y="408967"/>
            <a:ext cx="3764998" cy="278474"/>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00" spc="693" dirty="0">
                <a:solidFill>
                  <a:srgbClr val="FFFFFF"/>
                </a:solidFill>
                <a:latin typeface="BIZ UDPゴシック"/>
                <a:ea typeface="BIZ UDPゴシック"/>
              </a:rPr>
              <a:t>ワークショップの</a:t>
            </a:r>
            <a:r>
              <a:rPr kumimoji="0" lang="ja-JP" altLang="en-US" sz="2000" b="0" i="0" u="none" strike="noStrike" kern="1200" cap="none" spc="693" normalizeH="0" baseline="0" noProof="0" dirty="0">
                <a:ln>
                  <a:noFill/>
                </a:ln>
                <a:solidFill>
                  <a:srgbClr val="FFFFFF"/>
                </a:solidFill>
                <a:effectLst/>
                <a:uLnTx/>
                <a:uFillTx/>
                <a:latin typeface="BIZ UDPゴシック"/>
                <a:ea typeface="BIZ UDPゴシック"/>
                <a:cs typeface="+mn-cs"/>
              </a:rPr>
              <a:t>目的</a:t>
            </a:r>
            <a:endParaRPr kumimoji="0" lang="en-US" sz="2000"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4" name="TextBox 5">
            <a:extLst>
              <a:ext uri="{FF2B5EF4-FFF2-40B4-BE49-F238E27FC236}">
                <a16:creationId xmlns:a16="http://schemas.microsoft.com/office/drawing/2014/main" id="{844E6155-ABAD-468D-4FCF-0CC96C166045}"/>
              </a:ext>
            </a:extLst>
          </p:cNvPr>
          <p:cNvSpPr txBox="1"/>
          <p:nvPr/>
        </p:nvSpPr>
        <p:spPr>
          <a:xfrm>
            <a:off x="463469" y="1219200"/>
            <a:ext cx="8979061" cy="3672031"/>
          </a:xfrm>
          <a:prstGeom prst="rect">
            <a:avLst/>
          </a:prstGeom>
        </p:spPr>
        <p:txBody>
          <a:bodyPr wrap="square" lIns="0" tIns="0" rIns="0" bIns="0" rtlCol="0" anchor="t">
            <a:spAutoFit/>
          </a:bodyPr>
          <a:lstStyle/>
          <a:p>
            <a:pPr algn="just">
              <a:lnSpc>
                <a:spcPts val="1200"/>
              </a:lnSpc>
            </a:pPr>
            <a:r>
              <a:rPr lang="ja-JP" altLang="en-US" sz="2000" dirty="0">
                <a:solidFill>
                  <a:srgbClr val="000000"/>
                </a:solidFill>
                <a:latin typeface="BIZ UDPゴシック" panose="020B0400000000000000" pitchFamily="50" charset="-128"/>
                <a:ea typeface="BIZ UDPゴシック" panose="020B0400000000000000" pitchFamily="50" charset="-128"/>
              </a:rPr>
              <a:t>本日のセミナーは</a:t>
            </a:r>
            <a:endParaRPr lang="en-US" altLang="ja-JP" sz="2000" dirty="0">
              <a:solidFill>
                <a:srgbClr val="000000"/>
              </a:solidFill>
              <a:latin typeface="BIZ UDPゴシック" panose="020B0400000000000000" pitchFamily="50" charset="-128"/>
              <a:ea typeface="BIZ UDPゴシック" panose="020B0400000000000000" pitchFamily="50" charset="-128"/>
            </a:endParaRPr>
          </a:p>
          <a:p>
            <a:pPr algn="just">
              <a:lnSpc>
                <a:spcPts val="3968"/>
              </a:lnSpc>
            </a:pPr>
            <a:endParaRPr lang="en-US" sz="2000" dirty="0">
              <a:solidFill>
                <a:srgbClr val="000000"/>
              </a:solidFill>
              <a:latin typeface="BIZ UDPゴシック" panose="020B0400000000000000" pitchFamily="50" charset="-128"/>
              <a:ea typeface="BIZ UDPゴシック" panose="020B0400000000000000" pitchFamily="50" charset="-128"/>
            </a:endParaRPr>
          </a:p>
          <a:p>
            <a:pPr algn="just">
              <a:lnSpc>
                <a:spcPts val="3968"/>
              </a:lnSpc>
            </a:pPr>
            <a:endParaRPr lang="en-US" sz="2000" dirty="0">
              <a:solidFill>
                <a:srgbClr val="000000"/>
              </a:solidFill>
              <a:latin typeface="BIZ UDPゴシック" panose="020B0400000000000000" pitchFamily="50" charset="-128"/>
              <a:ea typeface="BIZ UDPゴシック" panose="020B0400000000000000" pitchFamily="50" charset="-128"/>
            </a:endParaRPr>
          </a:p>
          <a:p>
            <a:pPr algn="just">
              <a:lnSpc>
                <a:spcPts val="3968"/>
              </a:lnSpc>
            </a:pPr>
            <a:endParaRPr lang="en-US" sz="2000" dirty="0">
              <a:solidFill>
                <a:srgbClr val="000000"/>
              </a:solidFill>
              <a:latin typeface="BIZ UDPゴシック" panose="020B0400000000000000" pitchFamily="50" charset="-128"/>
              <a:ea typeface="BIZ UDPゴシック" panose="020B0400000000000000" pitchFamily="50" charset="-128"/>
            </a:endParaRPr>
          </a:p>
          <a:p>
            <a:pPr algn="r">
              <a:lnSpc>
                <a:spcPts val="3968"/>
              </a:lnSpc>
            </a:pPr>
            <a:endParaRPr lang="en-US" altLang="ja-JP" sz="2000" dirty="0">
              <a:solidFill>
                <a:srgbClr val="000000"/>
              </a:solidFill>
              <a:latin typeface="BIZ UDPゴシック" panose="020B0400000000000000" pitchFamily="50" charset="-128"/>
              <a:ea typeface="BIZ UDPゴシック" panose="020B0400000000000000" pitchFamily="50" charset="-128"/>
            </a:endParaRPr>
          </a:p>
          <a:p>
            <a:pPr algn="r">
              <a:lnSpc>
                <a:spcPts val="3968"/>
              </a:lnSpc>
            </a:pPr>
            <a:endParaRPr lang="en-US" altLang="ja-JP" sz="2000" dirty="0">
              <a:solidFill>
                <a:srgbClr val="000000"/>
              </a:solidFill>
              <a:latin typeface="BIZ UDPゴシック" panose="020B0400000000000000" pitchFamily="50" charset="-128"/>
              <a:ea typeface="BIZ UDPゴシック" panose="020B0400000000000000" pitchFamily="50" charset="-128"/>
            </a:endParaRPr>
          </a:p>
          <a:p>
            <a:pPr algn="r">
              <a:lnSpc>
                <a:spcPts val="3968"/>
              </a:lnSpc>
            </a:pPr>
            <a:endParaRPr lang="en-US" altLang="ja-JP" sz="2000" dirty="0">
              <a:solidFill>
                <a:srgbClr val="000000"/>
              </a:solidFill>
              <a:latin typeface="BIZ UDPゴシック" panose="020B0400000000000000" pitchFamily="50" charset="-128"/>
              <a:ea typeface="BIZ UDPゴシック" panose="020B0400000000000000" pitchFamily="50" charset="-128"/>
            </a:endParaRPr>
          </a:p>
          <a:p>
            <a:pPr algn="r">
              <a:lnSpc>
                <a:spcPts val="3968"/>
              </a:lnSpc>
            </a:pPr>
            <a:r>
              <a:rPr lang="ja-JP" altLang="en-US" sz="2000" dirty="0">
                <a:solidFill>
                  <a:srgbClr val="000000"/>
                </a:solidFill>
                <a:latin typeface="BIZ UDPゴシック" panose="020B0400000000000000" pitchFamily="50" charset="-128"/>
                <a:ea typeface="BIZ UDPゴシック" panose="020B0400000000000000" pitchFamily="50" charset="-128"/>
              </a:rPr>
              <a:t>を目的に実施します。</a:t>
            </a:r>
            <a:endParaRPr lang="en-US" sz="2000" dirty="0">
              <a:solidFill>
                <a:srgbClr val="000000"/>
              </a:solidFill>
              <a:latin typeface="BIZ UDPゴシック" panose="020B0400000000000000" pitchFamily="50" charset="-128"/>
              <a:ea typeface="BIZ UDPゴシック" panose="020B0400000000000000" pitchFamily="50" charset="-128"/>
            </a:endParaRPr>
          </a:p>
        </p:txBody>
      </p:sp>
      <p:sp>
        <p:nvSpPr>
          <p:cNvPr id="5" name="テキスト ボックス 4">
            <a:extLst>
              <a:ext uri="{FF2B5EF4-FFF2-40B4-BE49-F238E27FC236}">
                <a16:creationId xmlns:a16="http://schemas.microsoft.com/office/drawing/2014/main" id="{DCD62ABB-0374-7E69-176F-18D78D608B75}"/>
              </a:ext>
            </a:extLst>
          </p:cNvPr>
          <p:cNvSpPr txBox="1"/>
          <p:nvPr/>
        </p:nvSpPr>
        <p:spPr>
          <a:xfrm>
            <a:off x="762000" y="1905000"/>
            <a:ext cx="8503077" cy="2671840"/>
          </a:xfrm>
          <a:prstGeom prst="rect">
            <a:avLst/>
          </a:prstGeom>
          <a:solidFill>
            <a:schemeClr val="bg1"/>
          </a:solidFill>
        </p:spPr>
        <p:txBody>
          <a:bodyPr wrap="square" lIns="252000" tIns="180000" bIns="180000">
            <a:spAutoFit/>
          </a:bodyPr>
          <a:lstStyle/>
          <a:p>
            <a:pPr>
              <a:spcBef>
                <a:spcPts val="3000"/>
              </a:spcBef>
            </a:pPr>
            <a:r>
              <a:rPr lang="ja-JP" altLang="en-US" sz="3000" spc="63" dirty="0">
                <a:latin typeface="BIZ UDPゴシック" panose="020B0400000000000000" pitchFamily="50" charset="-128"/>
                <a:ea typeface="BIZ UDPゴシック" panose="020B0400000000000000" pitchFamily="50" charset="-128"/>
              </a:rPr>
              <a:t>身近で起こっている気候変動の影響やその適応策について理解を深め、様々な部局において取り組むことができる適応策や部局間での連携について検討し、各自治体で今後実施する施策の参考としていただくこと</a:t>
            </a:r>
            <a:endParaRPr lang="en-US" altLang="ja-JP" sz="3000" spc="63" dirty="0">
              <a:latin typeface="BIZ UDPゴシック" panose="020B0400000000000000" pitchFamily="50" charset="-128"/>
              <a:ea typeface="BIZ UDPゴシック" panose="020B0400000000000000" pitchFamily="50" charset="-128"/>
            </a:endParaRPr>
          </a:p>
        </p:txBody>
      </p:sp>
      <p:sp>
        <p:nvSpPr>
          <p:cNvPr id="3" name="スライド番号プレースホルダー 2">
            <a:extLst>
              <a:ext uri="{FF2B5EF4-FFF2-40B4-BE49-F238E27FC236}">
                <a16:creationId xmlns:a16="http://schemas.microsoft.com/office/drawing/2014/main" id="{B39A0A43-F572-EED3-6F80-BF454D3B04CD}"/>
              </a:ext>
            </a:extLst>
          </p:cNvPr>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266701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8"/>
          <p:cNvSpPr/>
          <p:nvPr/>
        </p:nvSpPr>
        <p:spPr>
          <a:xfrm>
            <a:off x="662355" y="293123"/>
            <a:ext cx="3662461" cy="471536"/>
          </a:xfrm>
          <a:prstGeom prst="rect">
            <a:avLst/>
          </a:prstGeom>
          <a:solidFill>
            <a:srgbClr val="404041"/>
          </a:solidFill>
        </p:spPr>
        <p:txBody>
          <a:bodyPr/>
          <a:lstStyle/>
          <a:p>
            <a:endParaRPr lang="ja-JP" altLang="en-US" sz="1662"/>
          </a:p>
        </p:txBody>
      </p:sp>
      <p:sp>
        <p:nvSpPr>
          <p:cNvPr id="9" name="TextBox 9"/>
          <p:cNvSpPr txBox="1"/>
          <p:nvPr/>
        </p:nvSpPr>
        <p:spPr>
          <a:xfrm>
            <a:off x="662355" y="400366"/>
            <a:ext cx="3475383" cy="294953"/>
          </a:xfrm>
          <a:prstGeom prst="rect">
            <a:avLst/>
          </a:prstGeom>
        </p:spPr>
        <p:txBody>
          <a:bodyPr wrap="square" lIns="0" tIns="0" rIns="0" bIns="0" rtlCol="0" anchor="t">
            <a:spAutoFit/>
          </a:bodyPr>
          <a:lstStyle/>
          <a:p>
            <a:pPr algn="ctr" defTabSz="495139">
              <a:lnSpc>
                <a:spcPts val="2280"/>
              </a:lnSpc>
              <a:spcBef>
                <a:spcPct val="0"/>
              </a:spcBef>
              <a:defRPr/>
            </a:pPr>
            <a:r>
              <a:rPr lang="ja-JP" altLang="en-US" sz="2000" spc="640" dirty="0">
                <a:solidFill>
                  <a:srgbClr val="FFFFFF"/>
                </a:solidFill>
                <a:latin typeface="BIZ UDPゴシック"/>
                <a:ea typeface="BIZ UDPゴシック"/>
              </a:rPr>
              <a:t>プログラム</a:t>
            </a:r>
            <a:endParaRPr lang="en-US" sz="2000" spc="640" dirty="0">
              <a:solidFill>
                <a:srgbClr val="FFFFFF"/>
              </a:solidFill>
              <a:latin typeface="BIZ UDPゴシック"/>
              <a:ea typeface="BIZ UDPゴシック"/>
            </a:endParaRPr>
          </a:p>
        </p:txBody>
      </p:sp>
      <p:graphicFrame>
        <p:nvGraphicFramePr>
          <p:cNvPr id="7" name="表 6">
            <a:extLst>
              <a:ext uri="{FF2B5EF4-FFF2-40B4-BE49-F238E27FC236}">
                <a16:creationId xmlns:a16="http://schemas.microsoft.com/office/drawing/2014/main" id="{96785FBD-F3AE-74EE-F29D-35F9F1A9E42B}"/>
              </a:ext>
            </a:extLst>
          </p:cNvPr>
          <p:cNvGraphicFramePr>
            <a:graphicFrameLocks noGrp="1"/>
          </p:cNvGraphicFramePr>
          <p:nvPr>
            <p:extLst>
              <p:ext uri="{D42A27DB-BD31-4B8C-83A1-F6EECF244321}">
                <p14:modId xmlns:p14="http://schemas.microsoft.com/office/powerpoint/2010/main" val="2095783067"/>
              </p:ext>
            </p:extLst>
          </p:nvPr>
        </p:nvGraphicFramePr>
        <p:xfrm>
          <a:off x="662355" y="895397"/>
          <a:ext cx="8440615" cy="5253614"/>
        </p:xfrm>
        <a:graphic>
          <a:graphicData uri="http://schemas.openxmlformats.org/drawingml/2006/table">
            <a:tbl>
              <a:tblPr firstRow="1" firstCol="1" bandRow="1">
                <a:tableStyleId>{5C22544A-7EE6-4342-B048-85BDC9FD1C3A}</a:tableStyleId>
              </a:tblPr>
              <a:tblGrid>
                <a:gridCol w="1716560">
                  <a:extLst>
                    <a:ext uri="{9D8B030D-6E8A-4147-A177-3AD203B41FA5}">
                      <a16:colId xmlns:a16="http://schemas.microsoft.com/office/drawing/2014/main" val="2543604063"/>
                    </a:ext>
                  </a:extLst>
                </a:gridCol>
                <a:gridCol w="6724055">
                  <a:extLst>
                    <a:ext uri="{9D8B030D-6E8A-4147-A177-3AD203B41FA5}">
                      <a16:colId xmlns:a16="http://schemas.microsoft.com/office/drawing/2014/main" val="3874807215"/>
                    </a:ext>
                  </a:extLst>
                </a:gridCol>
              </a:tblGrid>
              <a:tr h="423298">
                <a:tc>
                  <a:txBody>
                    <a:bodyPr/>
                    <a:lstStyle/>
                    <a:p>
                      <a:pPr algn="ctr"/>
                      <a:r>
                        <a:rPr lang="ja-JP" sz="1500" kern="100" dirty="0">
                          <a:effectLst/>
                          <a:latin typeface="BIZ UDPゴシック" panose="020B0400000000000000" pitchFamily="50" charset="-128"/>
                          <a:ea typeface="BIZ UDPゴシック" panose="020B0400000000000000" pitchFamily="50" charset="-128"/>
                        </a:rPr>
                        <a:t>時間</a:t>
                      </a:r>
                      <a:r>
                        <a:rPr lang="ja-JP" altLang="en-US" sz="1500" kern="100" dirty="0">
                          <a:effectLst/>
                          <a:latin typeface="BIZ UDPゴシック" panose="020B0400000000000000" pitchFamily="50" charset="-128"/>
                          <a:ea typeface="BIZ UDPゴシック" panose="020B0400000000000000" pitchFamily="50" charset="-128"/>
                        </a:rPr>
                        <a:t>（例）</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内容</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3667370391"/>
                  </a:ext>
                </a:extLst>
              </a:tr>
              <a:tr h="413502">
                <a:tc>
                  <a:txBody>
                    <a:bodyPr/>
                    <a:lstStyle/>
                    <a:p>
                      <a:pPr algn="ctr"/>
                      <a:r>
                        <a:rPr lang="en-US" sz="1500" kern="100" dirty="0">
                          <a:effectLst/>
                          <a:latin typeface="BIZ UDPゴシック" panose="020B0400000000000000" pitchFamily="50" charset="-128"/>
                          <a:ea typeface="BIZ UDPゴシック" panose="020B0400000000000000" pitchFamily="50" charset="-128"/>
                        </a:rPr>
                        <a:t>13:00</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開場</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3981615368"/>
                  </a:ext>
                </a:extLst>
              </a:tr>
              <a:tr h="413502">
                <a:tc>
                  <a:txBody>
                    <a:bodyPr/>
                    <a:lstStyle/>
                    <a:p>
                      <a:pPr algn="ctr"/>
                      <a:r>
                        <a:rPr lang="en-US" sz="1500" kern="100" dirty="0">
                          <a:effectLst/>
                          <a:latin typeface="BIZ UDPゴシック" panose="020B0400000000000000" pitchFamily="50" charset="-128"/>
                          <a:ea typeface="BIZ UDPゴシック" panose="020B0400000000000000" pitchFamily="50" charset="-128"/>
                        </a:rPr>
                        <a:t>13:00-13:30</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受付</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1829112800"/>
                  </a:ext>
                </a:extLst>
              </a:tr>
              <a:tr h="413502">
                <a:tc>
                  <a:txBody>
                    <a:bodyPr/>
                    <a:lstStyle/>
                    <a:p>
                      <a:pPr algn="ctr"/>
                      <a:r>
                        <a:rPr lang="en-US" sz="1500" kern="100" dirty="0">
                          <a:effectLst/>
                          <a:latin typeface="BIZ UDPゴシック" panose="020B0400000000000000" pitchFamily="50" charset="-128"/>
                          <a:ea typeface="BIZ UDPゴシック" panose="020B0400000000000000" pitchFamily="50" charset="-128"/>
                        </a:rPr>
                        <a:t>13:30-13:40</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開会挨拶・趣旨説明</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1578650427"/>
                  </a:ext>
                </a:extLst>
              </a:tr>
              <a:tr h="413502">
                <a:tc>
                  <a:txBody>
                    <a:bodyPr/>
                    <a:lstStyle/>
                    <a:p>
                      <a:pPr algn="ctr"/>
                      <a:r>
                        <a:rPr lang="en-US" sz="1500" kern="100" dirty="0">
                          <a:effectLst/>
                          <a:latin typeface="BIZ UDPゴシック" panose="020B0400000000000000" pitchFamily="50" charset="-128"/>
                          <a:ea typeface="BIZ UDPゴシック" panose="020B0400000000000000" pitchFamily="50" charset="-128"/>
                        </a:rPr>
                        <a:t>13:40-14:10</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spc="63" dirty="0">
                          <a:latin typeface="BIZ UDPゴシック" panose="020B0400000000000000" pitchFamily="50" charset="-128"/>
                          <a:ea typeface="BIZ UDPゴシック" panose="020B0400000000000000" pitchFamily="50" charset="-128"/>
                        </a:rPr>
                        <a:t>講演「迫りくる気候危機に求められる適応策」　　○○　○○○○氏</a:t>
                      </a:r>
                      <a:endParaRPr lang="en-US" altLang="ja-JP" sz="1500" spc="63" dirty="0">
                        <a:latin typeface="BIZ UDPゴシック" panose="020B0400000000000000" pitchFamily="50" charset="-128"/>
                        <a:ea typeface="BIZ UDPゴシック" panose="020B0400000000000000" pitchFamily="50" charset="-128"/>
                      </a:endParaRPr>
                    </a:p>
                  </a:txBody>
                  <a:tcPr marL="45645" marR="45645" marT="0" marB="0" anchor="ctr"/>
                </a:tc>
                <a:extLst>
                  <a:ext uri="{0D108BD9-81ED-4DB2-BD59-A6C34878D82A}">
                    <a16:rowId xmlns:a16="http://schemas.microsoft.com/office/drawing/2014/main" val="254144742"/>
                  </a:ext>
                </a:extLst>
              </a:tr>
              <a:tr h="450166">
                <a:tc>
                  <a:txBody>
                    <a:bodyPr/>
                    <a:lstStyle/>
                    <a:p>
                      <a:pPr algn="ctr"/>
                      <a:r>
                        <a:rPr lang="en-US" sz="1500" kern="100" dirty="0">
                          <a:effectLst/>
                          <a:latin typeface="BIZ UDPゴシック" panose="020B0400000000000000" pitchFamily="50" charset="-128"/>
                          <a:ea typeface="BIZ UDPゴシック" panose="020B0400000000000000" pitchFamily="50" charset="-128"/>
                        </a:rPr>
                        <a:t>14:10-14:30</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市町村における気候変動適応に関する事例紹介①　　○○市　○○○○氏</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3549181680"/>
                  </a:ext>
                </a:extLst>
              </a:tr>
              <a:tr h="45016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14:30-14:50</a:t>
                      </a:r>
                      <a:endParaRPr lang="ja-JP"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市町村における気候変動適応に関する事例紹介②　　○○市　○○○○氏</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757439119"/>
                  </a:ext>
                </a:extLst>
              </a:tr>
              <a:tr h="450167">
                <a:tc>
                  <a:txBody>
                    <a:bodyPr/>
                    <a:lstStyle/>
                    <a:p>
                      <a:pPr algn="ctr"/>
                      <a:r>
                        <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14:50-15:00</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休憩、机移動</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1988559342"/>
                  </a:ext>
                </a:extLst>
              </a:tr>
              <a:tr h="450167">
                <a:tc>
                  <a:txBody>
                    <a:bodyPr/>
                    <a:lstStyle/>
                    <a:p>
                      <a:pPr algn="ctr"/>
                      <a:r>
                        <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15:00-15:45</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気候変動影響カードを用いて具体的な適応策について意見交換する</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57713789"/>
                  </a:ext>
                </a:extLst>
              </a:tr>
              <a:tr h="450166">
                <a:tc>
                  <a:txBody>
                    <a:bodyPr/>
                    <a:lstStyle/>
                    <a:p>
                      <a:pPr algn="ctr"/>
                      <a:r>
                        <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15:45-16:00</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各グループからの発表</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1032287154"/>
                  </a:ext>
                </a:extLst>
              </a:tr>
              <a:tr h="450166">
                <a:tc>
                  <a:txBody>
                    <a:bodyPr/>
                    <a:lstStyle/>
                    <a:p>
                      <a:pPr algn="ctr"/>
                      <a:r>
                        <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16:00-16:05</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講評</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890530226"/>
                  </a:ext>
                </a:extLst>
              </a:tr>
              <a:tr h="475310">
                <a:tc>
                  <a:txBody>
                    <a:bodyPr/>
                    <a:lstStyle/>
                    <a:p>
                      <a:pPr algn="ctr"/>
                      <a:r>
                        <a:rPr lang="en-US" sz="1500" kern="100" dirty="0">
                          <a:effectLst/>
                          <a:latin typeface="BIZ UDPゴシック" panose="020B0400000000000000" pitchFamily="50" charset="-128"/>
                          <a:ea typeface="BIZ UDPゴシック" panose="020B0400000000000000" pitchFamily="50" charset="-128"/>
                        </a:rPr>
                        <a:t>16:05</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閉会</a:t>
                      </a:r>
                      <a:r>
                        <a:rPr lang="ja-JP" altLang="en-US" sz="1500" kern="100" dirty="0">
                          <a:effectLst/>
                          <a:latin typeface="BIZ UDPゴシック" panose="020B0400000000000000" pitchFamily="50" charset="-128"/>
                          <a:ea typeface="BIZ UDPゴシック" panose="020B0400000000000000" pitchFamily="50" charset="-128"/>
                        </a:rPr>
                        <a:t>、アンケート記入</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2619948488"/>
                  </a:ext>
                </a:extLst>
              </a:tr>
            </a:tbl>
          </a:graphicData>
        </a:graphic>
      </p:graphicFrame>
    </p:spTree>
    <p:extLst>
      <p:ext uri="{BB962C8B-B14F-4D97-AF65-F5344CB8AC3E}">
        <p14:creationId xmlns:p14="http://schemas.microsoft.com/office/powerpoint/2010/main" val="1091935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A7705-A251-3E67-F801-ACA61B18B078}"/>
            </a:ext>
          </a:extLst>
        </p:cNvPr>
        <p:cNvGrpSpPr/>
        <p:nvPr/>
      </p:nvGrpSpPr>
      <p:grpSpPr>
        <a:xfrm>
          <a:off x="0" y="0"/>
          <a:ext cx="0" cy="0"/>
          <a:chOff x="0" y="0"/>
          <a:chExt cx="0" cy="0"/>
        </a:xfrm>
      </p:grpSpPr>
      <p:sp>
        <p:nvSpPr>
          <p:cNvPr id="8" name="AutoShape 8">
            <a:extLst>
              <a:ext uri="{FF2B5EF4-FFF2-40B4-BE49-F238E27FC236}">
                <a16:creationId xmlns:a16="http://schemas.microsoft.com/office/drawing/2014/main" id="{A12C780C-6AB6-52A1-D66B-9781189B145A}"/>
              </a:ext>
            </a:extLst>
          </p:cNvPr>
          <p:cNvSpPr/>
          <p:nvPr/>
        </p:nvSpPr>
        <p:spPr>
          <a:xfrm>
            <a:off x="304800" y="228600"/>
            <a:ext cx="4800600" cy="510831"/>
          </a:xfrm>
          <a:prstGeom prst="rect">
            <a:avLst/>
          </a:prstGeom>
          <a:solidFill>
            <a:srgbClr val="404041"/>
          </a:solidFill>
        </p:spPr>
        <p:txBody>
          <a:bodyPr/>
          <a:lstStyle/>
          <a:p>
            <a:endParaRPr lang="ja-JP" altLang="en-US"/>
          </a:p>
        </p:txBody>
      </p:sp>
      <p:sp>
        <p:nvSpPr>
          <p:cNvPr id="9" name="TextBox 9">
            <a:extLst>
              <a:ext uri="{FF2B5EF4-FFF2-40B4-BE49-F238E27FC236}">
                <a16:creationId xmlns:a16="http://schemas.microsoft.com/office/drawing/2014/main" id="{4E240CEA-2F3D-FD45-326B-8ADB2451C01A}"/>
              </a:ext>
            </a:extLst>
          </p:cNvPr>
          <p:cNvSpPr txBox="1"/>
          <p:nvPr/>
        </p:nvSpPr>
        <p:spPr>
          <a:xfrm>
            <a:off x="304800" y="344778"/>
            <a:ext cx="4800600" cy="278474"/>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00" spc="693" dirty="0">
                <a:solidFill>
                  <a:srgbClr val="FFFFFF"/>
                </a:solidFill>
                <a:latin typeface="BIZ UDPゴシック"/>
                <a:ea typeface="BIZ UDPゴシック"/>
              </a:rPr>
              <a:t>意見交換の流れ（４５分間）</a:t>
            </a:r>
            <a:endParaRPr kumimoji="0" lang="en-US" sz="2000"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6" name="スライド番号プレースホルダー 5">
            <a:extLst>
              <a:ext uri="{FF2B5EF4-FFF2-40B4-BE49-F238E27FC236}">
                <a16:creationId xmlns:a16="http://schemas.microsoft.com/office/drawing/2014/main" id="{1F536F9B-ECD9-645B-8B26-846C3AACCA2B}"/>
              </a:ext>
            </a:extLst>
          </p:cNvPr>
          <p:cNvSpPr>
            <a:spLocks noGrp="1"/>
          </p:cNvSpPr>
          <p:nvPr>
            <p:ph type="sldNum" sz="quarter" idx="12"/>
          </p:nvPr>
        </p:nvSpPr>
        <p:spPr>
          <a:xfrm>
            <a:off x="8305800" y="6377632"/>
            <a:ext cx="1386302" cy="365125"/>
          </a:xfrm>
        </p:spPr>
        <p:txBody>
          <a:bodyPr/>
          <a:lstStyle/>
          <a:p>
            <a:fld id="{B6F15528-21DE-4FAA-801E-634DDDAF4B2B}" type="slidenum">
              <a:rPr lang="en-US" smtClean="0"/>
              <a:pPr/>
              <a:t>4</a:t>
            </a:fld>
            <a:endParaRPr lang="en-US"/>
          </a:p>
        </p:txBody>
      </p:sp>
      <p:sp>
        <p:nvSpPr>
          <p:cNvPr id="3" name="テキスト ボックス 2">
            <a:extLst>
              <a:ext uri="{FF2B5EF4-FFF2-40B4-BE49-F238E27FC236}">
                <a16:creationId xmlns:a16="http://schemas.microsoft.com/office/drawing/2014/main" id="{7CA1E766-A769-E58B-618E-0CC569560386}"/>
              </a:ext>
            </a:extLst>
          </p:cNvPr>
          <p:cNvSpPr txBox="1"/>
          <p:nvPr/>
        </p:nvSpPr>
        <p:spPr>
          <a:xfrm>
            <a:off x="304800" y="891520"/>
            <a:ext cx="9143999" cy="5904000"/>
          </a:xfrm>
          <a:prstGeom prst="rect">
            <a:avLst/>
          </a:prstGeom>
          <a:noFill/>
        </p:spPr>
        <p:txBody>
          <a:bodyPr wrap="square">
            <a:spAutoFit/>
          </a:bodyPr>
          <a:lstStyle/>
          <a:p>
            <a:pPr>
              <a:lnSpc>
                <a:spcPts val="2000"/>
              </a:lnSpc>
              <a:spcBef>
                <a:spcPts val="1000"/>
              </a:spcBef>
              <a:spcAft>
                <a:spcPts val="600"/>
              </a:spcAft>
            </a:pPr>
            <a:r>
              <a:rPr lang="ja-JP" altLang="en-US" sz="2400" spc="63" dirty="0">
                <a:latin typeface="BIZ UDPゴシック" panose="020B0400000000000000" pitchFamily="50" charset="-128"/>
                <a:ea typeface="BIZ UDPゴシック" panose="020B0400000000000000" pitchFamily="50" charset="-128"/>
              </a:rPr>
              <a:t>１．グループに分かれて着席</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000"/>
              </a:spcBef>
              <a:spcAft>
                <a:spcPts val="6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配布の「机配置・グループ分け表」に従い、長机を移動して島を作りグループごとに分かれて着席します。</a:t>
            </a:r>
            <a:endParaRPr lang="en-US" altLang="ja-JP" sz="18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000"/>
              </a:spcBef>
              <a:spcAft>
                <a:spcPts val="6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お互いに簡単に挨拶したのち、記録係（意見交換の内容を模造紙に整理しながら書く）と発表係（意見交換後に全体に向けてグループの成果を数分で口頭発表する）を１名ずつ決めてください。</a:t>
            </a:r>
            <a:endParaRPr lang="en-US" altLang="ja-JP" sz="1800" spc="63" dirty="0">
              <a:latin typeface="BIZ UDPゴシック" panose="020B0400000000000000" pitchFamily="50" charset="-128"/>
              <a:ea typeface="BIZ UDPゴシック" panose="020B0400000000000000" pitchFamily="50" charset="-128"/>
            </a:endParaRPr>
          </a:p>
          <a:p>
            <a:pPr>
              <a:lnSpc>
                <a:spcPts val="2000"/>
              </a:lnSpc>
              <a:spcBef>
                <a:spcPts val="1000"/>
              </a:spcBef>
              <a:spcAft>
                <a:spcPts val="600"/>
              </a:spcAft>
            </a:pPr>
            <a:r>
              <a:rPr lang="ja-JP" altLang="en-US" sz="2400" spc="63" dirty="0">
                <a:latin typeface="BIZ UDPゴシック" panose="020B0400000000000000" pitchFamily="50" charset="-128"/>
                <a:ea typeface="BIZ UDPゴシック" panose="020B0400000000000000" pitchFamily="50" charset="-128"/>
              </a:rPr>
              <a:t>２．「気候変動による影響カード」を選ぶ</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000"/>
              </a:spcBef>
              <a:spcAft>
                <a:spcPts val="6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３分野（健康、自然災害、県民生活・都市生活）それぞれ３枚、合計９枚の影響カードから、各グループで話合いながら分野ごとに１枚、３分野で３枚を選択します。</a:t>
            </a:r>
            <a:endParaRPr lang="en-US" altLang="ja-JP" sz="1800" spc="63" dirty="0">
              <a:latin typeface="BIZ UDPゴシック" panose="020B0400000000000000" pitchFamily="50" charset="-128"/>
              <a:ea typeface="BIZ UDPゴシック" panose="020B0400000000000000" pitchFamily="50" charset="-128"/>
            </a:endParaRPr>
          </a:p>
          <a:p>
            <a:pPr>
              <a:lnSpc>
                <a:spcPts val="2000"/>
              </a:lnSpc>
              <a:spcBef>
                <a:spcPts val="1000"/>
              </a:spcBef>
              <a:spcAft>
                <a:spcPts val="600"/>
              </a:spcAft>
            </a:pPr>
            <a:r>
              <a:rPr lang="ja-JP" altLang="en-US" sz="2400" spc="63" dirty="0">
                <a:latin typeface="BIZ UDPゴシック" panose="020B0400000000000000" pitchFamily="50" charset="-128"/>
                <a:ea typeface="BIZ UDPゴシック" panose="020B0400000000000000" pitchFamily="50" charset="-128"/>
              </a:rPr>
              <a:t>３．影響に対する適応策について意見交換する</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000"/>
              </a:spcBef>
              <a:spcAft>
                <a:spcPts val="6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ひとつの影響に対して、今実施できる適応策、今後実施すべき適応策を中心に考え、グループ内で意見交換します（３回繰り返します）。</a:t>
            </a:r>
            <a:endParaRPr lang="en-US" altLang="ja-JP" sz="18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000"/>
              </a:spcBef>
              <a:spcAft>
                <a:spcPts val="6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不明点が生じた場合は、ファシリテーターや専門家（講演があった場合は講師）などにも積極的に質問するとよいでしょう。</a:t>
            </a:r>
            <a:endParaRPr lang="en-US" altLang="ja-JP" sz="18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000"/>
              </a:spcBef>
              <a:spcAft>
                <a:spcPts val="6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記録係は意見交換内で出たコメントを模造紙の各記入項目に書き入れていきます。ポイントとなる部分は赤字にしたり赤線を引くなどするとよいでしょう。</a:t>
            </a:r>
            <a:endParaRPr lang="en-US" altLang="ja-JP" sz="1800" spc="63"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872905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7CA8A-2822-A7CA-D28A-CA5F5D75FA24}"/>
            </a:ext>
          </a:extLst>
        </p:cNvPr>
        <p:cNvGrpSpPr/>
        <p:nvPr/>
      </p:nvGrpSpPr>
      <p:grpSpPr>
        <a:xfrm>
          <a:off x="0" y="0"/>
          <a:ext cx="0" cy="0"/>
          <a:chOff x="0" y="0"/>
          <a:chExt cx="0" cy="0"/>
        </a:xfrm>
      </p:grpSpPr>
      <p:sp>
        <p:nvSpPr>
          <p:cNvPr id="8" name="AutoShape 8">
            <a:extLst>
              <a:ext uri="{FF2B5EF4-FFF2-40B4-BE49-F238E27FC236}">
                <a16:creationId xmlns:a16="http://schemas.microsoft.com/office/drawing/2014/main" id="{0536BF38-13BB-33F7-62CC-2C16172F91BE}"/>
              </a:ext>
            </a:extLst>
          </p:cNvPr>
          <p:cNvSpPr/>
          <p:nvPr/>
        </p:nvSpPr>
        <p:spPr>
          <a:xfrm>
            <a:off x="381000" y="304800"/>
            <a:ext cx="4114800" cy="510831"/>
          </a:xfrm>
          <a:prstGeom prst="rect">
            <a:avLst/>
          </a:prstGeom>
          <a:solidFill>
            <a:srgbClr val="404041"/>
          </a:solidFill>
        </p:spPr>
        <p:txBody>
          <a:bodyPr/>
          <a:lstStyle/>
          <a:p>
            <a:endParaRPr lang="ja-JP" altLang="en-US">
              <a:latin typeface="BIZ UDPゴシック" panose="020B0400000000000000" pitchFamily="50" charset="-128"/>
              <a:ea typeface="BIZ UDPゴシック" panose="020B0400000000000000" pitchFamily="50" charset="-128"/>
            </a:endParaRPr>
          </a:p>
        </p:txBody>
      </p:sp>
      <p:sp>
        <p:nvSpPr>
          <p:cNvPr id="9" name="TextBox 9">
            <a:extLst>
              <a:ext uri="{FF2B5EF4-FFF2-40B4-BE49-F238E27FC236}">
                <a16:creationId xmlns:a16="http://schemas.microsoft.com/office/drawing/2014/main" id="{7218FC8C-9567-EE51-24C5-CD66F70D3296}"/>
              </a:ext>
            </a:extLst>
          </p:cNvPr>
          <p:cNvSpPr txBox="1"/>
          <p:nvPr/>
        </p:nvSpPr>
        <p:spPr>
          <a:xfrm>
            <a:off x="609600" y="410167"/>
            <a:ext cx="3429000" cy="278474"/>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00" spc="63" dirty="0">
                <a:solidFill>
                  <a:schemeClr val="bg1"/>
                </a:solidFill>
                <a:latin typeface="BIZ UDPゴシック" panose="020B0400000000000000" pitchFamily="50" charset="-128"/>
                <a:ea typeface="BIZ UDPゴシック" panose="020B0400000000000000" pitchFamily="50" charset="-128"/>
              </a:rPr>
              <a:t>気候変動による影響カード</a:t>
            </a:r>
            <a:endParaRPr kumimoji="0" lang="en-US" sz="2058" b="0" i="0" u="none" strike="noStrike" kern="1200" cap="none" spc="693" normalizeH="0" baseline="0" noProof="0" dirty="0">
              <a:ln>
                <a:noFill/>
              </a:ln>
              <a:solidFill>
                <a:schemeClr val="bg1"/>
              </a:solidFill>
              <a:effectLst/>
              <a:uLnTx/>
              <a:uFillTx/>
              <a:latin typeface="BIZ UDPゴシック" panose="020B0400000000000000" pitchFamily="50" charset="-128"/>
              <a:ea typeface="BIZ UDPゴシック" panose="020B0400000000000000" pitchFamily="50" charset="-128"/>
            </a:endParaRPr>
          </a:p>
        </p:txBody>
      </p:sp>
      <p:sp>
        <p:nvSpPr>
          <p:cNvPr id="6" name="スライド番号プレースホルダー 5">
            <a:extLst>
              <a:ext uri="{FF2B5EF4-FFF2-40B4-BE49-F238E27FC236}">
                <a16:creationId xmlns:a16="http://schemas.microsoft.com/office/drawing/2014/main" id="{04010515-6904-436D-CBF5-872A8D227598}"/>
              </a:ext>
            </a:extLst>
          </p:cNvPr>
          <p:cNvSpPr>
            <a:spLocks noGrp="1"/>
          </p:cNvSpPr>
          <p:nvPr>
            <p:ph type="sldNum" sz="quarter" idx="12"/>
          </p:nvPr>
        </p:nvSpPr>
        <p:spPr>
          <a:xfrm>
            <a:off x="8305800" y="6324861"/>
            <a:ext cx="1386302" cy="365125"/>
          </a:xfrm>
        </p:spPr>
        <p:txBody>
          <a:bodyPr/>
          <a:lstStyle/>
          <a:p>
            <a:fld id="{B6F15528-21DE-4FAA-801E-634DDDAF4B2B}" type="slidenum">
              <a:rPr lang="en-US" smtClean="0"/>
              <a:pPr/>
              <a:t>5</a:t>
            </a:fld>
            <a:endParaRPr lang="en-US"/>
          </a:p>
        </p:txBody>
      </p:sp>
      <p:sp>
        <p:nvSpPr>
          <p:cNvPr id="2" name="正方形/長方形 1">
            <a:extLst>
              <a:ext uri="{FF2B5EF4-FFF2-40B4-BE49-F238E27FC236}">
                <a16:creationId xmlns:a16="http://schemas.microsoft.com/office/drawing/2014/main" id="{0B6F3607-D5F3-8892-5F16-469864FDEA4B}"/>
              </a:ext>
            </a:extLst>
          </p:cNvPr>
          <p:cNvSpPr/>
          <p:nvPr/>
        </p:nvSpPr>
        <p:spPr>
          <a:xfrm>
            <a:off x="533400" y="1019769"/>
            <a:ext cx="2880000" cy="1800000"/>
          </a:xfrm>
          <a:prstGeom prst="rect">
            <a:avLst/>
          </a:prstGeom>
          <a:solidFill>
            <a:srgbClr val="FF9999"/>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0000FF"/>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0000FF"/>
                </a:solidFill>
                <a:latin typeface="BIZ UDPゴシック" panose="020B0400000000000000" pitchFamily="50" charset="-128"/>
                <a:ea typeface="BIZ UDPゴシック" panose="020B0400000000000000" pitchFamily="50" charset="-128"/>
              </a:rPr>
              <a:t>健康</a:t>
            </a:r>
            <a:r>
              <a:rPr kumimoji="1" lang="en-US" altLang="ja-JP" sz="2000" b="1" spc="300" dirty="0">
                <a:solidFill>
                  <a:srgbClr val="0000FF"/>
                </a:solidFill>
                <a:latin typeface="BIZ UDPゴシック" panose="020B0400000000000000" pitchFamily="50" charset="-128"/>
                <a:ea typeface="BIZ UDPゴシック" panose="020B0400000000000000" pitchFamily="50" charset="-128"/>
              </a:rPr>
              <a:t>】</a:t>
            </a:r>
            <a:endParaRPr kumimoji="1" lang="en-US" altLang="ja-JP" sz="2400" b="1" spc="300" dirty="0">
              <a:solidFill>
                <a:srgbClr val="0000FF"/>
              </a:solidFill>
              <a:latin typeface="BIZ UDPゴシック" panose="020B0400000000000000" pitchFamily="50" charset="-128"/>
              <a:ea typeface="BIZ UDPゴシック" panose="020B0400000000000000" pitchFamily="50" charset="-128"/>
            </a:endParaRPr>
          </a:p>
          <a:p>
            <a:pPr algn="ct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熱中症により高齢者の</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救急搬送人員が</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増加している</a:t>
            </a:r>
          </a:p>
        </p:txBody>
      </p:sp>
      <p:sp>
        <p:nvSpPr>
          <p:cNvPr id="4" name="正方形/長方形 3">
            <a:extLst>
              <a:ext uri="{FF2B5EF4-FFF2-40B4-BE49-F238E27FC236}">
                <a16:creationId xmlns:a16="http://schemas.microsoft.com/office/drawing/2014/main" id="{688348FC-EFE0-A537-FC78-6EDC5C6687CF}"/>
              </a:ext>
            </a:extLst>
          </p:cNvPr>
          <p:cNvSpPr/>
          <p:nvPr/>
        </p:nvSpPr>
        <p:spPr>
          <a:xfrm>
            <a:off x="533400" y="2870764"/>
            <a:ext cx="2880000" cy="1800000"/>
          </a:xfrm>
          <a:prstGeom prst="rect">
            <a:avLst/>
          </a:prstGeom>
          <a:solidFill>
            <a:schemeClr val="accent4">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FFFF00"/>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FFFF00"/>
                </a:solidFill>
                <a:latin typeface="BIZ UDPゴシック" panose="020B0400000000000000" pitchFamily="50" charset="-128"/>
                <a:ea typeface="BIZ UDPゴシック" panose="020B0400000000000000" pitchFamily="50" charset="-128"/>
              </a:rPr>
              <a:t>自然災害</a:t>
            </a:r>
            <a:r>
              <a:rPr kumimoji="1" lang="en-US" altLang="ja-JP" sz="2000" b="1" spc="300" dirty="0">
                <a:solidFill>
                  <a:srgbClr val="FFFF00"/>
                </a:solidFill>
                <a:latin typeface="BIZ UDPゴシック" panose="020B0400000000000000" pitchFamily="50" charset="-128"/>
                <a:ea typeface="BIZ UDPゴシック" panose="020B0400000000000000" pitchFamily="50" charset="-128"/>
              </a:rPr>
              <a:t>】</a:t>
            </a:r>
            <a:endParaRPr kumimoji="1" lang="en-US" altLang="ja-JP" sz="2400" b="1" spc="300" dirty="0">
              <a:solidFill>
                <a:srgbClr val="FFFF00"/>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台風により</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高潮が発生する</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危険性が</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高まっている</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p:txBody>
      </p:sp>
      <p:sp>
        <p:nvSpPr>
          <p:cNvPr id="7" name="正方形/長方形 6">
            <a:extLst>
              <a:ext uri="{FF2B5EF4-FFF2-40B4-BE49-F238E27FC236}">
                <a16:creationId xmlns:a16="http://schemas.microsoft.com/office/drawing/2014/main" id="{FF3F614F-8218-D3B3-B994-A54AB5C1A70E}"/>
              </a:ext>
            </a:extLst>
          </p:cNvPr>
          <p:cNvSpPr/>
          <p:nvPr/>
        </p:nvSpPr>
        <p:spPr>
          <a:xfrm>
            <a:off x="3495128" y="2882370"/>
            <a:ext cx="2880000" cy="1800000"/>
          </a:xfrm>
          <a:prstGeom prst="rect">
            <a:avLst/>
          </a:prstGeom>
          <a:solidFill>
            <a:schemeClr val="accent4">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FFFF00"/>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FFFF00"/>
                </a:solidFill>
                <a:latin typeface="BIZ UDPゴシック" panose="020B0400000000000000" pitchFamily="50" charset="-128"/>
                <a:ea typeface="BIZ UDPゴシック" panose="020B0400000000000000" pitchFamily="50" charset="-128"/>
              </a:rPr>
              <a:t>自然災害</a:t>
            </a:r>
            <a:r>
              <a:rPr kumimoji="1" lang="en-US" altLang="ja-JP" sz="2000" b="1" spc="300" dirty="0">
                <a:solidFill>
                  <a:srgbClr val="FFFF00"/>
                </a:solidFill>
                <a:latin typeface="BIZ UDPゴシック" panose="020B0400000000000000" pitchFamily="50" charset="-128"/>
                <a:ea typeface="BIZ UDPゴシック" panose="020B0400000000000000" pitchFamily="50" charset="-128"/>
              </a:rPr>
              <a:t>】</a:t>
            </a:r>
            <a:endParaRPr lang="en-US" altLang="ja-JP" sz="1600" b="1" spc="300" dirty="0">
              <a:solidFill>
                <a:srgbClr val="FFFF00"/>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大雨により</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ライフラインが</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寸断される危険性が</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高まっている</a:t>
            </a:r>
          </a:p>
        </p:txBody>
      </p:sp>
      <p:sp>
        <p:nvSpPr>
          <p:cNvPr id="10" name="正方形/長方形 9">
            <a:extLst>
              <a:ext uri="{FF2B5EF4-FFF2-40B4-BE49-F238E27FC236}">
                <a16:creationId xmlns:a16="http://schemas.microsoft.com/office/drawing/2014/main" id="{BBEAFB9E-0588-5727-845F-6E0104E5E780}"/>
              </a:ext>
            </a:extLst>
          </p:cNvPr>
          <p:cNvSpPr/>
          <p:nvPr/>
        </p:nvSpPr>
        <p:spPr>
          <a:xfrm>
            <a:off x="3495128" y="4753200"/>
            <a:ext cx="2880000" cy="1800000"/>
          </a:xfrm>
          <a:prstGeom prst="rect">
            <a:avLst/>
          </a:prstGeom>
          <a:solidFill>
            <a:schemeClr val="accent1">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FF5050"/>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FF5050"/>
                </a:solidFill>
                <a:latin typeface="BIZ UDPゴシック" panose="020B0400000000000000" pitchFamily="50" charset="-128"/>
                <a:ea typeface="BIZ UDPゴシック" panose="020B0400000000000000" pitchFamily="50" charset="-128"/>
              </a:rPr>
              <a:t>県民生活</a:t>
            </a:r>
            <a:r>
              <a:rPr kumimoji="1" lang="en-US" altLang="ja-JP" sz="2000" b="1" spc="300" dirty="0">
                <a:solidFill>
                  <a:srgbClr val="FF5050"/>
                </a:solidFill>
                <a:latin typeface="BIZ UDPゴシック" panose="020B0400000000000000" pitchFamily="50" charset="-128"/>
                <a:ea typeface="BIZ UDPゴシック" panose="020B0400000000000000" pitchFamily="50" charset="-128"/>
              </a:rPr>
              <a:t>】</a:t>
            </a:r>
            <a:endParaRPr lang="en-US" altLang="ja-JP" sz="2000" b="1" spc="300" dirty="0">
              <a:solidFill>
                <a:srgbClr val="FF5050"/>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サクラの開花日が</a:t>
            </a: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早くなり</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紅葉の時期が</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遅くなっている</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endParaRPr kumimoji="1" lang="ja-JP" altLang="en-US" sz="1600" b="1" spc="300" dirty="0">
              <a:solidFill>
                <a:schemeClr val="tx1"/>
              </a:solidFill>
              <a:highlight>
                <a:srgbClr val="FFFF00"/>
              </a:highlight>
              <a:latin typeface="BIZ UDPゴシック" panose="020B0400000000000000" pitchFamily="50" charset="-128"/>
              <a:ea typeface="BIZ UDPゴシック" panose="020B0400000000000000" pitchFamily="50" charset="-128"/>
            </a:endParaRPr>
          </a:p>
        </p:txBody>
      </p:sp>
      <p:sp>
        <p:nvSpPr>
          <p:cNvPr id="11" name="正方形/長方形 10">
            <a:extLst>
              <a:ext uri="{FF2B5EF4-FFF2-40B4-BE49-F238E27FC236}">
                <a16:creationId xmlns:a16="http://schemas.microsoft.com/office/drawing/2014/main" id="{8368E637-B08D-EC0F-8C55-B1D9AFFFE627}"/>
              </a:ext>
            </a:extLst>
          </p:cNvPr>
          <p:cNvSpPr/>
          <p:nvPr/>
        </p:nvSpPr>
        <p:spPr>
          <a:xfrm>
            <a:off x="6461400" y="2893976"/>
            <a:ext cx="2880000" cy="1800000"/>
          </a:xfrm>
          <a:prstGeom prst="rect">
            <a:avLst/>
          </a:prstGeom>
          <a:solidFill>
            <a:schemeClr val="accent4">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FFFF00"/>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FFFF00"/>
                </a:solidFill>
                <a:latin typeface="BIZ UDPゴシック" panose="020B0400000000000000" pitchFamily="50" charset="-128"/>
                <a:ea typeface="BIZ UDPゴシック" panose="020B0400000000000000" pitchFamily="50" charset="-128"/>
              </a:rPr>
              <a:t>自然災害</a:t>
            </a:r>
            <a:r>
              <a:rPr kumimoji="1" lang="en-US" altLang="ja-JP" sz="2000" b="1" spc="300" dirty="0">
                <a:solidFill>
                  <a:srgbClr val="FFFF00"/>
                </a:solidFill>
                <a:latin typeface="BIZ UDPゴシック" panose="020B0400000000000000" pitchFamily="50" charset="-128"/>
                <a:ea typeface="BIZ UDPゴシック" panose="020B0400000000000000" pitchFamily="50" charset="-128"/>
              </a:rPr>
              <a:t>】</a:t>
            </a: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ゲリラ豪雨により</a:t>
            </a: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土砂災害が</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発生する危険性が</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高まっている</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endParaRPr kumimoji="1" lang="ja-JP" altLang="en-US" sz="1600" b="1" spc="300" dirty="0">
              <a:solidFill>
                <a:schemeClr val="tx1"/>
              </a:solidFill>
              <a:latin typeface="BIZ UDPゴシック" panose="020B0400000000000000" pitchFamily="50" charset="-128"/>
              <a:ea typeface="BIZ UDPゴシック" panose="020B0400000000000000" pitchFamily="50" charset="-128"/>
            </a:endParaRPr>
          </a:p>
        </p:txBody>
      </p:sp>
      <p:sp>
        <p:nvSpPr>
          <p:cNvPr id="12" name="正方形/長方形 11">
            <a:extLst>
              <a:ext uri="{FF2B5EF4-FFF2-40B4-BE49-F238E27FC236}">
                <a16:creationId xmlns:a16="http://schemas.microsoft.com/office/drawing/2014/main" id="{6150A183-DEA9-1395-A5CE-C39948EB55A0}"/>
              </a:ext>
            </a:extLst>
          </p:cNvPr>
          <p:cNvSpPr/>
          <p:nvPr/>
        </p:nvSpPr>
        <p:spPr>
          <a:xfrm>
            <a:off x="6461400" y="4753200"/>
            <a:ext cx="2880000" cy="1800000"/>
          </a:xfrm>
          <a:prstGeom prst="rect">
            <a:avLst/>
          </a:prstGeom>
          <a:solidFill>
            <a:schemeClr val="accent1">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FF5050"/>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FF5050"/>
                </a:solidFill>
                <a:latin typeface="BIZ UDPゴシック" panose="020B0400000000000000" pitchFamily="50" charset="-128"/>
                <a:ea typeface="BIZ UDPゴシック" panose="020B0400000000000000" pitchFamily="50" charset="-128"/>
              </a:rPr>
              <a:t>県民生活</a:t>
            </a:r>
            <a:r>
              <a:rPr kumimoji="1" lang="en-US" altLang="ja-JP" sz="2000" b="1" spc="300" dirty="0">
                <a:solidFill>
                  <a:srgbClr val="FF5050"/>
                </a:solidFill>
                <a:latin typeface="BIZ UDPゴシック" panose="020B0400000000000000" pitchFamily="50" charset="-128"/>
                <a:ea typeface="BIZ UDPゴシック" panose="020B0400000000000000" pitchFamily="50" charset="-128"/>
              </a:rPr>
              <a:t>】</a:t>
            </a:r>
            <a:endParaRPr lang="en-US" altLang="ja-JP" sz="2000" b="1" spc="300" dirty="0">
              <a:solidFill>
                <a:srgbClr val="FF5050"/>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大雨や台風により</a:t>
            </a: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交通機関の乱れや</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休校が</a:t>
            </a: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頻発している</a:t>
            </a:r>
          </a:p>
        </p:txBody>
      </p:sp>
      <p:sp>
        <p:nvSpPr>
          <p:cNvPr id="13" name="正方形/長方形 12">
            <a:extLst>
              <a:ext uri="{FF2B5EF4-FFF2-40B4-BE49-F238E27FC236}">
                <a16:creationId xmlns:a16="http://schemas.microsoft.com/office/drawing/2014/main" id="{91601295-DEDB-3883-01B6-F4758E18B9B4}"/>
              </a:ext>
            </a:extLst>
          </p:cNvPr>
          <p:cNvSpPr/>
          <p:nvPr/>
        </p:nvSpPr>
        <p:spPr>
          <a:xfrm>
            <a:off x="3495128" y="1019400"/>
            <a:ext cx="2880000" cy="1800000"/>
          </a:xfrm>
          <a:prstGeom prst="rect">
            <a:avLst/>
          </a:prstGeom>
          <a:solidFill>
            <a:srgbClr val="FF9999"/>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0000FF"/>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0000FF"/>
                </a:solidFill>
                <a:latin typeface="BIZ UDPゴシック" panose="020B0400000000000000" pitchFamily="50" charset="-128"/>
                <a:ea typeface="BIZ UDPゴシック" panose="020B0400000000000000" pitchFamily="50" charset="-128"/>
              </a:rPr>
              <a:t>健康</a:t>
            </a:r>
            <a:r>
              <a:rPr kumimoji="1" lang="en-US" altLang="ja-JP" sz="2000" b="1" spc="300" dirty="0">
                <a:solidFill>
                  <a:srgbClr val="0000FF"/>
                </a:solidFill>
                <a:latin typeface="BIZ UDPゴシック" panose="020B0400000000000000" pitchFamily="50" charset="-128"/>
                <a:ea typeface="BIZ UDPゴシック" panose="020B0400000000000000" pitchFamily="50" charset="-128"/>
              </a:rPr>
              <a:t>】</a:t>
            </a:r>
            <a:endParaRPr kumimoji="1" lang="en-US" altLang="ja-JP" sz="2400" b="1" spc="300" dirty="0">
              <a:solidFill>
                <a:srgbClr val="0000FF"/>
              </a:solidFill>
              <a:latin typeface="BIZ UDPゴシック" panose="020B0400000000000000" pitchFamily="50" charset="-128"/>
              <a:ea typeface="BIZ UDPゴシック" panose="020B0400000000000000" pitchFamily="50" charset="-128"/>
            </a:endParaRPr>
          </a:p>
          <a:p>
            <a:pPr algn="ct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運動会で</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熱中症になる人が</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増加している</a:t>
            </a:r>
          </a:p>
        </p:txBody>
      </p:sp>
      <p:sp>
        <p:nvSpPr>
          <p:cNvPr id="14" name="正方形/長方形 13">
            <a:extLst>
              <a:ext uri="{FF2B5EF4-FFF2-40B4-BE49-F238E27FC236}">
                <a16:creationId xmlns:a16="http://schemas.microsoft.com/office/drawing/2014/main" id="{7D54C043-425C-5A84-919E-9627052F8D40}"/>
              </a:ext>
            </a:extLst>
          </p:cNvPr>
          <p:cNvSpPr/>
          <p:nvPr/>
        </p:nvSpPr>
        <p:spPr>
          <a:xfrm>
            <a:off x="533400" y="4753200"/>
            <a:ext cx="2880000" cy="1800000"/>
          </a:xfrm>
          <a:prstGeom prst="rect">
            <a:avLst/>
          </a:prstGeom>
          <a:solidFill>
            <a:schemeClr val="accent1">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endParaRPr kumimoji="1" lang="en-US" altLang="ja-JP" sz="600" b="1" spc="300" dirty="0">
              <a:solidFill>
                <a:srgbClr val="FF5050"/>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FF5050"/>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FF5050"/>
                </a:solidFill>
                <a:latin typeface="BIZ UDPゴシック" panose="020B0400000000000000" pitchFamily="50" charset="-128"/>
                <a:ea typeface="BIZ UDPゴシック" panose="020B0400000000000000" pitchFamily="50" charset="-128"/>
              </a:rPr>
              <a:t>県民生活</a:t>
            </a:r>
            <a:r>
              <a:rPr kumimoji="1" lang="en-US" altLang="ja-JP" sz="2000" b="1" spc="300" dirty="0">
                <a:solidFill>
                  <a:srgbClr val="FF5050"/>
                </a:solidFill>
                <a:latin typeface="BIZ UDPゴシック" panose="020B0400000000000000" pitchFamily="50" charset="-128"/>
                <a:ea typeface="BIZ UDPゴシック" panose="020B0400000000000000" pitchFamily="50" charset="-128"/>
              </a:rPr>
              <a:t>】</a:t>
            </a:r>
            <a:endParaRPr lang="en-US" altLang="ja-JP" sz="1600" b="1" spc="300" dirty="0">
              <a:solidFill>
                <a:srgbClr val="FF5050"/>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食料品の価格高騰や</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店舗での在庫不足が</a:t>
            </a: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頻発している</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endParaRPr lang="ja-JP" altLang="en-US" sz="1600" b="1" spc="300" dirty="0">
              <a:solidFill>
                <a:schemeClr val="tx1"/>
              </a:solidFill>
              <a:latin typeface="BIZ UDPゴシック" panose="020B0400000000000000" pitchFamily="50" charset="-128"/>
              <a:ea typeface="BIZ UDPゴシック" panose="020B0400000000000000" pitchFamily="50" charset="-128"/>
            </a:endParaRPr>
          </a:p>
        </p:txBody>
      </p:sp>
      <p:sp>
        <p:nvSpPr>
          <p:cNvPr id="15" name="正方形/長方形 14">
            <a:extLst>
              <a:ext uri="{FF2B5EF4-FFF2-40B4-BE49-F238E27FC236}">
                <a16:creationId xmlns:a16="http://schemas.microsoft.com/office/drawing/2014/main" id="{FFB9D3C3-CF4E-B2DD-CA1C-9025EB92CA3E}"/>
              </a:ext>
            </a:extLst>
          </p:cNvPr>
          <p:cNvSpPr/>
          <p:nvPr/>
        </p:nvSpPr>
        <p:spPr>
          <a:xfrm>
            <a:off x="6461400" y="1031006"/>
            <a:ext cx="2880000" cy="1800000"/>
          </a:xfrm>
          <a:prstGeom prst="rect">
            <a:avLst/>
          </a:prstGeom>
          <a:solidFill>
            <a:srgbClr val="FF9999"/>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en-US" altLang="ja-JP" sz="600" b="1" spc="300" dirty="0">
              <a:solidFill>
                <a:schemeClr val="tx1"/>
              </a:solidFill>
              <a:latin typeface="BIZ UDPゴシック" panose="020B0400000000000000" pitchFamily="50" charset="-128"/>
              <a:ea typeface="BIZ UDPゴシック" panose="020B0400000000000000" pitchFamily="50" charset="-128"/>
            </a:endParaRPr>
          </a:p>
          <a:p>
            <a:pPr algn="ctr"/>
            <a:r>
              <a:rPr kumimoji="1" lang="en-US" altLang="ja-JP" sz="2000" b="1" spc="300" dirty="0">
                <a:solidFill>
                  <a:srgbClr val="0000FF"/>
                </a:solidFill>
                <a:latin typeface="BIZ UDPゴシック" panose="020B0400000000000000" pitchFamily="50" charset="-128"/>
                <a:ea typeface="BIZ UDPゴシック" panose="020B0400000000000000" pitchFamily="50" charset="-128"/>
              </a:rPr>
              <a:t>【</a:t>
            </a:r>
            <a:r>
              <a:rPr kumimoji="1" lang="ja-JP" altLang="en-US" sz="2000" b="1" spc="300" dirty="0">
                <a:solidFill>
                  <a:srgbClr val="0000FF"/>
                </a:solidFill>
                <a:latin typeface="BIZ UDPゴシック" panose="020B0400000000000000" pitchFamily="50" charset="-128"/>
                <a:ea typeface="BIZ UDPゴシック" panose="020B0400000000000000" pitchFamily="50" charset="-128"/>
              </a:rPr>
              <a:t>健康</a:t>
            </a:r>
            <a:r>
              <a:rPr kumimoji="1" lang="en-US" altLang="ja-JP" sz="2000" b="1" spc="300" dirty="0">
                <a:solidFill>
                  <a:srgbClr val="0000FF"/>
                </a:solidFill>
                <a:latin typeface="BIZ UDPゴシック" panose="020B0400000000000000" pitchFamily="50" charset="-128"/>
                <a:ea typeface="BIZ UDPゴシック" panose="020B0400000000000000" pitchFamily="50" charset="-128"/>
              </a:rPr>
              <a:t>】</a:t>
            </a:r>
            <a:endParaRPr kumimoji="1" lang="en-US" altLang="ja-JP" sz="2400" b="1" spc="300" dirty="0">
              <a:solidFill>
                <a:srgbClr val="0000FF"/>
              </a:solidFill>
              <a:latin typeface="BIZ UDPゴシック" panose="020B0400000000000000" pitchFamily="50" charset="-128"/>
              <a:ea typeface="BIZ UDPゴシック" panose="020B0400000000000000" pitchFamily="50" charset="-128"/>
            </a:endParaRPr>
          </a:p>
          <a:p>
            <a:pPr algn="ct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暑い時間帯における</a:t>
            </a: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屋外での労働が</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困難になっている</a:t>
            </a:r>
          </a:p>
        </p:txBody>
      </p:sp>
      <p:sp>
        <p:nvSpPr>
          <p:cNvPr id="16" name="テキスト ボックス 15">
            <a:extLst>
              <a:ext uri="{FF2B5EF4-FFF2-40B4-BE49-F238E27FC236}">
                <a16:creationId xmlns:a16="http://schemas.microsoft.com/office/drawing/2014/main" id="{5FF3E2FF-8EC4-C10A-D16B-15FA7F8E6A22}"/>
              </a:ext>
            </a:extLst>
          </p:cNvPr>
          <p:cNvSpPr txBox="1"/>
          <p:nvPr/>
        </p:nvSpPr>
        <p:spPr>
          <a:xfrm>
            <a:off x="4653728" y="231852"/>
            <a:ext cx="4947472" cy="742254"/>
          </a:xfrm>
          <a:prstGeom prst="rect">
            <a:avLst/>
          </a:prstGeom>
          <a:noFill/>
        </p:spPr>
        <p:txBody>
          <a:bodyPr wrap="square" rtlCol="0">
            <a:spAutoFit/>
          </a:bodyPr>
          <a:lstStyle/>
          <a:p>
            <a:r>
              <a:rPr kumimoji="1" lang="en-US" altLang="ja-JP" dirty="0">
                <a:latin typeface="BIZ UDPゴシック" panose="020B0400000000000000" pitchFamily="50" charset="-128"/>
                <a:ea typeface="BIZ UDPゴシック" panose="020B0400000000000000" pitchFamily="50" charset="-128"/>
              </a:rPr>
              <a:t>※</a:t>
            </a:r>
            <a:r>
              <a:rPr kumimoji="1" lang="ja-JP" altLang="en-US" dirty="0">
                <a:latin typeface="BIZ UDPゴシック" panose="020B0400000000000000" pitchFamily="50" charset="-128"/>
                <a:ea typeface="BIZ UDPゴシック" panose="020B0400000000000000" pitchFamily="50" charset="-128"/>
              </a:rPr>
              <a:t>この「影響カード」は、事前のアンケート結果で業務を行う際に重要だと多くの回答をいただいた「健康」、「自然災害」、「県民生活・都市生活」の３分野に関するものを、それぞれ３枚ずつ計９枚用意した。様々な部局の観点から検討してもらえるよう、内容は身近で一般的な気候変動の影響事例を記載した。</a:t>
            </a:r>
          </a:p>
        </p:txBody>
      </p:sp>
    </p:spTree>
    <p:extLst>
      <p:ext uri="{BB962C8B-B14F-4D97-AF65-F5344CB8AC3E}">
        <p14:creationId xmlns:p14="http://schemas.microsoft.com/office/powerpoint/2010/main" val="2177867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160334E-9E8A-3967-7982-10F0D68E6BF4}"/>
              </a:ext>
            </a:extLst>
          </p:cNvPr>
          <p:cNvSpPr>
            <a:spLocks noGrp="1"/>
          </p:cNvSpPr>
          <p:nvPr>
            <p:ph type="sldNum" sz="quarter" idx="12"/>
          </p:nvPr>
        </p:nvSpPr>
        <p:spPr>
          <a:xfrm>
            <a:off x="8316427" y="6394786"/>
            <a:ext cx="1386302" cy="365125"/>
          </a:xfrm>
        </p:spPr>
        <p:txBody>
          <a:bodyPr/>
          <a:lstStyle/>
          <a:p>
            <a:fld id="{B6F15528-21DE-4FAA-801E-634DDDAF4B2B}" type="slidenum">
              <a:rPr lang="en-US" smtClean="0"/>
              <a:pPr/>
              <a:t>6</a:t>
            </a:fld>
            <a:endParaRPr lang="en-US"/>
          </a:p>
        </p:txBody>
      </p:sp>
      <p:sp>
        <p:nvSpPr>
          <p:cNvPr id="3" name="角丸四角形 4">
            <a:extLst>
              <a:ext uri="{FF2B5EF4-FFF2-40B4-BE49-F238E27FC236}">
                <a16:creationId xmlns:a16="http://schemas.microsoft.com/office/drawing/2014/main" id="{080733A5-6FC5-FA9A-6A47-773EEAB3F76D}"/>
              </a:ext>
            </a:extLst>
          </p:cNvPr>
          <p:cNvSpPr/>
          <p:nvPr/>
        </p:nvSpPr>
        <p:spPr>
          <a:xfrm>
            <a:off x="356922" y="1758536"/>
            <a:ext cx="9171450" cy="4676910"/>
          </a:xfrm>
          <a:prstGeom prst="roundRect">
            <a:avLst>
              <a:gd name="adj" fmla="val 3182"/>
            </a:avLst>
          </a:prstGeom>
          <a:solidFill>
            <a:srgbClr val="F9FAD8"/>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4" name="テキスト ボックス 19">
            <a:extLst>
              <a:ext uri="{FF2B5EF4-FFF2-40B4-BE49-F238E27FC236}">
                <a16:creationId xmlns:a16="http://schemas.microsoft.com/office/drawing/2014/main" id="{3DF8BFFC-C19A-F8BB-0652-04DDB01FEC1B}"/>
              </a:ext>
            </a:extLst>
          </p:cNvPr>
          <p:cNvSpPr txBox="1"/>
          <p:nvPr/>
        </p:nvSpPr>
        <p:spPr>
          <a:xfrm>
            <a:off x="166455" y="852354"/>
            <a:ext cx="9739546" cy="90024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en-US" altLang="ja-JP" sz="1050" dirty="0">
                <a:latin typeface="BIZ UDPゴシック" panose="020B0400000000000000" pitchFamily="50" charset="-128"/>
                <a:ea typeface="BIZ UDPゴシック" panose="020B0400000000000000" pitchFamily="50" charset="-128"/>
              </a:rPr>
              <a:t>【</a:t>
            </a:r>
            <a:r>
              <a:rPr kumimoji="1" lang="ja-JP" altLang="en-US" sz="1050" dirty="0">
                <a:latin typeface="BIZ UDPゴシック" panose="020B0400000000000000" pitchFamily="50" charset="-128"/>
                <a:ea typeface="BIZ UDPゴシック" panose="020B0400000000000000" pitchFamily="50" charset="-128"/>
              </a:rPr>
              <a:t>作業</a:t>
            </a:r>
            <a:r>
              <a:rPr kumimoji="1" lang="en-US" altLang="ja-JP" sz="1050" dirty="0">
                <a:latin typeface="BIZ UDPゴシック" panose="020B0400000000000000" pitchFamily="50" charset="-128"/>
                <a:ea typeface="BIZ UDPゴシック" panose="020B0400000000000000" pitchFamily="50" charset="-128"/>
              </a:rPr>
              <a:t>】</a:t>
            </a:r>
          </a:p>
          <a:p>
            <a:r>
              <a:rPr kumimoji="1" lang="ja-JP" altLang="en-US" sz="1050" dirty="0">
                <a:latin typeface="BIZ UDPゴシック" panose="020B0400000000000000" pitchFamily="50" charset="-128"/>
                <a:ea typeface="BIZ UDPゴシック" panose="020B0400000000000000" pitchFamily="50" charset="-128"/>
              </a:rPr>
              <a:t>　①気候変動の「影響」カードから、色の違うカードを３枚選ぶ。</a:t>
            </a:r>
            <a:r>
              <a:rPr kumimoji="1" lang="en-US" altLang="ja-JP" sz="1050" dirty="0">
                <a:solidFill>
                  <a:srgbClr val="FF0000"/>
                </a:solidFill>
                <a:latin typeface="BIZ UDPゴシック" panose="020B0400000000000000" pitchFamily="50" charset="-128"/>
                <a:ea typeface="BIZ UDPゴシック" panose="020B0400000000000000" pitchFamily="50" charset="-128"/>
              </a:rPr>
              <a:t>※</a:t>
            </a:r>
            <a:r>
              <a:rPr kumimoji="1" lang="ja-JP" altLang="en-US" sz="1050" dirty="0">
                <a:solidFill>
                  <a:srgbClr val="FF0000"/>
                </a:solidFill>
                <a:latin typeface="BIZ UDPゴシック" panose="020B0400000000000000" pitchFamily="50" charset="-128"/>
                <a:ea typeface="BIZ UDPゴシック" panose="020B0400000000000000" pitchFamily="50" charset="-128"/>
              </a:rPr>
              <a:t>グループメンバーの業務内容や各自治体で課題となっている話題のカードを選ぶようにして下さい。</a:t>
            </a:r>
            <a:endParaRPr kumimoji="1" lang="en-US" altLang="ja-JP" sz="1050" dirty="0">
              <a:solidFill>
                <a:srgbClr val="FF0000"/>
              </a:solidFill>
              <a:latin typeface="BIZ UDPゴシック" panose="020B0400000000000000" pitchFamily="50" charset="-128"/>
              <a:ea typeface="BIZ UDPゴシック" panose="020B0400000000000000" pitchFamily="50" charset="-128"/>
            </a:endParaRPr>
          </a:p>
          <a:p>
            <a:r>
              <a:rPr kumimoji="1" lang="ja-JP" altLang="en-US" sz="1050" dirty="0">
                <a:latin typeface="BIZ UDPゴシック" panose="020B0400000000000000" pitchFamily="50" charset="-128"/>
                <a:ea typeface="BIZ UDPゴシック" panose="020B0400000000000000" pitchFamily="50" charset="-128"/>
              </a:rPr>
              <a:t>　②①で選んだ「影響」カードに対し、自身の部局で実施できるもの</a:t>
            </a:r>
            <a:r>
              <a:rPr kumimoji="1" lang="en-US" altLang="ja-JP" sz="1050" dirty="0">
                <a:latin typeface="BIZ UDPゴシック" panose="020B0400000000000000" pitchFamily="50" charset="-128"/>
                <a:ea typeface="BIZ UDPゴシック" panose="020B0400000000000000" pitchFamily="50" charset="-128"/>
              </a:rPr>
              <a:t>/</a:t>
            </a:r>
            <a:r>
              <a:rPr kumimoji="1" lang="ja-JP" altLang="en-US" sz="1050" dirty="0">
                <a:latin typeface="BIZ UDPゴシック" panose="020B0400000000000000" pitchFamily="50" charset="-128"/>
                <a:ea typeface="BIZ UDPゴシック" panose="020B0400000000000000" pitchFamily="50" charset="-128"/>
              </a:rPr>
              <a:t>今後すべきものを中心に適応策を考え、対象別（誰に対して行う適応策か）に整理して書き出す。</a:t>
            </a:r>
            <a:endParaRPr kumimoji="1" lang="en-US" altLang="ja-JP" sz="1050" dirty="0">
              <a:latin typeface="BIZ UDPゴシック" panose="020B0400000000000000" pitchFamily="50" charset="-128"/>
              <a:ea typeface="BIZ UDPゴシック" panose="020B0400000000000000" pitchFamily="50" charset="-128"/>
            </a:endParaRPr>
          </a:p>
          <a:p>
            <a:r>
              <a:rPr kumimoji="1" lang="ja-JP" altLang="en-US" sz="1050" dirty="0">
                <a:latin typeface="BIZ UDPゴシック" panose="020B0400000000000000" pitchFamily="50" charset="-128"/>
                <a:ea typeface="BIZ UDPゴシック" panose="020B0400000000000000" pitchFamily="50" charset="-128"/>
              </a:rPr>
              <a:t>　　　市町村間で情報交換しながら実施する。他部局との連携が必要な内容についても検討できるとよい。</a:t>
            </a:r>
            <a:endParaRPr kumimoji="1" lang="en-US" altLang="ja-JP" sz="1050" dirty="0">
              <a:latin typeface="BIZ UDPゴシック" panose="020B0400000000000000" pitchFamily="50" charset="-128"/>
              <a:ea typeface="BIZ UDPゴシック" panose="020B0400000000000000" pitchFamily="50" charset="-128"/>
            </a:endParaRPr>
          </a:p>
          <a:p>
            <a:r>
              <a:rPr kumimoji="1" lang="ja-JP" altLang="en-US" sz="1050" dirty="0">
                <a:latin typeface="BIZ UDPゴシック" panose="020B0400000000000000" pitchFamily="50" charset="-128"/>
                <a:ea typeface="BIZ UDPゴシック" panose="020B0400000000000000" pitchFamily="50" charset="-128"/>
              </a:rPr>
              <a:t>　③②で考えた適応策に対し、各部局で行う上での問題点や、他部局と連携する場合の課題点などを書き出す。</a:t>
            </a:r>
          </a:p>
        </p:txBody>
      </p:sp>
      <p:sp>
        <p:nvSpPr>
          <p:cNvPr id="7" name="テキスト ボックス 43">
            <a:extLst>
              <a:ext uri="{FF2B5EF4-FFF2-40B4-BE49-F238E27FC236}">
                <a16:creationId xmlns:a16="http://schemas.microsoft.com/office/drawing/2014/main" id="{A003A099-686C-E44E-C2E4-316849BCCAC1}"/>
              </a:ext>
            </a:extLst>
          </p:cNvPr>
          <p:cNvSpPr txBox="1"/>
          <p:nvPr/>
        </p:nvSpPr>
        <p:spPr>
          <a:xfrm>
            <a:off x="402527" y="1828800"/>
            <a:ext cx="1807273" cy="95410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400" b="1" dirty="0">
                <a:latin typeface="BIZ UDPゴシック" panose="020B0400000000000000" pitchFamily="50" charset="-128"/>
                <a:ea typeface="BIZ UDPゴシック" panose="020B0400000000000000" pitchFamily="50" charset="-128"/>
              </a:rPr>
              <a:t>①気候変動の「影響」</a:t>
            </a:r>
            <a:endParaRPr kumimoji="1" lang="en-US" altLang="ja-JP" sz="1400" b="1" dirty="0">
              <a:latin typeface="BIZ UDPゴシック" panose="020B0400000000000000" pitchFamily="50" charset="-128"/>
              <a:ea typeface="BIZ UDPゴシック" panose="020B0400000000000000" pitchFamily="50" charset="-128"/>
            </a:endParaRPr>
          </a:p>
          <a:p>
            <a:r>
              <a:rPr kumimoji="1" lang="ja-JP" altLang="en-US" sz="1400" b="1" dirty="0">
                <a:latin typeface="BIZ UDPゴシック" panose="020B0400000000000000" pitchFamily="50" charset="-128"/>
                <a:ea typeface="BIZ UDPゴシック" panose="020B0400000000000000" pitchFamily="50" charset="-128"/>
              </a:rPr>
              <a:t>（今起きていること、今後起きうること）</a:t>
            </a:r>
            <a:endParaRPr kumimoji="1" lang="en-US" altLang="ja-JP" sz="1400" b="1" dirty="0">
              <a:latin typeface="BIZ UDPゴシック" panose="020B0400000000000000" pitchFamily="50" charset="-128"/>
              <a:ea typeface="BIZ UDPゴシック" panose="020B0400000000000000" pitchFamily="50" charset="-128"/>
            </a:endParaRPr>
          </a:p>
          <a:p>
            <a:r>
              <a:rPr kumimoji="1" lang="en-US" altLang="ja-JP" sz="1400" b="1" dirty="0">
                <a:latin typeface="BIZ UDPゴシック" panose="020B0400000000000000" pitchFamily="50" charset="-128"/>
                <a:ea typeface="BIZ UDPゴシック" panose="020B0400000000000000" pitchFamily="50" charset="-128"/>
              </a:rPr>
              <a:t>※</a:t>
            </a:r>
            <a:r>
              <a:rPr kumimoji="1" lang="ja-JP" altLang="en-US" sz="1400" b="1" dirty="0">
                <a:latin typeface="BIZ UDPゴシック" panose="020B0400000000000000" pitchFamily="50" charset="-128"/>
                <a:ea typeface="BIZ UDPゴシック" panose="020B0400000000000000" pitchFamily="50" charset="-128"/>
              </a:rPr>
              <a:t>影響カード貼付</a:t>
            </a:r>
          </a:p>
        </p:txBody>
      </p:sp>
      <p:sp>
        <p:nvSpPr>
          <p:cNvPr id="8" name="テキスト ボックス 44">
            <a:extLst>
              <a:ext uri="{FF2B5EF4-FFF2-40B4-BE49-F238E27FC236}">
                <a16:creationId xmlns:a16="http://schemas.microsoft.com/office/drawing/2014/main" id="{EFFFC1AA-9AB8-CCCB-36FF-7A4730DED331}"/>
              </a:ext>
            </a:extLst>
          </p:cNvPr>
          <p:cNvSpPr txBox="1"/>
          <p:nvPr/>
        </p:nvSpPr>
        <p:spPr>
          <a:xfrm>
            <a:off x="2275518" y="2286000"/>
            <a:ext cx="1839282"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400" b="1" dirty="0">
                <a:latin typeface="BIZ UDPゴシック" panose="020B0400000000000000" pitchFamily="50" charset="-128"/>
                <a:ea typeface="BIZ UDPゴシック" panose="020B0400000000000000" pitchFamily="50" charset="-128"/>
              </a:rPr>
              <a:t>市民（高齢者、子どもなど）</a:t>
            </a:r>
            <a:endParaRPr kumimoji="1" lang="ja-JP" altLang="en-US" sz="1400" b="1" strike="dblStrike" dirty="0">
              <a:solidFill>
                <a:srgbClr val="FF0000"/>
              </a:solidFill>
              <a:latin typeface="BIZ UDPゴシック" panose="020B0400000000000000" pitchFamily="50" charset="-128"/>
              <a:ea typeface="BIZ UDPゴシック" panose="020B0400000000000000" pitchFamily="50" charset="-128"/>
            </a:endParaRPr>
          </a:p>
        </p:txBody>
      </p:sp>
      <p:sp>
        <p:nvSpPr>
          <p:cNvPr id="9" name="テキスト ボックス 45">
            <a:extLst>
              <a:ext uri="{FF2B5EF4-FFF2-40B4-BE49-F238E27FC236}">
                <a16:creationId xmlns:a16="http://schemas.microsoft.com/office/drawing/2014/main" id="{CABF8162-6BC7-FE44-2AC1-0051F55CA650}"/>
              </a:ext>
            </a:extLst>
          </p:cNvPr>
          <p:cNvSpPr txBox="1"/>
          <p:nvPr/>
        </p:nvSpPr>
        <p:spPr>
          <a:xfrm>
            <a:off x="2747851" y="1742630"/>
            <a:ext cx="4901190"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400" b="1" dirty="0">
                <a:latin typeface="BIZ UDPゴシック" panose="020B0400000000000000" pitchFamily="50" charset="-128"/>
                <a:ea typeface="BIZ UDPゴシック" panose="020B0400000000000000" pitchFamily="50" charset="-128"/>
              </a:rPr>
              <a:t>②気候変動への「適応策」</a:t>
            </a:r>
            <a:endParaRPr kumimoji="1" lang="en-US" altLang="ja-JP" sz="1400" b="1" dirty="0">
              <a:latin typeface="BIZ UDPゴシック" panose="020B0400000000000000" pitchFamily="50" charset="-128"/>
              <a:ea typeface="BIZ UDPゴシック" panose="020B0400000000000000" pitchFamily="50" charset="-128"/>
            </a:endParaRPr>
          </a:p>
          <a:p>
            <a:r>
              <a:rPr kumimoji="1" lang="ja-JP" altLang="en-US" sz="1400" b="1" dirty="0">
                <a:latin typeface="BIZ UDPゴシック" panose="020B0400000000000000" pitchFamily="50" charset="-128"/>
                <a:ea typeface="BIZ UDPゴシック" panose="020B0400000000000000" pitchFamily="50" charset="-128"/>
              </a:rPr>
              <a:t>（今取り組むべきこと、今後事前に取り組むべきこと）</a:t>
            </a:r>
          </a:p>
        </p:txBody>
      </p:sp>
      <p:sp>
        <p:nvSpPr>
          <p:cNvPr id="10" name="テキスト ボックス 46">
            <a:extLst>
              <a:ext uri="{FF2B5EF4-FFF2-40B4-BE49-F238E27FC236}">
                <a16:creationId xmlns:a16="http://schemas.microsoft.com/office/drawing/2014/main" id="{BDD0B372-B83E-A807-706D-DDBE5AF52B5F}"/>
              </a:ext>
            </a:extLst>
          </p:cNvPr>
          <p:cNvSpPr txBox="1"/>
          <p:nvPr/>
        </p:nvSpPr>
        <p:spPr>
          <a:xfrm>
            <a:off x="8173376" y="2146862"/>
            <a:ext cx="1138592"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400" b="1" dirty="0">
                <a:latin typeface="BIZ UDPゴシック" panose="020B0400000000000000" pitchFamily="50" charset="-128"/>
                <a:ea typeface="BIZ UDPゴシック" panose="020B0400000000000000" pitchFamily="50" charset="-128"/>
              </a:rPr>
              <a:t>③課題点</a:t>
            </a:r>
            <a:endParaRPr kumimoji="1" lang="en-US" altLang="ja-JP" sz="1400" b="1" dirty="0">
              <a:latin typeface="BIZ UDPゴシック" panose="020B0400000000000000" pitchFamily="50" charset="-128"/>
              <a:ea typeface="BIZ UDPゴシック" panose="020B0400000000000000" pitchFamily="50" charset="-128"/>
            </a:endParaRPr>
          </a:p>
        </p:txBody>
      </p:sp>
      <p:cxnSp>
        <p:nvCxnSpPr>
          <p:cNvPr id="11" name="直線コネクタ 10">
            <a:extLst>
              <a:ext uri="{FF2B5EF4-FFF2-40B4-BE49-F238E27FC236}">
                <a16:creationId xmlns:a16="http://schemas.microsoft.com/office/drawing/2014/main" id="{BB07DAFB-7055-CE50-D3EA-614DB69EDC95}"/>
              </a:ext>
            </a:extLst>
          </p:cNvPr>
          <p:cNvCxnSpPr/>
          <p:nvPr/>
        </p:nvCxnSpPr>
        <p:spPr>
          <a:xfrm flipH="1">
            <a:off x="2209800" y="1758536"/>
            <a:ext cx="6616" cy="4680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テキスト ボックス 21">
            <a:extLst>
              <a:ext uri="{FF2B5EF4-FFF2-40B4-BE49-F238E27FC236}">
                <a16:creationId xmlns:a16="http://schemas.microsoft.com/office/drawing/2014/main" id="{C2F835C1-B77A-ED1D-FB77-1D8233593809}"/>
              </a:ext>
            </a:extLst>
          </p:cNvPr>
          <p:cNvSpPr txBox="1"/>
          <p:nvPr/>
        </p:nvSpPr>
        <p:spPr>
          <a:xfrm>
            <a:off x="4645172" y="2417220"/>
            <a:ext cx="882856"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400" b="1" dirty="0">
                <a:latin typeface="BIZ UDPゴシック" panose="020B0400000000000000" pitchFamily="50" charset="-128"/>
                <a:ea typeface="BIZ UDPゴシック" panose="020B0400000000000000" pitchFamily="50" charset="-128"/>
              </a:rPr>
              <a:t>事業者</a:t>
            </a:r>
            <a:endParaRPr kumimoji="1" lang="ja-JP" altLang="en-US" sz="1400" b="1" strike="dblStrike" dirty="0">
              <a:solidFill>
                <a:srgbClr val="FF0000"/>
              </a:solidFill>
              <a:latin typeface="BIZ UDPゴシック" panose="020B0400000000000000" pitchFamily="50" charset="-128"/>
              <a:ea typeface="BIZ UDPゴシック" panose="020B0400000000000000" pitchFamily="50" charset="-128"/>
            </a:endParaRPr>
          </a:p>
        </p:txBody>
      </p:sp>
      <p:sp>
        <p:nvSpPr>
          <p:cNvPr id="14" name="テキスト ボックス 24">
            <a:extLst>
              <a:ext uri="{FF2B5EF4-FFF2-40B4-BE49-F238E27FC236}">
                <a16:creationId xmlns:a16="http://schemas.microsoft.com/office/drawing/2014/main" id="{C68BD0E6-E57E-4122-02A4-493F8E51EDF8}"/>
              </a:ext>
            </a:extLst>
          </p:cNvPr>
          <p:cNvSpPr txBox="1"/>
          <p:nvPr/>
        </p:nvSpPr>
        <p:spPr>
          <a:xfrm>
            <a:off x="6096000" y="2286000"/>
            <a:ext cx="1625767"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400" b="1" dirty="0">
                <a:latin typeface="BIZ UDPゴシック" panose="020B0400000000000000" pitchFamily="50" charset="-128"/>
                <a:ea typeface="BIZ UDPゴシック" panose="020B0400000000000000" pitchFamily="50" charset="-128"/>
              </a:rPr>
              <a:t>その他（具体的に記載）</a:t>
            </a:r>
            <a:endParaRPr kumimoji="1" lang="ja-JP" altLang="en-US" sz="1400" b="1" strike="dblStrike" dirty="0">
              <a:solidFill>
                <a:srgbClr val="FF0000"/>
              </a:solidFill>
              <a:latin typeface="BIZ UDPゴシック" panose="020B0400000000000000" pitchFamily="50" charset="-128"/>
              <a:ea typeface="BIZ UDPゴシック" panose="020B0400000000000000" pitchFamily="50" charset="-128"/>
            </a:endParaRPr>
          </a:p>
        </p:txBody>
      </p:sp>
      <p:cxnSp>
        <p:nvCxnSpPr>
          <p:cNvPr id="15" name="直線コネクタ 14">
            <a:extLst>
              <a:ext uri="{FF2B5EF4-FFF2-40B4-BE49-F238E27FC236}">
                <a16:creationId xmlns:a16="http://schemas.microsoft.com/office/drawing/2014/main" id="{E2125142-B8FD-4819-1A09-5EC1C592461F}"/>
              </a:ext>
            </a:extLst>
          </p:cNvPr>
          <p:cNvCxnSpPr/>
          <p:nvPr/>
        </p:nvCxnSpPr>
        <p:spPr>
          <a:xfrm>
            <a:off x="356922" y="2853128"/>
            <a:ext cx="9144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93CC073F-F905-32D0-C287-5FADB9988847}"/>
              </a:ext>
            </a:extLst>
          </p:cNvPr>
          <p:cNvCxnSpPr>
            <a:cxnSpLocks/>
          </p:cNvCxnSpPr>
          <p:nvPr/>
        </p:nvCxnSpPr>
        <p:spPr>
          <a:xfrm>
            <a:off x="4106944" y="2286000"/>
            <a:ext cx="7856" cy="414000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5ABFA4F6-0DB0-7C77-6CDF-EBAA323D7BFC}"/>
              </a:ext>
            </a:extLst>
          </p:cNvPr>
          <p:cNvCxnSpPr/>
          <p:nvPr/>
        </p:nvCxnSpPr>
        <p:spPr>
          <a:xfrm>
            <a:off x="2233310" y="2289607"/>
            <a:ext cx="54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610E31D0-6AFD-F634-B0DD-10F8081B8EB4}"/>
              </a:ext>
            </a:extLst>
          </p:cNvPr>
          <p:cNvCxnSpPr/>
          <p:nvPr/>
        </p:nvCxnSpPr>
        <p:spPr>
          <a:xfrm flipH="1">
            <a:off x="7724363" y="1758536"/>
            <a:ext cx="6616" cy="4680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44CBADB3-DFF8-B50B-F37B-42BA127425D3}"/>
              </a:ext>
            </a:extLst>
          </p:cNvPr>
          <p:cNvCxnSpPr>
            <a:cxnSpLocks/>
          </p:cNvCxnSpPr>
          <p:nvPr/>
        </p:nvCxnSpPr>
        <p:spPr>
          <a:xfrm>
            <a:off x="5937675" y="2286000"/>
            <a:ext cx="7856" cy="414000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22" name="AutoShape 8">
            <a:extLst>
              <a:ext uri="{FF2B5EF4-FFF2-40B4-BE49-F238E27FC236}">
                <a16:creationId xmlns:a16="http://schemas.microsoft.com/office/drawing/2014/main" id="{E342DE8B-DD94-5D21-65ED-88EB3E387BC2}"/>
              </a:ext>
            </a:extLst>
          </p:cNvPr>
          <p:cNvSpPr/>
          <p:nvPr/>
        </p:nvSpPr>
        <p:spPr>
          <a:xfrm>
            <a:off x="252554" y="232179"/>
            <a:ext cx="5868065" cy="510831"/>
          </a:xfrm>
          <a:prstGeom prst="rect">
            <a:avLst/>
          </a:prstGeom>
          <a:solidFill>
            <a:srgbClr val="404041"/>
          </a:solidFill>
        </p:spPr>
        <p:txBody>
          <a:bodyPr/>
          <a:lstStyle/>
          <a:p>
            <a:endParaRPr lang="ja-JP" altLang="en-US">
              <a:latin typeface="BIZ UDPゴシック" panose="020B0400000000000000" pitchFamily="50" charset="-128"/>
              <a:ea typeface="BIZ UDPゴシック" panose="020B0400000000000000" pitchFamily="50" charset="-128"/>
            </a:endParaRPr>
          </a:p>
        </p:txBody>
      </p:sp>
      <p:sp>
        <p:nvSpPr>
          <p:cNvPr id="5" name="テキスト ボックス 22">
            <a:extLst>
              <a:ext uri="{FF2B5EF4-FFF2-40B4-BE49-F238E27FC236}">
                <a16:creationId xmlns:a16="http://schemas.microsoft.com/office/drawing/2014/main" id="{A0EC1F39-461E-EE31-DE40-20FBE7A3BDD7}"/>
              </a:ext>
            </a:extLst>
          </p:cNvPr>
          <p:cNvSpPr txBox="1"/>
          <p:nvPr/>
        </p:nvSpPr>
        <p:spPr>
          <a:xfrm>
            <a:off x="304135" y="277496"/>
            <a:ext cx="586806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2000" b="1" dirty="0">
                <a:solidFill>
                  <a:schemeClr val="bg1"/>
                </a:solidFill>
                <a:latin typeface="BIZ UDPゴシック" panose="020B0400000000000000" pitchFamily="50" charset="-128"/>
                <a:ea typeface="BIZ UDPゴシック" panose="020B0400000000000000" pitchFamily="50" charset="-128"/>
              </a:rPr>
              <a:t>気候変動の影響やその適応策について（意見交換）</a:t>
            </a:r>
          </a:p>
        </p:txBody>
      </p:sp>
      <p:sp>
        <p:nvSpPr>
          <p:cNvPr id="24" name="正方形/長方形 23">
            <a:extLst>
              <a:ext uri="{FF2B5EF4-FFF2-40B4-BE49-F238E27FC236}">
                <a16:creationId xmlns:a16="http://schemas.microsoft.com/office/drawing/2014/main" id="{62C572F9-B8D4-CEA7-191D-62732F6BCC91}"/>
              </a:ext>
            </a:extLst>
          </p:cNvPr>
          <p:cNvSpPr/>
          <p:nvPr/>
        </p:nvSpPr>
        <p:spPr>
          <a:xfrm>
            <a:off x="588660" y="3006660"/>
            <a:ext cx="1260000" cy="900000"/>
          </a:xfrm>
          <a:prstGeom prst="rect">
            <a:avLst/>
          </a:prstGeom>
          <a:solidFill>
            <a:srgbClr val="FF9999"/>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a:t>
            </a:r>
          </a:p>
        </p:txBody>
      </p:sp>
      <p:sp>
        <p:nvSpPr>
          <p:cNvPr id="25" name="正方形/長方形 24">
            <a:extLst>
              <a:ext uri="{FF2B5EF4-FFF2-40B4-BE49-F238E27FC236}">
                <a16:creationId xmlns:a16="http://schemas.microsoft.com/office/drawing/2014/main" id="{BF647178-AA20-2B38-3395-CD04B2B67A45}"/>
              </a:ext>
            </a:extLst>
          </p:cNvPr>
          <p:cNvSpPr/>
          <p:nvPr/>
        </p:nvSpPr>
        <p:spPr>
          <a:xfrm>
            <a:off x="588660" y="4139869"/>
            <a:ext cx="1260000" cy="900000"/>
          </a:xfrm>
          <a:prstGeom prst="rect">
            <a:avLst/>
          </a:prstGeom>
          <a:solidFill>
            <a:schemeClr val="accent4">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spc="300" dirty="0">
                <a:solidFill>
                  <a:schemeClr val="tx1"/>
                </a:solidFill>
                <a:latin typeface="BIZ UDPゴシック" panose="020B0400000000000000" pitchFamily="50" charset="-128"/>
                <a:ea typeface="BIZ UDPゴシック" panose="020B0400000000000000" pitchFamily="50" charset="-128"/>
              </a:rPr>
              <a:t>＊＊＊</a:t>
            </a:r>
            <a:endParaRPr kumimoji="1" lang="en-US" altLang="ja-JP" sz="1600" b="1" spc="300" dirty="0">
              <a:solidFill>
                <a:schemeClr val="tx1"/>
              </a:solidFill>
              <a:latin typeface="BIZ UDPゴシック" panose="020B0400000000000000" pitchFamily="50" charset="-128"/>
              <a:ea typeface="BIZ UDPゴシック" panose="020B0400000000000000" pitchFamily="50" charset="-128"/>
            </a:endParaRPr>
          </a:p>
        </p:txBody>
      </p:sp>
      <p:sp>
        <p:nvSpPr>
          <p:cNvPr id="26" name="正方形/長方形 25">
            <a:extLst>
              <a:ext uri="{FF2B5EF4-FFF2-40B4-BE49-F238E27FC236}">
                <a16:creationId xmlns:a16="http://schemas.microsoft.com/office/drawing/2014/main" id="{8BDF47BA-588D-7BF6-6E7E-2E040A428534}"/>
              </a:ext>
            </a:extLst>
          </p:cNvPr>
          <p:cNvSpPr/>
          <p:nvPr/>
        </p:nvSpPr>
        <p:spPr>
          <a:xfrm>
            <a:off x="609600" y="5273079"/>
            <a:ext cx="1260000" cy="900000"/>
          </a:xfrm>
          <a:prstGeom prst="rect">
            <a:avLst/>
          </a:prstGeom>
          <a:solidFill>
            <a:schemeClr val="accent1">
              <a:lumMod val="60000"/>
              <a:lumOff val="40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spc="300" dirty="0">
                <a:solidFill>
                  <a:schemeClr val="tx1"/>
                </a:solidFill>
                <a:latin typeface="BIZ UDPゴシック" panose="020B0400000000000000" pitchFamily="50" charset="-128"/>
                <a:ea typeface="BIZ UDPゴシック" panose="020B0400000000000000" pitchFamily="50" charset="-128"/>
              </a:rPr>
              <a:t>＊＊＊</a:t>
            </a:r>
            <a:endParaRPr lang="en-US" altLang="ja-JP" sz="1600" b="1" spc="300" dirty="0">
              <a:solidFill>
                <a:schemeClr val="tx1"/>
              </a:solidFill>
              <a:latin typeface="BIZ UDPゴシック" panose="020B0400000000000000" pitchFamily="50" charset="-128"/>
              <a:ea typeface="BIZ UDPゴシック" panose="020B0400000000000000" pitchFamily="50" charset="-128"/>
            </a:endParaRPr>
          </a:p>
        </p:txBody>
      </p:sp>
      <p:sp>
        <p:nvSpPr>
          <p:cNvPr id="27" name="テキスト ボックス 26">
            <a:extLst>
              <a:ext uri="{FF2B5EF4-FFF2-40B4-BE49-F238E27FC236}">
                <a16:creationId xmlns:a16="http://schemas.microsoft.com/office/drawing/2014/main" id="{F1D833A0-04DB-751D-CF85-2001006618D3}"/>
              </a:ext>
            </a:extLst>
          </p:cNvPr>
          <p:cNvSpPr txBox="1"/>
          <p:nvPr/>
        </p:nvSpPr>
        <p:spPr>
          <a:xfrm>
            <a:off x="2514600" y="3074829"/>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28" name="テキスト ボックス 27">
            <a:extLst>
              <a:ext uri="{FF2B5EF4-FFF2-40B4-BE49-F238E27FC236}">
                <a16:creationId xmlns:a16="http://schemas.microsoft.com/office/drawing/2014/main" id="{0B1FEBC2-81A3-29B7-E0DB-0AB894BFF738}"/>
              </a:ext>
            </a:extLst>
          </p:cNvPr>
          <p:cNvSpPr txBox="1"/>
          <p:nvPr/>
        </p:nvSpPr>
        <p:spPr>
          <a:xfrm>
            <a:off x="2522456" y="3580437"/>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29" name="テキスト ボックス 28">
            <a:extLst>
              <a:ext uri="{FF2B5EF4-FFF2-40B4-BE49-F238E27FC236}">
                <a16:creationId xmlns:a16="http://schemas.microsoft.com/office/drawing/2014/main" id="{99246B3A-5005-3F82-A5E9-A64E37DD3ABF}"/>
              </a:ext>
            </a:extLst>
          </p:cNvPr>
          <p:cNvSpPr txBox="1"/>
          <p:nvPr/>
        </p:nvSpPr>
        <p:spPr>
          <a:xfrm>
            <a:off x="2518476" y="4509037"/>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31" name="テキスト ボックス 30">
            <a:extLst>
              <a:ext uri="{FF2B5EF4-FFF2-40B4-BE49-F238E27FC236}">
                <a16:creationId xmlns:a16="http://schemas.microsoft.com/office/drawing/2014/main" id="{5D790572-47EF-9A07-55FF-B918734931E5}"/>
              </a:ext>
            </a:extLst>
          </p:cNvPr>
          <p:cNvSpPr txBox="1"/>
          <p:nvPr/>
        </p:nvSpPr>
        <p:spPr>
          <a:xfrm>
            <a:off x="2500679" y="5259783"/>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32" name="テキスト ボックス 31">
            <a:extLst>
              <a:ext uri="{FF2B5EF4-FFF2-40B4-BE49-F238E27FC236}">
                <a16:creationId xmlns:a16="http://schemas.microsoft.com/office/drawing/2014/main" id="{0B64BA26-89E0-06FA-46D4-BFB8DCEF80E2}"/>
              </a:ext>
            </a:extLst>
          </p:cNvPr>
          <p:cNvSpPr txBox="1"/>
          <p:nvPr/>
        </p:nvSpPr>
        <p:spPr>
          <a:xfrm>
            <a:off x="2508535" y="5765391"/>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33" name="テキスト ボックス 32">
            <a:extLst>
              <a:ext uri="{FF2B5EF4-FFF2-40B4-BE49-F238E27FC236}">
                <a16:creationId xmlns:a16="http://schemas.microsoft.com/office/drawing/2014/main" id="{A9EC3638-6798-7E5E-3ABE-9DE960C7F9F9}"/>
              </a:ext>
            </a:extLst>
          </p:cNvPr>
          <p:cNvSpPr txBox="1"/>
          <p:nvPr/>
        </p:nvSpPr>
        <p:spPr>
          <a:xfrm>
            <a:off x="4470397" y="3083605"/>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34" name="テキスト ボックス 33">
            <a:extLst>
              <a:ext uri="{FF2B5EF4-FFF2-40B4-BE49-F238E27FC236}">
                <a16:creationId xmlns:a16="http://schemas.microsoft.com/office/drawing/2014/main" id="{9CDF25F6-66E9-B7BE-CA92-5C3598C2329E}"/>
              </a:ext>
            </a:extLst>
          </p:cNvPr>
          <p:cNvSpPr txBox="1"/>
          <p:nvPr/>
        </p:nvSpPr>
        <p:spPr>
          <a:xfrm>
            <a:off x="4478253" y="3589213"/>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35" name="テキスト ボックス 34">
            <a:extLst>
              <a:ext uri="{FF2B5EF4-FFF2-40B4-BE49-F238E27FC236}">
                <a16:creationId xmlns:a16="http://schemas.microsoft.com/office/drawing/2014/main" id="{54DD0781-F285-3D4C-85E9-AEB8CDD9BB95}"/>
              </a:ext>
            </a:extLst>
          </p:cNvPr>
          <p:cNvSpPr txBox="1"/>
          <p:nvPr/>
        </p:nvSpPr>
        <p:spPr>
          <a:xfrm>
            <a:off x="4474273" y="4517813"/>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38" name="テキスト ボックス 37">
            <a:extLst>
              <a:ext uri="{FF2B5EF4-FFF2-40B4-BE49-F238E27FC236}">
                <a16:creationId xmlns:a16="http://schemas.microsoft.com/office/drawing/2014/main" id="{F32036CF-3829-FE99-C464-DFD4D2D98E6C}"/>
              </a:ext>
            </a:extLst>
          </p:cNvPr>
          <p:cNvSpPr txBox="1"/>
          <p:nvPr/>
        </p:nvSpPr>
        <p:spPr>
          <a:xfrm>
            <a:off x="6236125" y="3363565"/>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41" name="テキスト ボックス 40">
            <a:extLst>
              <a:ext uri="{FF2B5EF4-FFF2-40B4-BE49-F238E27FC236}">
                <a16:creationId xmlns:a16="http://schemas.microsoft.com/office/drawing/2014/main" id="{C5C0600C-AF05-5AEB-0DA2-001B5F34F948}"/>
              </a:ext>
            </a:extLst>
          </p:cNvPr>
          <p:cNvSpPr txBox="1"/>
          <p:nvPr/>
        </p:nvSpPr>
        <p:spPr>
          <a:xfrm>
            <a:off x="6257826" y="5268560"/>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42" name="テキスト ボックス 41">
            <a:extLst>
              <a:ext uri="{FF2B5EF4-FFF2-40B4-BE49-F238E27FC236}">
                <a16:creationId xmlns:a16="http://schemas.microsoft.com/office/drawing/2014/main" id="{1C1B456F-216F-A1FD-B8D6-A8BA78455EEA}"/>
              </a:ext>
            </a:extLst>
          </p:cNvPr>
          <p:cNvSpPr txBox="1"/>
          <p:nvPr/>
        </p:nvSpPr>
        <p:spPr>
          <a:xfrm>
            <a:off x="6265682" y="5774168"/>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43" name="テキスト ボックス 42">
            <a:extLst>
              <a:ext uri="{FF2B5EF4-FFF2-40B4-BE49-F238E27FC236}">
                <a16:creationId xmlns:a16="http://schemas.microsoft.com/office/drawing/2014/main" id="{7ACC0A60-4A0A-B3A3-B0D3-3FCDA86B9BE2}"/>
              </a:ext>
            </a:extLst>
          </p:cNvPr>
          <p:cNvSpPr txBox="1"/>
          <p:nvPr/>
        </p:nvSpPr>
        <p:spPr>
          <a:xfrm>
            <a:off x="8012606" y="3074829"/>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44" name="テキスト ボックス 43">
            <a:extLst>
              <a:ext uri="{FF2B5EF4-FFF2-40B4-BE49-F238E27FC236}">
                <a16:creationId xmlns:a16="http://schemas.microsoft.com/office/drawing/2014/main" id="{3D7C09F5-83FF-3542-B2C1-6D1D69797890}"/>
              </a:ext>
            </a:extLst>
          </p:cNvPr>
          <p:cNvSpPr txBox="1"/>
          <p:nvPr/>
        </p:nvSpPr>
        <p:spPr>
          <a:xfrm>
            <a:off x="8020462" y="3580437"/>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45" name="テキスト ボックス 44">
            <a:extLst>
              <a:ext uri="{FF2B5EF4-FFF2-40B4-BE49-F238E27FC236}">
                <a16:creationId xmlns:a16="http://schemas.microsoft.com/office/drawing/2014/main" id="{9506FDF6-608D-5B59-D9DA-B452F80C9ED5}"/>
              </a:ext>
            </a:extLst>
          </p:cNvPr>
          <p:cNvSpPr txBox="1"/>
          <p:nvPr/>
        </p:nvSpPr>
        <p:spPr>
          <a:xfrm>
            <a:off x="8016482" y="4509037"/>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46" name="テキスト ボックス 45">
            <a:extLst>
              <a:ext uri="{FF2B5EF4-FFF2-40B4-BE49-F238E27FC236}">
                <a16:creationId xmlns:a16="http://schemas.microsoft.com/office/drawing/2014/main" id="{1967BB8F-90D2-3307-C66A-D7C3FA19E8BE}"/>
              </a:ext>
            </a:extLst>
          </p:cNvPr>
          <p:cNvSpPr txBox="1"/>
          <p:nvPr/>
        </p:nvSpPr>
        <p:spPr>
          <a:xfrm>
            <a:off x="7998685" y="5259783"/>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47" name="テキスト ボックス 46">
            <a:extLst>
              <a:ext uri="{FF2B5EF4-FFF2-40B4-BE49-F238E27FC236}">
                <a16:creationId xmlns:a16="http://schemas.microsoft.com/office/drawing/2014/main" id="{33E945D8-21EF-57CE-6D05-0187A702FE33}"/>
              </a:ext>
            </a:extLst>
          </p:cNvPr>
          <p:cNvSpPr txBox="1"/>
          <p:nvPr/>
        </p:nvSpPr>
        <p:spPr>
          <a:xfrm>
            <a:off x="8006541" y="5765391"/>
            <a:ext cx="1410131" cy="417294"/>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p>
        </p:txBody>
      </p:sp>
      <p:sp>
        <p:nvSpPr>
          <p:cNvPr id="53" name="テキスト ボックス 52">
            <a:extLst>
              <a:ext uri="{FF2B5EF4-FFF2-40B4-BE49-F238E27FC236}">
                <a16:creationId xmlns:a16="http://schemas.microsoft.com/office/drawing/2014/main" id="{5C1B0355-4562-F417-FEE7-195E07ACE1A3}"/>
              </a:ext>
            </a:extLst>
          </p:cNvPr>
          <p:cNvSpPr txBox="1"/>
          <p:nvPr/>
        </p:nvSpPr>
        <p:spPr>
          <a:xfrm>
            <a:off x="6172200" y="194404"/>
            <a:ext cx="3530529" cy="784830"/>
          </a:xfrm>
          <a:prstGeom prst="rect">
            <a:avLst/>
          </a:prstGeom>
          <a:noFill/>
        </p:spPr>
        <p:txBody>
          <a:bodyPr wrap="square" rtlCol="0">
            <a:spAutoFit/>
          </a:bodyPr>
          <a:lstStyle/>
          <a:p>
            <a:r>
              <a:rPr kumimoji="1" lang="en-US" altLang="ja-JP" sz="900" dirty="0">
                <a:latin typeface="BIZ UDPゴシック" panose="020B0400000000000000" pitchFamily="50" charset="-128"/>
                <a:ea typeface="BIZ UDPゴシック" panose="020B0400000000000000" pitchFamily="50" charset="-128"/>
              </a:rPr>
              <a:t>※</a:t>
            </a:r>
            <a:r>
              <a:rPr kumimoji="1" lang="ja-JP" altLang="en-US" sz="900" dirty="0">
                <a:latin typeface="BIZ UDPゴシック" panose="020B0400000000000000" pitchFamily="50" charset="-128"/>
                <a:ea typeface="BIZ UDPゴシック" panose="020B0400000000000000" pitchFamily="50" charset="-128"/>
              </a:rPr>
              <a:t>本スライドの内容（作業方法／枠／項目）を予め模造紙に印刷しておき、当日各グループに配布できるとよいでしょう。　</a:t>
            </a:r>
            <a:r>
              <a:rPr kumimoji="1" lang="en-US" altLang="ja-JP" sz="900" dirty="0">
                <a:latin typeface="BIZ UDPゴシック" panose="020B0400000000000000" pitchFamily="50" charset="-128"/>
                <a:ea typeface="BIZ UDPゴシック" panose="020B0400000000000000" pitchFamily="50" charset="-128"/>
              </a:rPr>
              <a:t>※</a:t>
            </a:r>
            <a:r>
              <a:rPr kumimoji="1" lang="ja-JP" altLang="en-US" sz="900" dirty="0">
                <a:latin typeface="BIZ UDPゴシック" panose="020B0400000000000000" pitchFamily="50" charset="-128"/>
                <a:ea typeface="BIZ UDPゴシック" panose="020B0400000000000000" pitchFamily="50" charset="-128"/>
              </a:rPr>
              <a:t>油性ペン（太字）でなるべく大きめフォントで書き込むと、発表時にも見やすくなりよいでしょう（インクの裏写りにはご注意！）　</a:t>
            </a:r>
            <a:r>
              <a:rPr kumimoji="1" lang="en-US" altLang="ja-JP" sz="900" dirty="0">
                <a:latin typeface="BIZ UDPゴシック" panose="020B0400000000000000" pitchFamily="50" charset="-128"/>
                <a:ea typeface="BIZ UDPゴシック" panose="020B0400000000000000" pitchFamily="50" charset="-128"/>
              </a:rPr>
              <a:t>※</a:t>
            </a:r>
            <a:r>
              <a:rPr kumimoji="1" lang="ja-JP" altLang="en-US" sz="900" dirty="0">
                <a:latin typeface="BIZ UDPゴシック" panose="020B0400000000000000" pitchFamily="50" charset="-128"/>
                <a:ea typeface="BIZ UDPゴシック" panose="020B0400000000000000" pitchFamily="50" charset="-128"/>
              </a:rPr>
              <a:t>オンラインの場合は、記録係が本スライドを画面共有しながら実施します。</a:t>
            </a:r>
          </a:p>
        </p:txBody>
      </p:sp>
    </p:spTree>
    <p:extLst>
      <p:ext uri="{BB962C8B-B14F-4D97-AF65-F5344CB8AC3E}">
        <p14:creationId xmlns:p14="http://schemas.microsoft.com/office/powerpoint/2010/main" val="1079131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C1D88-421A-CAAE-7232-34E3390A43D6}"/>
            </a:ext>
          </a:extLst>
        </p:cNvPr>
        <p:cNvGrpSpPr/>
        <p:nvPr/>
      </p:nvGrpSpPr>
      <p:grpSpPr>
        <a:xfrm>
          <a:off x="0" y="0"/>
          <a:ext cx="0" cy="0"/>
          <a:chOff x="0" y="0"/>
          <a:chExt cx="0" cy="0"/>
        </a:xfrm>
      </p:grpSpPr>
      <p:sp>
        <p:nvSpPr>
          <p:cNvPr id="8" name="AutoShape 8">
            <a:extLst>
              <a:ext uri="{FF2B5EF4-FFF2-40B4-BE49-F238E27FC236}">
                <a16:creationId xmlns:a16="http://schemas.microsoft.com/office/drawing/2014/main" id="{AA9E491E-6A3B-FB5A-4B78-8F2DFD336783}"/>
              </a:ext>
            </a:extLst>
          </p:cNvPr>
          <p:cNvSpPr/>
          <p:nvPr/>
        </p:nvSpPr>
        <p:spPr>
          <a:xfrm>
            <a:off x="304800" y="301959"/>
            <a:ext cx="5257800" cy="510831"/>
          </a:xfrm>
          <a:prstGeom prst="rect">
            <a:avLst/>
          </a:prstGeom>
          <a:solidFill>
            <a:srgbClr val="404041"/>
          </a:solidFill>
        </p:spPr>
        <p:txBody>
          <a:bodyPr/>
          <a:lstStyle/>
          <a:p>
            <a:endParaRPr lang="ja-JP" altLang="en-US"/>
          </a:p>
        </p:txBody>
      </p:sp>
      <p:sp>
        <p:nvSpPr>
          <p:cNvPr id="9" name="TextBox 9">
            <a:extLst>
              <a:ext uri="{FF2B5EF4-FFF2-40B4-BE49-F238E27FC236}">
                <a16:creationId xmlns:a16="http://schemas.microsoft.com/office/drawing/2014/main" id="{815F4F06-A2A1-2502-33B1-6ECEF3DC404E}"/>
              </a:ext>
            </a:extLst>
          </p:cNvPr>
          <p:cNvSpPr txBox="1"/>
          <p:nvPr/>
        </p:nvSpPr>
        <p:spPr>
          <a:xfrm>
            <a:off x="304800" y="418137"/>
            <a:ext cx="5257800" cy="277384"/>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00" spc="693" dirty="0">
                <a:solidFill>
                  <a:srgbClr val="FFFFFF"/>
                </a:solidFill>
                <a:latin typeface="BIZ UDPゴシック"/>
                <a:ea typeface="BIZ UDPゴシック"/>
              </a:rPr>
              <a:t>各グループからの発表（１５分間）</a:t>
            </a:r>
            <a:endParaRPr kumimoji="0" lang="en-US" sz="2000"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6" name="スライド番号プレースホルダー 5">
            <a:extLst>
              <a:ext uri="{FF2B5EF4-FFF2-40B4-BE49-F238E27FC236}">
                <a16:creationId xmlns:a16="http://schemas.microsoft.com/office/drawing/2014/main" id="{02DEBF36-C163-0FD1-A199-D39C1EFDF25D}"/>
              </a:ext>
            </a:extLst>
          </p:cNvPr>
          <p:cNvSpPr>
            <a:spLocks noGrp="1"/>
          </p:cNvSpPr>
          <p:nvPr>
            <p:ph type="sldNum" sz="quarter" idx="12"/>
          </p:nvPr>
        </p:nvSpPr>
        <p:spPr>
          <a:xfrm>
            <a:off x="8305800" y="6377632"/>
            <a:ext cx="1386302" cy="365125"/>
          </a:xfrm>
        </p:spPr>
        <p:txBody>
          <a:bodyPr/>
          <a:lstStyle/>
          <a:p>
            <a:fld id="{B6F15528-21DE-4FAA-801E-634DDDAF4B2B}" type="slidenum">
              <a:rPr lang="en-US" smtClean="0"/>
              <a:pPr/>
              <a:t>7</a:t>
            </a:fld>
            <a:endParaRPr lang="en-US"/>
          </a:p>
        </p:txBody>
      </p:sp>
      <p:sp>
        <p:nvSpPr>
          <p:cNvPr id="3" name="テキスト ボックス 2">
            <a:extLst>
              <a:ext uri="{FF2B5EF4-FFF2-40B4-BE49-F238E27FC236}">
                <a16:creationId xmlns:a16="http://schemas.microsoft.com/office/drawing/2014/main" id="{AF9BB294-D286-62DA-529F-EC142AE393CC}"/>
              </a:ext>
            </a:extLst>
          </p:cNvPr>
          <p:cNvSpPr txBox="1"/>
          <p:nvPr/>
        </p:nvSpPr>
        <p:spPr>
          <a:xfrm>
            <a:off x="762000" y="1676400"/>
            <a:ext cx="8534399" cy="1990288"/>
          </a:xfrm>
          <a:prstGeom prst="rect">
            <a:avLst/>
          </a:prstGeom>
          <a:noFill/>
        </p:spPr>
        <p:txBody>
          <a:bodyPr wrap="square">
            <a:spAutoFit/>
          </a:bodyPr>
          <a:lstStyle/>
          <a:p>
            <a:pPr>
              <a:lnSpc>
                <a:spcPts val="2000"/>
              </a:lnSpc>
              <a:spcBef>
                <a:spcPts val="1200"/>
              </a:spcBef>
              <a:spcAft>
                <a:spcPts val="1200"/>
              </a:spcAft>
            </a:pPr>
            <a:r>
              <a:rPr lang="ja-JP" altLang="en-US" sz="2400" spc="63" dirty="0">
                <a:latin typeface="BIZ UDPゴシック" panose="020B0400000000000000" pitchFamily="50" charset="-128"/>
                <a:ea typeface="BIZ UDPゴシック" panose="020B0400000000000000" pitchFamily="50" charset="-128"/>
              </a:rPr>
              <a:t>各グループから発表</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200"/>
              </a:spcBef>
              <a:spcAft>
                <a:spcPts val="12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模造紙を会場の参加者が見えやすいように、ホワイトボード等に貼り付けます。</a:t>
            </a:r>
            <a:endParaRPr lang="en-US" altLang="ja-JP" sz="1800" spc="63" dirty="0">
              <a:latin typeface="BIZ UDPゴシック" panose="020B0400000000000000" pitchFamily="50" charset="-128"/>
              <a:ea typeface="BIZ UDPゴシック" panose="020B0400000000000000" pitchFamily="50" charset="-128"/>
            </a:endParaRPr>
          </a:p>
          <a:p>
            <a:pPr marL="725394" lvl="1" indent="-457200">
              <a:lnSpc>
                <a:spcPts val="2000"/>
              </a:lnSpc>
              <a:spcBef>
                <a:spcPts val="1200"/>
              </a:spcBef>
              <a:spcAft>
                <a:spcPts val="1200"/>
              </a:spcAft>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意見交換でまとめた適応策やその課題点、所感について各グループから発表します。発表時間は○○分間です。</a:t>
            </a:r>
            <a:endParaRPr lang="en-US" altLang="ja-JP" sz="1800" spc="63" dirty="0">
              <a:latin typeface="BIZ UDPゴシック" panose="020B0400000000000000" pitchFamily="50" charset="-128"/>
              <a:ea typeface="BIZ UDPゴシック" panose="020B0400000000000000" pitchFamily="50" charset="-128"/>
            </a:endParaRPr>
          </a:p>
        </p:txBody>
      </p:sp>
      <p:sp>
        <p:nvSpPr>
          <p:cNvPr id="2" name="テキスト ボックス 1">
            <a:extLst>
              <a:ext uri="{FF2B5EF4-FFF2-40B4-BE49-F238E27FC236}">
                <a16:creationId xmlns:a16="http://schemas.microsoft.com/office/drawing/2014/main" id="{09733013-846F-DEE9-C3D2-29DDCB09E900}"/>
              </a:ext>
            </a:extLst>
          </p:cNvPr>
          <p:cNvSpPr txBox="1"/>
          <p:nvPr/>
        </p:nvSpPr>
        <p:spPr>
          <a:xfrm>
            <a:off x="5695949" y="421439"/>
            <a:ext cx="3914776" cy="369332"/>
          </a:xfrm>
          <a:prstGeom prst="rect">
            <a:avLst/>
          </a:prstGeom>
          <a:noFill/>
        </p:spPr>
        <p:txBody>
          <a:bodyPr wrap="square" rtlCol="0">
            <a:spAutoFit/>
          </a:bodyPr>
          <a:lstStyle/>
          <a:p>
            <a:r>
              <a:rPr kumimoji="1" lang="en-US" altLang="ja-JP" sz="900" dirty="0">
                <a:latin typeface="BIZ UDPゴシック" panose="020B0400000000000000" pitchFamily="50" charset="-128"/>
                <a:ea typeface="BIZ UDPゴシック" panose="020B0400000000000000" pitchFamily="50" charset="-128"/>
              </a:rPr>
              <a:t>※</a:t>
            </a:r>
            <a:r>
              <a:rPr kumimoji="1" lang="ja-JP" altLang="en-US" sz="900" dirty="0">
                <a:latin typeface="BIZ UDPゴシック" panose="020B0400000000000000" pitchFamily="50" charset="-128"/>
                <a:ea typeface="BIZ UDPゴシック" panose="020B0400000000000000" pitchFamily="50" charset="-128"/>
              </a:rPr>
              <a:t>発表時間はグループ数により適切に設定します。</a:t>
            </a:r>
            <a:endParaRPr kumimoji="1" lang="en-US" altLang="ja-JP" sz="900" dirty="0">
              <a:latin typeface="BIZ UDPゴシック" panose="020B0400000000000000" pitchFamily="50" charset="-128"/>
              <a:ea typeface="BIZ UDPゴシック" panose="020B0400000000000000" pitchFamily="50" charset="-128"/>
            </a:endParaRPr>
          </a:p>
          <a:p>
            <a:r>
              <a:rPr kumimoji="1" lang="en-US" altLang="ja-JP" sz="900" dirty="0">
                <a:latin typeface="BIZ UDPゴシック" panose="020B0400000000000000" pitchFamily="50" charset="-128"/>
                <a:ea typeface="BIZ UDPゴシック" panose="020B0400000000000000" pitchFamily="50" charset="-128"/>
              </a:rPr>
              <a:t>※</a:t>
            </a:r>
            <a:r>
              <a:rPr kumimoji="1" lang="ja-JP" altLang="en-US" sz="900" dirty="0">
                <a:latin typeface="BIZ UDPゴシック" panose="020B0400000000000000" pitchFamily="50" charset="-128"/>
                <a:ea typeface="BIZ UDPゴシック" panose="020B0400000000000000" pitchFamily="50" charset="-128"/>
              </a:rPr>
              <a:t>時間に余裕がある場合はいくつか質問も受け付けるとよいでしょう。</a:t>
            </a:r>
          </a:p>
        </p:txBody>
      </p:sp>
      <p:sp>
        <p:nvSpPr>
          <p:cNvPr id="4" name="テキスト ボックス 3">
            <a:extLst>
              <a:ext uri="{FF2B5EF4-FFF2-40B4-BE49-F238E27FC236}">
                <a16:creationId xmlns:a16="http://schemas.microsoft.com/office/drawing/2014/main" id="{C960ED62-BA26-6ED9-E0DA-19DB363B549D}"/>
              </a:ext>
            </a:extLst>
          </p:cNvPr>
          <p:cNvSpPr txBox="1"/>
          <p:nvPr/>
        </p:nvSpPr>
        <p:spPr>
          <a:xfrm>
            <a:off x="3657600" y="5217213"/>
            <a:ext cx="5791200" cy="1338828"/>
          </a:xfrm>
          <a:prstGeom prst="rect">
            <a:avLst/>
          </a:prstGeom>
          <a:noFill/>
        </p:spPr>
        <p:txBody>
          <a:bodyPr wrap="square" rtlCol="0">
            <a:spAutoFit/>
          </a:bodyPr>
          <a:lstStyle/>
          <a:p>
            <a:r>
              <a:rPr kumimoji="1" lang="en-US" altLang="ja-JP" sz="900" dirty="0">
                <a:latin typeface="BIZ UDPゴシック" panose="020B0400000000000000" pitchFamily="50" charset="-128"/>
                <a:ea typeface="BIZ UDPゴシック" panose="020B0400000000000000" pitchFamily="50" charset="-128"/>
              </a:rPr>
              <a:t>※</a:t>
            </a:r>
            <a:r>
              <a:rPr kumimoji="1" lang="ja-JP" altLang="en-US" sz="900" dirty="0">
                <a:latin typeface="BIZ UDPゴシック" panose="020B0400000000000000" pitchFamily="50" charset="-128"/>
                <a:ea typeface="BIZ UDPゴシック" panose="020B0400000000000000" pitchFamily="50" charset="-128"/>
              </a:rPr>
              <a:t>研修全体としてさらに時間を確保できる場合は、プログラムとして「個人ワーク」を実施できるとよいでしょう。あるいは、各自研修後に実施するやり方もあります。</a:t>
            </a:r>
            <a:endParaRPr kumimoji="1" lang="en-US" altLang="ja-JP" sz="900" dirty="0">
              <a:latin typeface="BIZ UDPゴシック" panose="020B0400000000000000" pitchFamily="50" charset="-128"/>
              <a:ea typeface="BIZ UDPゴシック" panose="020B0400000000000000" pitchFamily="50" charset="-128"/>
            </a:endParaRPr>
          </a:p>
          <a:p>
            <a:endParaRPr kumimoji="1" lang="en-US" altLang="ja-JP" sz="900" dirty="0">
              <a:latin typeface="BIZ UDPゴシック" panose="020B0400000000000000" pitchFamily="50" charset="-128"/>
              <a:ea typeface="BIZ UDPゴシック" panose="020B0400000000000000" pitchFamily="50" charset="-128"/>
            </a:endParaRPr>
          </a:p>
          <a:p>
            <a:r>
              <a:rPr kumimoji="1" lang="ja-JP" altLang="en-US" sz="900" dirty="0">
                <a:latin typeface="BIZ UDPゴシック" panose="020B0400000000000000" pitchFamily="50" charset="-128"/>
                <a:ea typeface="BIZ UDPゴシック" panose="020B0400000000000000" pitchFamily="50" charset="-128"/>
              </a:rPr>
              <a:t>「個人ワーク：　今後実施すべき適応策とその課題について」</a:t>
            </a:r>
          </a:p>
          <a:p>
            <a:r>
              <a:rPr kumimoji="1" lang="ja-JP" altLang="en-US" sz="900" dirty="0">
                <a:latin typeface="BIZ UDPゴシック" panose="020B0400000000000000" pitchFamily="50" charset="-128"/>
                <a:ea typeface="BIZ UDPゴシック" panose="020B0400000000000000" pitchFamily="50" charset="-128"/>
              </a:rPr>
              <a:t>　①自身の自治体で問題となっている気候変動の影響は？</a:t>
            </a:r>
          </a:p>
          <a:p>
            <a:r>
              <a:rPr kumimoji="1" lang="ja-JP" altLang="en-US" sz="900" dirty="0">
                <a:latin typeface="BIZ UDPゴシック" panose="020B0400000000000000" pitchFamily="50" charset="-128"/>
                <a:ea typeface="BIZ UDPゴシック" panose="020B0400000000000000" pitchFamily="50" charset="-128"/>
              </a:rPr>
              <a:t>　②①の影響に対して、現在実施している適応策は？</a:t>
            </a:r>
          </a:p>
          <a:p>
            <a:r>
              <a:rPr kumimoji="1" lang="ja-JP" altLang="en-US" sz="900" dirty="0">
                <a:latin typeface="BIZ UDPゴシック" panose="020B0400000000000000" pitchFamily="50" charset="-128"/>
                <a:ea typeface="BIZ UDPゴシック" panose="020B0400000000000000" pitchFamily="50" charset="-128"/>
              </a:rPr>
              <a:t>　③今後実施すべきだと考える適応策は？</a:t>
            </a:r>
          </a:p>
          <a:p>
            <a:r>
              <a:rPr kumimoji="1" lang="ja-JP" altLang="en-US" sz="900" dirty="0">
                <a:latin typeface="BIZ UDPゴシック" panose="020B0400000000000000" pitchFamily="50" charset="-128"/>
                <a:ea typeface="BIZ UDPゴシック" panose="020B0400000000000000" pitchFamily="50" charset="-128"/>
              </a:rPr>
              <a:t>　④③で考えた適応策を実施するにあたり、必要なもの（啓発や広報の方法、連携体制等）や課題点は？</a:t>
            </a:r>
          </a:p>
          <a:p>
            <a:endParaRPr kumimoji="1" lang="ja-JP" altLang="en-US" sz="9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171729610"/>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基礎">
  <a:themeElements>
    <a:clrScheme name="基礎">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基礎">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基礎">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05F327E0D06584DBDCF52151C798E67" ma:contentTypeVersion="14" ma:contentTypeDescription="新しいドキュメントを作成します。" ma:contentTypeScope="" ma:versionID="f205a285b8768506d3528b158eebeb29">
  <xsd:schema xmlns:xsd="http://www.w3.org/2001/XMLSchema" xmlns:xs="http://www.w3.org/2001/XMLSchema" xmlns:p="http://schemas.microsoft.com/office/2006/metadata/properties" xmlns:ns2="3875ed92-e9ad-47f0-9863-afa43e42ba74" xmlns:ns3="fbc7f0ad-bc92-4511-b769-ae7bba656722" targetNamespace="http://schemas.microsoft.com/office/2006/metadata/properties" ma:root="true" ma:fieldsID="ec63189f8e52a46f73323f3cb4f157d4" ns2:_="" ns3:_="">
    <xsd:import namespace="3875ed92-e9ad-47f0-9863-afa43e42ba74"/>
    <xsd:import namespace="fbc7f0ad-bc92-4511-b769-ae7bba65672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75ed92-e9ad-47f0-9863-afa43e42ba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15efdd6c-03b1-4a34-9893-848b4e118503"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bc7f0ad-bc92-4511-b769-ae7bba656722"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element name="TaxCatchAll" ma:index="20" nillable="true" ma:displayName="Taxonomy Catch All Column" ma:hidden="true" ma:list="{55c39177-da84-4722-bb67-f171cdd61a76}" ma:internalName="TaxCatchAll" ma:showField="CatchAllData" ma:web="fbc7f0ad-bc92-4511-b769-ae7bba65672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875ed92-e9ad-47f0-9863-afa43e42ba74">
      <Terms xmlns="http://schemas.microsoft.com/office/infopath/2007/PartnerControls"/>
    </lcf76f155ced4ddcb4097134ff3c332f>
    <TaxCatchAll xmlns="fbc7f0ad-bc92-4511-b769-ae7bba656722" xsi:nil="true"/>
  </documentManagement>
</p:properties>
</file>

<file path=customXml/itemProps1.xml><?xml version="1.0" encoding="utf-8"?>
<ds:datastoreItem xmlns:ds="http://schemas.openxmlformats.org/officeDocument/2006/customXml" ds:itemID="{7F4C9190-EB80-4439-870A-CF51CA5DF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75ed92-e9ad-47f0-9863-afa43e42ba74"/>
    <ds:schemaRef ds:uri="fbc7f0ad-bc92-4511-b769-ae7bba6567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3E96655-5C23-42F0-B7AE-37C5111AE9C7}">
  <ds:schemaRefs>
    <ds:schemaRef ds:uri="http://schemas.microsoft.com/sharepoint/v3/contenttype/forms"/>
  </ds:schemaRefs>
</ds:datastoreItem>
</file>

<file path=customXml/itemProps3.xml><?xml version="1.0" encoding="utf-8"?>
<ds:datastoreItem xmlns:ds="http://schemas.openxmlformats.org/officeDocument/2006/customXml" ds:itemID="{A7656358-3C23-48B1-A71C-08A922AB0E79}">
  <ds:schemaRefs>
    <ds:schemaRef ds:uri="http://www.w3.org/XML/1998/namespace"/>
    <ds:schemaRef ds:uri="ff63e867-cfe1-4785-9210-39a44138a3c1"/>
    <ds:schemaRef ds:uri="http://schemas.openxmlformats.org/package/2006/metadata/core-properties"/>
    <ds:schemaRef ds:uri="3125edd8-11b8-4779-b855-bd89abbb417e"/>
    <ds:schemaRef ds:uri="http://schemas.microsoft.com/office/2006/metadata/properties"/>
    <ds:schemaRef ds:uri="http://schemas.microsoft.com/office/2006/documentManagement/types"/>
    <ds:schemaRef ds:uri="http://purl.org/dc/elements/1.1/"/>
    <ds:schemaRef ds:uri="http://purl.org/dc/terms/"/>
    <ds:schemaRef ds:uri="http://purl.org/dc/dcmitype/"/>
    <ds:schemaRef ds:uri="http://schemas.microsoft.com/office/infopath/2007/PartnerControls"/>
    <ds:schemaRef ds:uri="3875ed92-e9ad-47f0-9863-afa43e42ba74"/>
    <ds:schemaRef ds:uri="fbc7f0ad-bc92-4511-b769-ae7bba656722"/>
  </ds:schemaRefs>
</ds:datastoreItem>
</file>

<file path=docProps/app.xml><?xml version="1.0" encoding="utf-8"?>
<Properties xmlns="http://schemas.openxmlformats.org/officeDocument/2006/extended-properties" xmlns:vt="http://schemas.openxmlformats.org/officeDocument/2006/docPropsVTypes">
  <TotalTime>2108</TotalTime>
  <Words>1444</Words>
  <PresentationFormat>A4 210 x 297 mm</PresentationFormat>
  <Paragraphs>176</Paragraphs>
  <Slides>7</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7</vt:i4>
      </vt:variant>
    </vt:vector>
  </HeadingPairs>
  <TitlesOfParts>
    <vt:vector size="17" baseType="lpstr">
      <vt:lpstr>ＭＳ Ｐゴシック</vt:lpstr>
      <vt:lpstr>Calibri Light</vt:lpstr>
      <vt:lpstr>Wingdings</vt:lpstr>
      <vt:lpstr>Wingdings 2</vt:lpstr>
      <vt:lpstr>Calibri</vt:lpstr>
      <vt:lpstr>BIZ UDPゴシック</vt:lpstr>
      <vt:lpstr>游ゴシック</vt:lpstr>
      <vt:lpstr>Corbel</vt:lpstr>
      <vt:lpstr>HDOfficeLightV0</vt:lpstr>
      <vt:lpstr>基礎</vt:lpstr>
      <vt:lpstr>気候変動影響や適応策に関する意見交換 （テーマに即したタイトル） 例：気候変動の影響と適応について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terms:modified xsi:type="dcterms:W3CDTF">2025-05-09T09:39:36Z</dcterms:modified>
  <dc:identifier>DAFWfxFFfO8</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0x010100305F327E0D06584DBDCF52151C798E67</vt:lpwstr>
  </property>
  <property fmtid="{D5CDD505-2E9C-101B-9397-08002B2CF9AE}" pid="3" name="MediaServiceImageTags">
    <vt:lpwstr/>
  </property>
</Properties>
</file>