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256" r:id="rId5"/>
    <p:sldId id="1111" r:id="rId6"/>
    <p:sldId id="650" r:id="rId7"/>
    <p:sldId id="1073" r:id="rId8"/>
    <p:sldId id="1096" r:id="rId9"/>
    <p:sldId id="1069" r:id="rId10"/>
    <p:sldId id="1097" r:id="rId11"/>
    <p:sldId id="1099" r:id="rId12"/>
    <p:sldId id="1072" r:id="rId13"/>
    <p:sldId id="1100" r:id="rId14"/>
    <p:sldId id="1084" r:id="rId15"/>
    <p:sldId id="1074" r:id="rId16"/>
    <p:sldId id="1085" r:id="rId17"/>
    <p:sldId id="1086" r:id="rId18"/>
    <p:sldId id="1104" r:id="rId19"/>
    <p:sldId id="1105" r:id="rId20"/>
    <p:sldId id="1075" r:id="rId21"/>
    <p:sldId id="1101" r:id="rId22"/>
    <p:sldId id="1083" r:id="rId23"/>
    <p:sldId id="1088" r:id="rId24"/>
    <p:sldId id="1087" r:id="rId25"/>
    <p:sldId id="1089" r:id="rId26"/>
    <p:sldId id="1094" r:id="rId27"/>
    <p:sldId id="1095" r:id="rId28"/>
    <p:sldId id="1092" r:id="rId29"/>
    <p:sldId id="1093" r:id="rId30"/>
    <p:sldId id="1106" r:id="rId31"/>
    <p:sldId id="1107" r:id="rId32"/>
    <p:sldId id="1090" r:id="rId33"/>
    <p:sldId id="1091" r:id="rId34"/>
    <p:sldId id="1108" r:id="rId35"/>
    <p:sldId id="1109" r:id="rId36"/>
    <p:sldId id="1110" r:id="rId37"/>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游ゴシック" pitchFamily="50" charset="-128"/>
        <a:ea typeface="游ゴシック" pitchFamily="50" charset="-128"/>
        <a:cs typeface="+mn-cs"/>
      </a:defRPr>
    </a:lvl1pPr>
    <a:lvl2pPr marL="457200" algn="l" rtl="0" eaLnBrk="0" fontAlgn="base" hangingPunct="0">
      <a:spcBef>
        <a:spcPct val="0"/>
      </a:spcBef>
      <a:spcAft>
        <a:spcPct val="0"/>
      </a:spcAft>
      <a:defRPr kumimoji="1" kern="1200">
        <a:solidFill>
          <a:schemeClr val="tx1"/>
        </a:solidFill>
        <a:latin typeface="游ゴシック" pitchFamily="50" charset="-128"/>
        <a:ea typeface="游ゴシック" pitchFamily="50" charset="-128"/>
        <a:cs typeface="+mn-cs"/>
      </a:defRPr>
    </a:lvl2pPr>
    <a:lvl3pPr marL="914400" algn="l" rtl="0" eaLnBrk="0" fontAlgn="base" hangingPunct="0">
      <a:spcBef>
        <a:spcPct val="0"/>
      </a:spcBef>
      <a:spcAft>
        <a:spcPct val="0"/>
      </a:spcAft>
      <a:defRPr kumimoji="1" kern="1200">
        <a:solidFill>
          <a:schemeClr val="tx1"/>
        </a:solidFill>
        <a:latin typeface="游ゴシック" pitchFamily="50" charset="-128"/>
        <a:ea typeface="游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游ゴシック" pitchFamily="50" charset="-128"/>
        <a:ea typeface="游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游ゴシック" pitchFamily="50" charset="-128"/>
        <a:ea typeface="游ゴシック" pitchFamily="50" charset="-128"/>
        <a:cs typeface="+mn-cs"/>
      </a:defRPr>
    </a:lvl5pPr>
    <a:lvl6pPr marL="2286000" algn="l" defTabSz="914400" rtl="0" eaLnBrk="1" latinLnBrk="0" hangingPunct="1">
      <a:defRPr kumimoji="1" kern="1200">
        <a:solidFill>
          <a:schemeClr val="tx1"/>
        </a:solidFill>
        <a:latin typeface="游ゴシック" pitchFamily="50" charset="-128"/>
        <a:ea typeface="游ゴシック" pitchFamily="50" charset="-128"/>
        <a:cs typeface="+mn-cs"/>
      </a:defRPr>
    </a:lvl6pPr>
    <a:lvl7pPr marL="2743200" algn="l" defTabSz="914400" rtl="0" eaLnBrk="1" latinLnBrk="0" hangingPunct="1">
      <a:defRPr kumimoji="1" kern="1200">
        <a:solidFill>
          <a:schemeClr val="tx1"/>
        </a:solidFill>
        <a:latin typeface="游ゴシック" pitchFamily="50" charset="-128"/>
        <a:ea typeface="游ゴシック" pitchFamily="50" charset="-128"/>
        <a:cs typeface="+mn-cs"/>
      </a:defRPr>
    </a:lvl7pPr>
    <a:lvl8pPr marL="3200400" algn="l" defTabSz="914400" rtl="0" eaLnBrk="1" latinLnBrk="0" hangingPunct="1">
      <a:defRPr kumimoji="1" kern="1200">
        <a:solidFill>
          <a:schemeClr val="tx1"/>
        </a:solidFill>
        <a:latin typeface="游ゴシック" pitchFamily="50" charset="-128"/>
        <a:ea typeface="游ゴシック" pitchFamily="50" charset="-128"/>
        <a:cs typeface="+mn-cs"/>
      </a:defRPr>
    </a:lvl8pPr>
    <a:lvl9pPr marL="3657600" algn="l" defTabSz="914400" rtl="0" eaLnBrk="1" latinLnBrk="0" hangingPunct="1">
      <a:defRPr kumimoji="1" kern="1200">
        <a:solidFill>
          <a:schemeClr val="tx1"/>
        </a:solidFill>
        <a:latin typeface="游ゴシック" pitchFamily="50" charset="-128"/>
        <a:ea typeface="游ゴシック" pitchFamily="50" charset="-128"/>
        <a:cs typeface="+mn-cs"/>
      </a:defRPr>
    </a:lvl9pPr>
  </p:defaultTextStyle>
  <p:extLst>
    <p:ext uri="{EFAFB233-063F-42B5-8137-9DF3F51BA10A}">
      <p15:sldGuideLst xmlns:p15="http://schemas.microsoft.com/office/powerpoint/2012/main">
        <p15:guide id="1" orient="horz" pos="341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ohiro" initials="T" lastIdx="4" clrIdx="0">
    <p:extLst>
      <p:ext uri="{19B8F6BF-5375-455C-9EA6-DF929625EA0E}">
        <p15:presenceInfo xmlns:p15="http://schemas.microsoft.com/office/powerpoint/2012/main" userId="Tomohiro" providerId="None"/>
      </p:ext>
    </p:extLst>
  </p:cmAuthor>
  <p:cmAuthor id="2" name="midori Kitahashi" initials="mK" lastIdx="1" clrIdx="1">
    <p:extLst>
      <p:ext uri="{19B8F6BF-5375-455C-9EA6-DF929625EA0E}">
        <p15:presenceInfo xmlns:p15="http://schemas.microsoft.com/office/powerpoint/2012/main" userId="6d42b9b2b96346da" providerId="Windows Live"/>
      </p:ext>
    </p:extLst>
  </p:cmAuthor>
  <p:cmAuthor id="3" name="watanabe manabu" initials="wm" lastIdx="1" clrIdx="2">
    <p:extLst>
      <p:ext uri="{19B8F6BF-5375-455C-9EA6-DF929625EA0E}">
        <p15:presenceInfo xmlns:p15="http://schemas.microsoft.com/office/powerpoint/2012/main" userId="7f41b7ae5734a2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00FF"/>
    <a:srgbClr val="FF9900"/>
    <a:srgbClr val="FF9933"/>
    <a:srgbClr val="FF6600"/>
    <a:srgbClr val="F2EC00"/>
    <a:srgbClr val="D1CC00"/>
    <a:srgbClr val="FFFF00"/>
    <a:srgbClr val="0080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44" autoAdjust="0"/>
    <p:restoredTop sz="88056" autoAdjust="0"/>
  </p:normalViewPr>
  <p:slideViewPr>
    <p:cSldViewPr snapToGrid="0" showGuides="1">
      <p:cViewPr varScale="1">
        <p:scale>
          <a:sx n="68" d="100"/>
          <a:sy n="68" d="100"/>
        </p:scale>
        <p:origin x="782" y="53"/>
      </p:cViewPr>
      <p:guideLst>
        <p:guide orient="horz" pos="341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6" d="100"/>
          <a:sy n="116" d="100"/>
        </p:scale>
        <p:origin x="5168"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5"/>
            <a:ext cx="2919608" cy="494802"/>
          </a:xfrm>
          <a:prstGeom prst="rect">
            <a:avLst/>
          </a:prstGeom>
        </p:spPr>
        <p:txBody>
          <a:bodyPr vert="horz" lIns="94678" tIns="47343" rIns="94678" bIns="47343" rtlCol="0"/>
          <a:lstStyle>
            <a:lvl1pPr algn="l">
              <a:defRPr sz="1300"/>
            </a:lvl1pPr>
          </a:lstStyle>
          <a:p>
            <a:pPr>
              <a:defRPr/>
            </a:pPr>
            <a:endParaRPr lang="ja-JP" altLang="en-US"/>
          </a:p>
        </p:txBody>
      </p:sp>
      <p:sp>
        <p:nvSpPr>
          <p:cNvPr id="3" name="日付プレースホルダー 2"/>
          <p:cNvSpPr>
            <a:spLocks noGrp="1"/>
          </p:cNvSpPr>
          <p:nvPr>
            <p:ph type="dt" sz="quarter" idx="1"/>
          </p:nvPr>
        </p:nvSpPr>
        <p:spPr>
          <a:xfrm>
            <a:off x="3814612" y="-9936"/>
            <a:ext cx="2919606" cy="494802"/>
          </a:xfrm>
          <a:prstGeom prst="rect">
            <a:avLst/>
          </a:prstGeom>
        </p:spPr>
        <p:txBody>
          <a:bodyPr vert="horz" lIns="94678" tIns="47343" rIns="94678" bIns="47343" rtlCol="0"/>
          <a:lstStyle>
            <a:lvl1pPr algn="r">
              <a:defRPr sz="1300"/>
            </a:lvl1pPr>
          </a:lstStyle>
          <a:p>
            <a:pPr>
              <a:defRPr/>
            </a:pPr>
            <a:endParaRPr lang="ja-JP" altLang="en-US" dirty="0"/>
          </a:p>
        </p:txBody>
      </p:sp>
      <p:sp>
        <p:nvSpPr>
          <p:cNvPr id="4" name="フッター プレースホルダー 3"/>
          <p:cNvSpPr>
            <a:spLocks noGrp="1"/>
          </p:cNvSpPr>
          <p:nvPr>
            <p:ph type="ftr" sz="quarter" idx="2"/>
          </p:nvPr>
        </p:nvSpPr>
        <p:spPr>
          <a:xfrm>
            <a:off x="3" y="9371514"/>
            <a:ext cx="2919608" cy="494802"/>
          </a:xfrm>
          <a:prstGeom prst="rect">
            <a:avLst/>
          </a:prstGeom>
        </p:spPr>
        <p:txBody>
          <a:bodyPr vert="horz" lIns="94678" tIns="47343" rIns="94678" bIns="47343" rtlCol="0" anchor="b"/>
          <a:lstStyle>
            <a:lvl1pPr algn="l">
              <a:defRPr sz="1300"/>
            </a:lvl1pPr>
          </a:lstStyle>
          <a:p>
            <a:pPr>
              <a:defRPr/>
            </a:pPr>
            <a:endParaRPr lang="ja-JP" altLang="en-US"/>
          </a:p>
        </p:txBody>
      </p:sp>
      <p:sp>
        <p:nvSpPr>
          <p:cNvPr id="5" name="スライド番号プレースホルダー 4"/>
          <p:cNvSpPr>
            <a:spLocks noGrp="1"/>
          </p:cNvSpPr>
          <p:nvPr>
            <p:ph type="sldNum" sz="quarter" idx="3"/>
          </p:nvPr>
        </p:nvSpPr>
        <p:spPr>
          <a:xfrm>
            <a:off x="3814612" y="9371514"/>
            <a:ext cx="2919606" cy="494802"/>
          </a:xfrm>
          <a:prstGeom prst="rect">
            <a:avLst/>
          </a:prstGeom>
        </p:spPr>
        <p:txBody>
          <a:bodyPr vert="horz" wrap="square" lIns="94678" tIns="47343" rIns="94678" bIns="47343" numCol="1" anchor="b" anchorCtr="0" compatLnSpc="1">
            <a:prstTxWarp prst="textNoShape">
              <a:avLst/>
            </a:prstTxWarp>
          </a:bodyPr>
          <a:lstStyle>
            <a:lvl1pPr algn="r">
              <a:defRPr sz="1300"/>
            </a:lvl1pPr>
          </a:lstStyle>
          <a:p>
            <a:pPr>
              <a:defRPr/>
            </a:pPr>
            <a:fld id="{423D48DC-7C97-4FE2-8566-A06B9AA5AA8E}" type="slidenum">
              <a:rPr lang="ja-JP" altLang="en-US"/>
              <a:pPr>
                <a:defRPr/>
              </a:pPr>
              <a:t>‹#›</a:t>
            </a:fld>
            <a:endParaRPr lang="ja-JP" altLang="en-US"/>
          </a:p>
        </p:txBody>
      </p:sp>
    </p:spTree>
    <p:extLst>
      <p:ext uri="{BB962C8B-B14F-4D97-AF65-F5344CB8AC3E}">
        <p14:creationId xmlns:p14="http://schemas.microsoft.com/office/powerpoint/2010/main" val="3575872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5"/>
            <a:ext cx="2919608" cy="494802"/>
          </a:xfrm>
          <a:prstGeom prst="rect">
            <a:avLst/>
          </a:prstGeom>
        </p:spPr>
        <p:txBody>
          <a:bodyPr vert="horz" lIns="94678" tIns="47343" rIns="94678" bIns="47343" rtlCol="0"/>
          <a:lstStyle>
            <a:lvl1pPr algn="l">
              <a:defRPr sz="1300"/>
            </a:lvl1pPr>
          </a:lstStyle>
          <a:p>
            <a:pPr>
              <a:defRPr/>
            </a:pPr>
            <a:endParaRPr lang="ja-JP" altLang="en-US"/>
          </a:p>
        </p:txBody>
      </p:sp>
      <p:sp>
        <p:nvSpPr>
          <p:cNvPr id="3" name="日付プレースホルダー 2"/>
          <p:cNvSpPr>
            <a:spLocks noGrp="1"/>
          </p:cNvSpPr>
          <p:nvPr>
            <p:ph type="dt" idx="1"/>
          </p:nvPr>
        </p:nvSpPr>
        <p:spPr>
          <a:xfrm>
            <a:off x="3814612" y="5"/>
            <a:ext cx="2919606" cy="494802"/>
          </a:xfrm>
          <a:prstGeom prst="rect">
            <a:avLst/>
          </a:prstGeom>
        </p:spPr>
        <p:txBody>
          <a:bodyPr vert="horz" lIns="94678" tIns="47343" rIns="94678" bIns="47343" rtlCol="0"/>
          <a:lstStyle>
            <a:lvl1pPr algn="r">
              <a:defRPr sz="1300"/>
            </a:lvl1pPr>
          </a:lstStyle>
          <a:p>
            <a:pPr>
              <a:defRPr/>
            </a:pPr>
            <a:fld id="{058346F2-D05C-4D89-B997-06DCC1F82D31}" type="datetimeFigureOut">
              <a:rPr lang="ja-JP" altLang="en-US"/>
              <a:pPr>
                <a:defRPr/>
              </a:pPr>
              <a:t>2021/5/25</a:t>
            </a:fld>
            <a:endParaRPr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4678" tIns="47343" rIns="94678" bIns="47343" rtlCol="0" anchor="ctr"/>
          <a:lstStyle/>
          <a:p>
            <a:pPr lvl="0"/>
            <a:endParaRPr lang="ja-JP" altLang="en-US" noProof="0"/>
          </a:p>
        </p:txBody>
      </p:sp>
      <p:sp>
        <p:nvSpPr>
          <p:cNvPr id="5" name="ノート プレースホルダー 4"/>
          <p:cNvSpPr>
            <a:spLocks noGrp="1"/>
          </p:cNvSpPr>
          <p:nvPr>
            <p:ph type="body" sz="quarter" idx="3"/>
          </p:nvPr>
        </p:nvSpPr>
        <p:spPr>
          <a:xfrm>
            <a:off x="674354" y="4747616"/>
            <a:ext cx="5388610" cy="3884832"/>
          </a:xfrm>
          <a:prstGeom prst="rect">
            <a:avLst/>
          </a:prstGeom>
        </p:spPr>
        <p:txBody>
          <a:bodyPr vert="horz" lIns="94678" tIns="47343" rIns="94678" bIns="47343"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3" y="9371514"/>
            <a:ext cx="2919608" cy="494802"/>
          </a:xfrm>
          <a:prstGeom prst="rect">
            <a:avLst/>
          </a:prstGeom>
        </p:spPr>
        <p:txBody>
          <a:bodyPr vert="horz" lIns="94678" tIns="47343" rIns="94678" bIns="47343" rtlCol="0" anchor="b"/>
          <a:lstStyle>
            <a:lvl1pPr algn="l">
              <a:defRPr sz="1300"/>
            </a:lvl1pPr>
          </a:lstStyle>
          <a:p>
            <a:pPr>
              <a:defRPr/>
            </a:pPr>
            <a:endParaRPr lang="ja-JP" altLang="en-US"/>
          </a:p>
        </p:txBody>
      </p:sp>
      <p:sp>
        <p:nvSpPr>
          <p:cNvPr id="7" name="スライド番号プレースホルダー 6"/>
          <p:cNvSpPr>
            <a:spLocks noGrp="1"/>
          </p:cNvSpPr>
          <p:nvPr>
            <p:ph type="sldNum" sz="quarter" idx="5"/>
          </p:nvPr>
        </p:nvSpPr>
        <p:spPr>
          <a:xfrm>
            <a:off x="3814612" y="9371514"/>
            <a:ext cx="2919606" cy="494802"/>
          </a:xfrm>
          <a:prstGeom prst="rect">
            <a:avLst/>
          </a:prstGeom>
        </p:spPr>
        <p:txBody>
          <a:bodyPr vert="horz" wrap="square" lIns="94678" tIns="47343" rIns="94678" bIns="47343" numCol="1" anchor="b" anchorCtr="0" compatLnSpc="1">
            <a:prstTxWarp prst="textNoShape">
              <a:avLst/>
            </a:prstTxWarp>
          </a:bodyPr>
          <a:lstStyle>
            <a:lvl1pPr algn="r">
              <a:defRPr sz="1300"/>
            </a:lvl1pPr>
          </a:lstStyle>
          <a:p>
            <a:pPr>
              <a:defRPr/>
            </a:pPr>
            <a:fld id="{CAA27877-D421-4269-B163-A35AB79424BB}" type="slidenum">
              <a:rPr lang="ja-JP" altLang="en-US"/>
              <a:pPr>
                <a:defRPr/>
              </a:pPr>
              <a:t>‹#›</a:t>
            </a:fld>
            <a:endParaRPr lang="ja-JP" altLang="en-US"/>
          </a:p>
        </p:txBody>
      </p:sp>
    </p:spTree>
    <p:extLst>
      <p:ext uri="{BB962C8B-B14F-4D97-AF65-F5344CB8AC3E}">
        <p14:creationId xmlns:p14="http://schemas.microsoft.com/office/powerpoint/2010/main" val="1460860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4900" y="477838"/>
            <a:ext cx="4613275" cy="34607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1</a:t>
            </a:fld>
            <a:endParaRPr kumimoji="1" lang="ja-JP" altLang="en-US"/>
          </a:p>
        </p:txBody>
      </p:sp>
    </p:spTree>
    <p:extLst>
      <p:ext uri="{BB962C8B-B14F-4D97-AF65-F5344CB8AC3E}">
        <p14:creationId xmlns:p14="http://schemas.microsoft.com/office/powerpoint/2010/main" val="1154334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11</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1874879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12</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316414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13</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367640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14</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1196052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15</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1475941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16</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1599339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17</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1354358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18</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841652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19</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3366261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20</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1995661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2</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2147726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21</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2561258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22</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2106698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23</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3126084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24</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1461323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25</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2054437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26</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2654687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27</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2740171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4900" y="477838"/>
            <a:ext cx="4613275" cy="34607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28</a:t>
            </a:fld>
            <a:endParaRPr kumimoji="1" lang="ja-JP" altLang="en-US"/>
          </a:p>
        </p:txBody>
      </p:sp>
    </p:spTree>
    <p:extLst>
      <p:ext uri="{BB962C8B-B14F-4D97-AF65-F5344CB8AC3E}">
        <p14:creationId xmlns:p14="http://schemas.microsoft.com/office/powerpoint/2010/main" val="1977373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29</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3416112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30</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2909052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4</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36234489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31</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3788662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32</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2331012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33</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1496747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5</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958275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6</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436171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7</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252845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8</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2138521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9</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548036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solidFill>
                <a:srgbClr val="0070C0"/>
              </a:solidFill>
            </a:endParaRPr>
          </a:p>
        </p:txBody>
      </p:sp>
      <p:sp>
        <p:nvSpPr>
          <p:cNvPr id="4" name="スライド番号プレースホルダー 3"/>
          <p:cNvSpPr>
            <a:spLocks noGrp="1"/>
          </p:cNvSpPr>
          <p:nvPr>
            <p:ph type="sldNum" sz="quarter" idx="5"/>
          </p:nvPr>
        </p:nvSpPr>
        <p:spPr/>
        <p:txBody>
          <a:bodyPr/>
          <a:lstStyle/>
          <a:p>
            <a:fld id="{52062CC3-3A97-4D27-AD9F-BE45EF324DE0}" type="slidenum">
              <a:rPr lang="ja-JP" altLang="en-US" smtClean="0"/>
              <a:pPr/>
              <a:t>10</a:t>
            </a:fld>
            <a:endParaRPr lang="ja-JP" altLang="en-US"/>
          </a:p>
        </p:txBody>
      </p:sp>
      <p:sp>
        <p:nvSpPr>
          <p:cNvPr id="7" name="スライド イメージ プレースホルダー 6"/>
          <p:cNvSpPr>
            <a:spLocks noGrp="1" noRot="1" noChangeAspect="1"/>
          </p:cNvSpPr>
          <p:nvPr>
            <p:ph type="sldImg"/>
          </p:nvPr>
        </p:nvSpPr>
        <p:spPr>
          <a:xfrm>
            <a:off x="1104900" y="477838"/>
            <a:ext cx="4613275" cy="3460750"/>
          </a:xfrm>
        </p:spPr>
      </p:sp>
    </p:spTree>
    <p:extLst>
      <p:ext uri="{BB962C8B-B14F-4D97-AF65-F5344CB8AC3E}">
        <p14:creationId xmlns:p14="http://schemas.microsoft.com/office/powerpoint/2010/main" val="4002360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83CBE7D0-00A1-4C5E-87FE-81F99E07D3AA}" type="datetimeFigureOut">
              <a:rPr lang="ja-JP" altLang="en-US" smtClean="0"/>
              <a:pPr>
                <a:defRPr/>
              </a:pPr>
              <a:t>2021/5/25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7BF44734-59C5-425D-914E-D1780D6988EF}" type="slidenum">
              <a:rPr lang="ja-JP" altLang="en-US"/>
              <a:pPr>
                <a:defRPr/>
              </a:pPr>
              <a:t>‹#›</a:t>
            </a:fld>
            <a:endParaRPr lang="ja-JP" altLang="en-US"/>
          </a:p>
        </p:txBody>
      </p:sp>
    </p:spTree>
    <p:extLst>
      <p:ext uri="{BB962C8B-B14F-4D97-AF65-F5344CB8AC3E}">
        <p14:creationId xmlns:p14="http://schemas.microsoft.com/office/powerpoint/2010/main" val="3583470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AC139DCD-DFC9-4B8A-A1FF-C0EFA65AB7DE}" type="datetimeFigureOut">
              <a:rPr lang="ja-JP" altLang="en-US" smtClean="0"/>
              <a:pPr>
                <a:defRPr/>
              </a:pPr>
              <a:t>2021/5/25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5E39A57-C66C-414E-8FF1-FB05AF9E77B6}" type="slidenum">
              <a:rPr lang="ja-JP" altLang="en-US"/>
              <a:pPr>
                <a:defRPr/>
              </a:pPr>
              <a:t>‹#›</a:t>
            </a:fld>
            <a:endParaRPr lang="ja-JP" altLang="en-US"/>
          </a:p>
        </p:txBody>
      </p:sp>
    </p:spTree>
    <p:extLst>
      <p:ext uri="{BB962C8B-B14F-4D97-AF65-F5344CB8AC3E}">
        <p14:creationId xmlns:p14="http://schemas.microsoft.com/office/powerpoint/2010/main" val="3777133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CAA823AC-B1FB-411D-90C4-6229F24B0FB0}" type="datetimeFigureOut">
              <a:rPr lang="ja-JP" altLang="en-US" smtClean="0"/>
              <a:pPr>
                <a:defRPr/>
              </a:pPr>
              <a:t>2021/5/25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A8CF24D-22EB-4594-98CC-C915C949395F}" type="slidenum">
              <a:rPr lang="ja-JP" altLang="en-US"/>
              <a:pPr>
                <a:defRPr/>
              </a:pPr>
              <a:t>‹#›</a:t>
            </a:fld>
            <a:endParaRPr lang="ja-JP" altLang="en-US"/>
          </a:p>
        </p:txBody>
      </p:sp>
    </p:spTree>
    <p:extLst>
      <p:ext uri="{BB962C8B-B14F-4D97-AF65-F5344CB8AC3E}">
        <p14:creationId xmlns:p14="http://schemas.microsoft.com/office/powerpoint/2010/main" val="2810065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a:solidFill>
                  <a:srgbClr val="4FCEFF"/>
                </a:solidFill>
                <a:latin typeface="Calibri"/>
                <a:ea typeface="游ゴシック"/>
                <a:cs typeface="Calibri"/>
              </a:rPr>
              <a:t>CLIMATE CHANGE ADAPTATION PLATFORM</a:t>
            </a:r>
            <a:endParaRPr kumimoji="0" lang="ja-JP"/>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a:t>マスター テキストの書式設定</a:t>
            </a:r>
          </a:p>
        </p:txBody>
      </p:sp>
      <p:sp>
        <p:nvSpPr>
          <p:cNvPr id="13" name="テキスト プレースホルダー 13"/>
          <p:cNvSpPr>
            <a:spLocks noGrp="1"/>
          </p:cNvSpPr>
          <p:nvPr>
            <p:ph type="body" sz="quarter" idx="15"/>
          </p:nvPr>
        </p:nvSpPr>
        <p:spPr>
          <a:xfrm>
            <a:off x="0" y="7035800"/>
            <a:ext cx="9144000" cy="749300"/>
          </a:xfrm>
        </p:spPr>
        <p:txBody>
          <a:bodyPr anchor="ctr">
            <a:normAutofit/>
          </a:bodyPr>
          <a:lstStyle>
            <a:lvl1pPr marL="0" indent="0">
              <a:lnSpc>
                <a:spcPct val="100000"/>
              </a:lnSpc>
              <a:spcBef>
                <a:spcPts val="0"/>
              </a:spcBef>
              <a:buFontTx/>
              <a:buNone/>
              <a:defRPr sz="1200">
                <a:solidFill>
                  <a:schemeClr val="tx1"/>
                </a:solidFill>
              </a:defRPr>
            </a:lvl1pPr>
          </a:lstStyle>
          <a:p>
            <a:pPr lvl="0"/>
            <a:r>
              <a:rPr kumimoji="1" lang="ja-JP" altLang="en-US"/>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a:t>マスター テキストの書式設定</a:t>
            </a:r>
          </a:p>
        </p:txBody>
      </p:sp>
    </p:spTree>
    <p:extLst>
      <p:ext uri="{BB962C8B-B14F-4D97-AF65-F5344CB8AC3E}">
        <p14:creationId xmlns:p14="http://schemas.microsoft.com/office/powerpoint/2010/main" val="342468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207BF5A4-A977-472A-AC0B-473BC41B185B}" type="datetimeFigureOut">
              <a:rPr lang="ja-JP" altLang="en-US" smtClean="0"/>
              <a:pPr>
                <a:defRPr/>
              </a:pPr>
              <a:t>2021/5/25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BA4EBDB-8228-4D51-94EF-3A2BAF465B4B}" type="slidenum">
              <a:rPr lang="ja-JP" altLang="en-US"/>
              <a:pPr>
                <a:defRPr/>
              </a:pPr>
              <a:t>‹#›</a:t>
            </a:fld>
            <a:endParaRPr lang="ja-JP" altLang="en-US"/>
          </a:p>
        </p:txBody>
      </p:sp>
    </p:spTree>
    <p:extLst>
      <p:ext uri="{BB962C8B-B14F-4D97-AF65-F5344CB8AC3E}">
        <p14:creationId xmlns:p14="http://schemas.microsoft.com/office/powerpoint/2010/main" val="3446435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366B4CE2-046B-4878-A43D-C5B74571150D}" type="datetimeFigureOut">
              <a:rPr lang="ja-JP" altLang="en-US" smtClean="0"/>
              <a:pPr>
                <a:defRPr/>
              </a:pPr>
              <a:t>2021/5/25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7167353C-C308-44E6-8E9A-BDF65D8EE0EA}" type="slidenum">
              <a:rPr lang="ja-JP" altLang="en-US"/>
              <a:pPr>
                <a:defRPr/>
              </a:pPr>
              <a:t>‹#›</a:t>
            </a:fld>
            <a:endParaRPr lang="ja-JP" altLang="en-US"/>
          </a:p>
        </p:txBody>
      </p:sp>
    </p:spTree>
    <p:extLst>
      <p:ext uri="{BB962C8B-B14F-4D97-AF65-F5344CB8AC3E}">
        <p14:creationId xmlns:p14="http://schemas.microsoft.com/office/powerpoint/2010/main" val="2209686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46E29786-11B3-46D1-97FC-3A32D04DF2D8}" type="datetimeFigureOut">
              <a:rPr lang="ja-JP" altLang="en-US" smtClean="0"/>
              <a:pPr>
                <a:defRPr/>
              </a:pPr>
              <a:t>2021/5/25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B6423D8-6FA5-4A91-87ED-F55703C9AD7D}" type="slidenum">
              <a:rPr lang="ja-JP" altLang="en-US"/>
              <a:pPr>
                <a:defRPr/>
              </a:pPr>
              <a:t>‹#›</a:t>
            </a:fld>
            <a:endParaRPr lang="ja-JP" altLang="en-US"/>
          </a:p>
        </p:txBody>
      </p:sp>
    </p:spTree>
    <p:extLst>
      <p:ext uri="{BB962C8B-B14F-4D97-AF65-F5344CB8AC3E}">
        <p14:creationId xmlns:p14="http://schemas.microsoft.com/office/powerpoint/2010/main" val="2259373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5851BC5C-FACD-4B64-A351-2F4DECA1B4E4}" type="datetimeFigureOut">
              <a:rPr lang="ja-JP" altLang="en-US" smtClean="0"/>
              <a:pPr>
                <a:defRPr/>
              </a:pPr>
              <a:t>2021/5/25</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5454528D-3C18-411C-9842-1AA321B671DD}" type="slidenum">
              <a:rPr lang="ja-JP" altLang="en-US"/>
              <a:pPr>
                <a:defRPr/>
              </a:pPr>
              <a:t>‹#›</a:t>
            </a:fld>
            <a:endParaRPr lang="ja-JP" altLang="en-US"/>
          </a:p>
        </p:txBody>
      </p:sp>
    </p:spTree>
    <p:extLst>
      <p:ext uri="{BB962C8B-B14F-4D97-AF65-F5344CB8AC3E}">
        <p14:creationId xmlns:p14="http://schemas.microsoft.com/office/powerpoint/2010/main" val="280026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F99FD18B-D33F-4AFA-8AD6-3E55478AC140}" type="datetimeFigureOut">
              <a:rPr lang="ja-JP" altLang="en-US" smtClean="0"/>
              <a:pPr>
                <a:defRPr/>
              </a:pPr>
              <a:t>2021/5/25</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5A337011-DD8A-46D6-BC9D-386592A20CB2}" type="slidenum">
              <a:rPr lang="ja-JP" altLang="en-US"/>
              <a:pPr>
                <a:defRPr/>
              </a:pPr>
              <a:t>‹#›</a:t>
            </a:fld>
            <a:endParaRPr lang="ja-JP" altLang="en-US"/>
          </a:p>
        </p:txBody>
      </p:sp>
    </p:spTree>
    <p:extLst>
      <p:ext uri="{BB962C8B-B14F-4D97-AF65-F5344CB8AC3E}">
        <p14:creationId xmlns:p14="http://schemas.microsoft.com/office/powerpoint/2010/main" val="3490757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F44695F6-1734-426E-9489-940878727F5E}" type="datetimeFigureOut">
              <a:rPr lang="ja-JP" altLang="en-US" smtClean="0"/>
              <a:pPr>
                <a:defRPr/>
              </a:pPr>
              <a:t>2021/5/25</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82D163E3-0D4D-4A25-877F-908621D1C94D}" type="slidenum">
              <a:rPr lang="ja-JP" altLang="en-US"/>
              <a:pPr>
                <a:defRPr/>
              </a:pPr>
              <a:t>‹#›</a:t>
            </a:fld>
            <a:endParaRPr lang="ja-JP" altLang="en-US"/>
          </a:p>
        </p:txBody>
      </p:sp>
    </p:spTree>
    <p:extLst>
      <p:ext uri="{BB962C8B-B14F-4D97-AF65-F5344CB8AC3E}">
        <p14:creationId xmlns:p14="http://schemas.microsoft.com/office/powerpoint/2010/main" val="1365369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A90DC070-FCED-4EA3-9EBB-609A83C6F898}" type="datetimeFigureOut">
              <a:rPr lang="ja-JP" altLang="en-US" smtClean="0"/>
              <a:pPr>
                <a:defRPr/>
              </a:pPr>
              <a:t>2021/5/25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9E7C305D-3B9F-4C4A-8E71-F2ADEC62F095}" type="slidenum">
              <a:rPr lang="ja-JP" altLang="en-US"/>
              <a:pPr>
                <a:defRPr/>
              </a:pPr>
              <a:t>‹#›</a:t>
            </a:fld>
            <a:endParaRPr lang="ja-JP" altLang="en-US"/>
          </a:p>
        </p:txBody>
      </p:sp>
    </p:spTree>
    <p:extLst>
      <p:ext uri="{BB962C8B-B14F-4D97-AF65-F5344CB8AC3E}">
        <p14:creationId xmlns:p14="http://schemas.microsoft.com/office/powerpoint/2010/main" val="30966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37E0C5FE-6BD3-4950-91FB-F1E5ED644BA6}" type="datetimeFigureOut">
              <a:rPr lang="ja-JP" altLang="en-US" smtClean="0"/>
              <a:pPr>
                <a:defRPr/>
              </a:pPr>
              <a:t>2021/5/25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220B42E-0368-4345-9EAD-29A0FB857BD1}" type="slidenum">
              <a:rPr lang="ja-JP" altLang="en-US"/>
              <a:pPr>
                <a:defRPr/>
              </a:pPr>
              <a:t>‹#›</a:t>
            </a:fld>
            <a:endParaRPr lang="ja-JP" altLang="en-US"/>
          </a:p>
        </p:txBody>
      </p:sp>
    </p:spTree>
    <p:extLst>
      <p:ext uri="{BB962C8B-B14F-4D97-AF65-F5344CB8AC3E}">
        <p14:creationId xmlns:p14="http://schemas.microsoft.com/office/powerpoint/2010/main" val="3958602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defRPr>
            </a:lvl1pPr>
          </a:lstStyle>
          <a:p>
            <a:pPr>
              <a:defRPr/>
            </a:pPr>
            <a:fld id="{3E7DEBFD-2ADA-4CE9-9B27-D58145345866}" type="datetimeFigureOut">
              <a:rPr lang="ja-JP" altLang="en-US" smtClean="0"/>
              <a:pPr>
                <a:defRPr/>
              </a:pPr>
              <a:t>2021/5/25</a:t>
            </a:fld>
            <a:endParaRPr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2F42C5CA-8C8A-4087-8E08-C83691B1F73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5pPr>
      <a:lvl6pPr marL="4572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6pPr>
      <a:lvl7pPr marL="9144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7pPr>
      <a:lvl8pPr marL="13716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8pPr>
      <a:lvl9pPr marL="18288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9pPr>
    </p:titleStyle>
    <p:bodyStyle>
      <a:lvl1pPr marL="171450" indent="-171450" algn="l" defTabSz="685800" rtl="0" eaLnBrk="0" fontAlgn="base" hangingPunct="0">
        <a:lnSpc>
          <a:spcPct val="90000"/>
        </a:lnSpc>
        <a:spcBef>
          <a:spcPts val="750"/>
        </a:spcBef>
        <a:spcAft>
          <a:spcPct val="0"/>
        </a:spcAft>
        <a:buFont typeface="Arial"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s://a-plat.nies.go.jp/webgis/index.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A061B4-9F3B-4F8B-B57D-C1ADD802356C}"/>
              </a:ext>
            </a:extLst>
          </p:cNvPr>
          <p:cNvSpPr>
            <a:spLocks noGrp="1"/>
          </p:cNvSpPr>
          <p:nvPr>
            <p:ph type="ctrTitle"/>
          </p:nvPr>
        </p:nvSpPr>
        <p:spPr>
          <a:xfrm>
            <a:off x="455512" y="2156504"/>
            <a:ext cx="8232987" cy="2544993"/>
          </a:xfrm>
        </p:spPr>
        <p:txBody>
          <a:bodyPr anchor="ctr">
            <a:noAutofit/>
          </a:bodyPr>
          <a:lstStyle/>
          <a:p>
            <a:pPr>
              <a:lnSpc>
                <a:spcPts val="4500"/>
              </a:lnSpc>
              <a:spcBef>
                <a:spcPts val="0"/>
              </a:spcBef>
            </a:pPr>
            <a:r>
              <a:rPr lang="ja-JP" altLang="en-US" sz="3200" b="1" dirty="0">
                <a:solidFill>
                  <a:srgbClr val="0070C0"/>
                </a:solidFill>
                <a:latin typeface="UD デジタル 教科書体 NK-B" panose="02020700000000000000" pitchFamily="18" charset="-128"/>
                <a:ea typeface="UD デジタル 教科書体 NK-B" panose="02020700000000000000" pitchFamily="18" charset="-128"/>
              </a:rPr>
              <a:t>気候変動への適応　</a:t>
            </a:r>
            <a:r>
              <a:rPr lang="en-US" altLang="ja-JP" sz="3200" b="1" dirty="0">
                <a:solidFill>
                  <a:srgbClr val="0070C0"/>
                </a:solidFill>
                <a:latin typeface="UD デジタル 教科書体 NK-B" panose="02020700000000000000" pitchFamily="18" charset="-128"/>
                <a:ea typeface="UD デジタル 教科書体 NK-B" panose="02020700000000000000" pitchFamily="18" charset="-128"/>
              </a:rPr>
              <a:t>e-</a:t>
            </a:r>
            <a:r>
              <a:rPr lang="ja-JP" altLang="en-US" sz="3200" b="1" dirty="0">
                <a:solidFill>
                  <a:srgbClr val="0070C0"/>
                </a:solidFill>
                <a:latin typeface="UD デジタル 教科書体 NK-B" panose="02020700000000000000" pitchFamily="18" charset="-128"/>
                <a:ea typeface="UD デジタル 教科書体 NK-B" panose="02020700000000000000" pitchFamily="18" charset="-128"/>
              </a:rPr>
              <a:t>ラーニング教材</a:t>
            </a:r>
            <a:br>
              <a:rPr lang="en-US" altLang="ja-JP" sz="3200" b="1" dirty="0">
                <a:solidFill>
                  <a:srgbClr val="0070C0"/>
                </a:solidFill>
                <a:latin typeface="UD デジタル 教科書体 NK-B" panose="02020700000000000000" pitchFamily="18" charset="-128"/>
                <a:ea typeface="UD デジタル 教科書体 NK-B" panose="02020700000000000000" pitchFamily="18" charset="-128"/>
              </a:rPr>
            </a:br>
            <a:r>
              <a:rPr lang="en-US" altLang="ja-JP" sz="3200" b="1" dirty="0">
                <a:solidFill>
                  <a:srgbClr val="0070C0"/>
                </a:solidFill>
                <a:latin typeface="UD デジタル 教科書体 NK-B" panose="02020700000000000000" pitchFamily="18" charset="-128"/>
                <a:ea typeface="UD デジタル 教科書体 NK-B" panose="02020700000000000000" pitchFamily="18" charset="-128"/>
              </a:rPr>
              <a:t>【</a:t>
            </a:r>
            <a:r>
              <a:rPr lang="ja-JP" altLang="en-US" sz="2800" b="1" dirty="0">
                <a:solidFill>
                  <a:srgbClr val="0070C0"/>
                </a:solidFill>
                <a:latin typeface="UD デジタル 教科書体 NK-B" panose="02020700000000000000" pitchFamily="18" charset="-128"/>
                <a:ea typeface="UD デジタル 教科書体 NK-B" panose="02020700000000000000" pitchFamily="18" charset="-128"/>
              </a:rPr>
              <a:t>中学生向け</a:t>
            </a:r>
            <a:r>
              <a:rPr lang="en-US" altLang="ja-JP" sz="2800" b="1" dirty="0">
                <a:solidFill>
                  <a:srgbClr val="0070C0"/>
                </a:solidFill>
                <a:latin typeface="UD デジタル 教科書体 NK-B" panose="02020700000000000000" pitchFamily="18" charset="-128"/>
                <a:ea typeface="UD デジタル 教科書体 NK-B" panose="02020700000000000000" pitchFamily="18" charset="-128"/>
              </a:rPr>
              <a:t>】</a:t>
            </a:r>
            <a:endParaRPr lang="ja-JP" altLang="en-US" sz="2800" b="1" dirty="0">
              <a:solidFill>
                <a:srgbClr val="0070C0"/>
              </a:solidFill>
              <a:latin typeface="UD デジタル 教科書体 NK-B" panose="02020700000000000000" pitchFamily="18" charset="-128"/>
              <a:ea typeface="UD デジタル 教科書体 NK-B" panose="02020700000000000000" pitchFamily="18" charset="-128"/>
            </a:endParaRPr>
          </a:p>
        </p:txBody>
      </p:sp>
      <p:pic>
        <p:nvPicPr>
          <p:cNvPr id="3" name="Picture 2" descr="気候変動適応情報プラットフォーム（A-PLAT）">
            <a:extLst>
              <a:ext uri="{FF2B5EF4-FFF2-40B4-BE49-F238E27FC236}">
                <a16:creationId xmlns:a16="http://schemas.microsoft.com/office/drawing/2014/main" id="{E618DAF1-2EC5-4FE4-856D-4560198942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1941" y="5432778"/>
            <a:ext cx="3660119" cy="63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582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509598"/>
            <a:ext cx="9144000" cy="1282626"/>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地球温暖化が進まないよう原因となっている温室効果ガスが出る量を減らしていく（②）とともに、暖かくなっても安全に生活できるように影響にそなえる（③）ことが必要です。</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10</a:t>
            </a:fld>
            <a:endParaRPr kumimoji="1" lang="ja-JP" altLang="en-US"/>
          </a:p>
        </p:txBody>
      </p:sp>
      <p:sp>
        <p:nvSpPr>
          <p:cNvPr id="11" name="テキスト ボックス 10">
            <a:extLst>
              <a:ext uri="{FF2B5EF4-FFF2-40B4-BE49-F238E27FC236}">
                <a16:creationId xmlns:a16="http://schemas.microsoft.com/office/drawing/2014/main" id="{DDE1C816-D9F1-4401-B182-D594A9BB03C0}"/>
              </a:ext>
            </a:extLst>
          </p:cNvPr>
          <p:cNvSpPr txBox="1">
            <a:spLocks noChangeArrowheads="1"/>
          </p:cNvSpPr>
          <p:nvPr/>
        </p:nvSpPr>
        <p:spPr bwMode="auto">
          <a:xfrm>
            <a:off x="107858" y="5676449"/>
            <a:ext cx="8942832" cy="1077218"/>
          </a:xfrm>
          <a:prstGeom prst="rect">
            <a:avLst/>
          </a:prstGeom>
          <a:noFill/>
          <a:ln w="9525">
            <a:noFill/>
            <a:miter lim="800000"/>
            <a:headEnd/>
            <a:tailEnd/>
          </a:ln>
        </p:spPr>
        <p:txBody>
          <a:bodyPr wrap="square">
            <a:spAutoFit/>
          </a:bodyPr>
          <a:lstStyle/>
          <a:p>
            <a:r>
              <a:rPr lang="ja-JP" altLang="en-US" sz="3200" dirty="0">
                <a:latin typeface="UD デジタル 教科書体 NK-R" panose="02020400000000000000" pitchFamily="18" charset="-128"/>
                <a:ea typeface="UD デジタル 教科書体 NK-R" panose="02020400000000000000" pitchFamily="18" charset="-128"/>
              </a:rPr>
              <a:t>原因となっている温室効果ガスを減らすことを緩和、影響にそなえることを適応といいます。</a:t>
            </a:r>
            <a:endParaRPr kumimoji="1" lang="en-US" altLang="ja-JP" sz="3200" dirty="0">
              <a:latin typeface="UD デジタル 教科書体 NK-R" panose="02020400000000000000" pitchFamily="18" charset="-128"/>
              <a:ea typeface="UD デジタル 教科書体 NK-R" panose="02020400000000000000" pitchFamily="18" charset="-128"/>
            </a:endParaRPr>
          </a:p>
        </p:txBody>
      </p:sp>
      <p:grpSp>
        <p:nvGrpSpPr>
          <p:cNvPr id="8" name="グループ化 7">
            <a:extLst>
              <a:ext uri="{FF2B5EF4-FFF2-40B4-BE49-F238E27FC236}">
                <a16:creationId xmlns:a16="http://schemas.microsoft.com/office/drawing/2014/main" id="{C3BDD07D-9B87-438B-9D24-8C05A81F18FB}"/>
              </a:ext>
            </a:extLst>
          </p:cNvPr>
          <p:cNvGrpSpPr/>
          <p:nvPr/>
        </p:nvGrpSpPr>
        <p:grpSpPr>
          <a:xfrm>
            <a:off x="1228971" y="2255645"/>
            <a:ext cx="2431276" cy="2874713"/>
            <a:chOff x="1287254" y="2929632"/>
            <a:chExt cx="2728474" cy="3070719"/>
          </a:xfrm>
        </p:grpSpPr>
        <p:pic>
          <p:nvPicPr>
            <p:cNvPr id="10" name="図 9">
              <a:extLst>
                <a:ext uri="{FF2B5EF4-FFF2-40B4-BE49-F238E27FC236}">
                  <a16:creationId xmlns:a16="http://schemas.microsoft.com/office/drawing/2014/main" id="{B6B417C4-C62E-476E-8F5B-389DDC99EB1B}"/>
                </a:ext>
              </a:extLst>
            </p:cNvPr>
            <p:cNvPicPr>
              <a:picLocks noChangeAspect="1"/>
            </p:cNvPicPr>
            <p:nvPr/>
          </p:nvPicPr>
          <p:blipFill>
            <a:blip r:embed="rId3"/>
            <a:stretch>
              <a:fillRect/>
            </a:stretch>
          </p:blipFill>
          <p:spPr>
            <a:xfrm>
              <a:off x="1287254" y="2929632"/>
              <a:ext cx="2728474" cy="470427"/>
            </a:xfrm>
            <a:prstGeom prst="rect">
              <a:avLst/>
            </a:prstGeom>
          </p:spPr>
        </p:pic>
        <p:grpSp>
          <p:nvGrpSpPr>
            <p:cNvPr id="12" name="グループ化 11">
              <a:extLst>
                <a:ext uri="{FF2B5EF4-FFF2-40B4-BE49-F238E27FC236}">
                  <a16:creationId xmlns:a16="http://schemas.microsoft.com/office/drawing/2014/main" id="{07CE5419-FDEA-4B65-ACB6-E4920622BFCE}"/>
                </a:ext>
              </a:extLst>
            </p:cNvPr>
            <p:cNvGrpSpPr/>
            <p:nvPr/>
          </p:nvGrpSpPr>
          <p:grpSpPr>
            <a:xfrm>
              <a:off x="1366751" y="3451761"/>
              <a:ext cx="2569480" cy="2548590"/>
              <a:chOff x="1614798" y="3451761"/>
              <a:chExt cx="2569480" cy="2548590"/>
            </a:xfrm>
          </p:grpSpPr>
          <p:pic>
            <p:nvPicPr>
              <p:cNvPr id="13" name="図 12">
                <a:extLst>
                  <a:ext uri="{FF2B5EF4-FFF2-40B4-BE49-F238E27FC236}">
                    <a16:creationId xmlns:a16="http://schemas.microsoft.com/office/drawing/2014/main" id="{72DE5DF6-FEF7-419B-9297-70858BAD11AD}"/>
                  </a:ext>
                </a:extLst>
              </p:cNvPr>
              <p:cNvPicPr>
                <a:picLocks noChangeAspect="1"/>
              </p:cNvPicPr>
              <p:nvPr/>
            </p:nvPicPr>
            <p:blipFill>
              <a:blip r:embed="rId4"/>
              <a:stretch>
                <a:fillRect/>
              </a:stretch>
            </p:blipFill>
            <p:spPr>
              <a:xfrm>
                <a:off x="1614798" y="3451761"/>
                <a:ext cx="2569480" cy="2548590"/>
              </a:xfrm>
              <a:prstGeom prst="rect">
                <a:avLst/>
              </a:prstGeom>
            </p:spPr>
          </p:pic>
          <p:sp>
            <p:nvSpPr>
              <p:cNvPr id="14" name="テキスト ボックス 13">
                <a:extLst>
                  <a:ext uri="{FF2B5EF4-FFF2-40B4-BE49-F238E27FC236}">
                    <a16:creationId xmlns:a16="http://schemas.microsoft.com/office/drawing/2014/main" id="{E8107B95-4AF7-4C0B-A68B-B1CAFBC37A61}"/>
                  </a:ext>
                </a:extLst>
              </p:cNvPr>
              <p:cNvSpPr txBox="1"/>
              <p:nvPr/>
            </p:nvSpPr>
            <p:spPr>
              <a:xfrm>
                <a:off x="2217546" y="3598964"/>
                <a:ext cx="1287654" cy="427391"/>
              </a:xfrm>
              <a:prstGeom prst="rect">
                <a:avLst/>
              </a:prstGeom>
              <a:noFill/>
            </p:spPr>
            <p:txBody>
              <a:bodyPr wrap="square" rtlCol="0">
                <a:spAutoFit/>
              </a:bodyPr>
              <a:lstStyle/>
              <a:p>
                <a:pPr algn="dist"/>
                <a:r>
                  <a:rPr kumimoji="1" lang="ja-JP" altLang="en-US" sz="2000" b="1" dirty="0">
                    <a:solidFill>
                      <a:schemeClr val="bg1"/>
                    </a:solidFill>
                  </a:rPr>
                  <a:t>かんわ</a:t>
                </a:r>
              </a:p>
            </p:txBody>
          </p:sp>
        </p:grpSp>
      </p:grpSp>
      <p:grpSp>
        <p:nvGrpSpPr>
          <p:cNvPr id="15" name="グループ化 14">
            <a:extLst>
              <a:ext uri="{FF2B5EF4-FFF2-40B4-BE49-F238E27FC236}">
                <a16:creationId xmlns:a16="http://schemas.microsoft.com/office/drawing/2014/main" id="{D2710755-3B14-4A62-B8C0-7771BA20CD60}"/>
              </a:ext>
            </a:extLst>
          </p:cNvPr>
          <p:cNvGrpSpPr/>
          <p:nvPr/>
        </p:nvGrpSpPr>
        <p:grpSpPr>
          <a:xfrm>
            <a:off x="5044600" y="2244606"/>
            <a:ext cx="2536072" cy="2813578"/>
            <a:chOff x="4678113" y="2902355"/>
            <a:chExt cx="2846080" cy="3005415"/>
          </a:xfrm>
        </p:grpSpPr>
        <p:pic>
          <p:nvPicPr>
            <p:cNvPr id="16" name="図 15">
              <a:extLst>
                <a:ext uri="{FF2B5EF4-FFF2-40B4-BE49-F238E27FC236}">
                  <a16:creationId xmlns:a16="http://schemas.microsoft.com/office/drawing/2014/main" id="{FBDB87C6-CAB0-4314-9A1A-203039607680}"/>
                </a:ext>
              </a:extLst>
            </p:cNvPr>
            <p:cNvPicPr>
              <a:picLocks noChangeAspect="1"/>
            </p:cNvPicPr>
            <p:nvPr/>
          </p:nvPicPr>
          <p:blipFill>
            <a:blip r:embed="rId5"/>
            <a:stretch>
              <a:fillRect/>
            </a:stretch>
          </p:blipFill>
          <p:spPr>
            <a:xfrm>
              <a:off x="4678113" y="2902355"/>
              <a:ext cx="2846080" cy="446905"/>
            </a:xfrm>
            <a:prstGeom prst="rect">
              <a:avLst/>
            </a:prstGeom>
          </p:spPr>
        </p:pic>
        <p:grpSp>
          <p:nvGrpSpPr>
            <p:cNvPr id="17" name="グループ化 16">
              <a:extLst>
                <a:ext uri="{FF2B5EF4-FFF2-40B4-BE49-F238E27FC236}">
                  <a16:creationId xmlns:a16="http://schemas.microsoft.com/office/drawing/2014/main" id="{B6A648ED-7A51-44AB-A1CD-91126E271EFC}"/>
                </a:ext>
              </a:extLst>
            </p:cNvPr>
            <p:cNvGrpSpPr/>
            <p:nvPr/>
          </p:nvGrpSpPr>
          <p:grpSpPr>
            <a:xfrm>
              <a:off x="4805968" y="3400961"/>
              <a:ext cx="2590370" cy="2506809"/>
              <a:chOff x="4477180" y="3451761"/>
              <a:chExt cx="2590370" cy="2506809"/>
            </a:xfrm>
          </p:grpSpPr>
          <p:pic>
            <p:nvPicPr>
              <p:cNvPr id="18" name="図 17">
                <a:extLst>
                  <a:ext uri="{FF2B5EF4-FFF2-40B4-BE49-F238E27FC236}">
                    <a16:creationId xmlns:a16="http://schemas.microsoft.com/office/drawing/2014/main" id="{986D6AF3-AC24-40E6-AC15-23B60FD46FDB}"/>
                  </a:ext>
                </a:extLst>
              </p:cNvPr>
              <p:cNvPicPr>
                <a:picLocks noChangeAspect="1"/>
              </p:cNvPicPr>
              <p:nvPr/>
            </p:nvPicPr>
            <p:blipFill>
              <a:blip r:embed="rId6"/>
              <a:stretch>
                <a:fillRect/>
              </a:stretch>
            </p:blipFill>
            <p:spPr>
              <a:xfrm>
                <a:off x="4477180" y="3451761"/>
                <a:ext cx="2590370" cy="2506809"/>
              </a:xfrm>
              <a:prstGeom prst="rect">
                <a:avLst/>
              </a:prstGeom>
            </p:spPr>
          </p:pic>
          <p:sp>
            <p:nvSpPr>
              <p:cNvPr id="19" name="テキスト ボックス 18">
                <a:extLst>
                  <a:ext uri="{FF2B5EF4-FFF2-40B4-BE49-F238E27FC236}">
                    <a16:creationId xmlns:a16="http://schemas.microsoft.com/office/drawing/2014/main" id="{5D384F55-F53E-4ECC-A43C-91E89F2EE4CA}"/>
                  </a:ext>
                </a:extLst>
              </p:cNvPr>
              <p:cNvSpPr txBox="1"/>
              <p:nvPr/>
            </p:nvSpPr>
            <p:spPr>
              <a:xfrm>
                <a:off x="5018442" y="3598964"/>
                <a:ext cx="1536549" cy="427391"/>
              </a:xfrm>
              <a:prstGeom prst="rect">
                <a:avLst/>
              </a:prstGeom>
              <a:noFill/>
            </p:spPr>
            <p:txBody>
              <a:bodyPr wrap="square" rtlCol="0">
                <a:spAutoFit/>
              </a:bodyPr>
              <a:lstStyle/>
              <a:p>
                <a:pPr algn="dist"/>
                <a:r>
                  <a:rPr kumimoji="1" lang="ja-JP" altLang="en-US" sz="2000" b="1" dirty="0">
                    <a:solidFill>
                      <a:schemeClr val="bg1"/>
                    </a:solidFill>
                  </a:rPr>
                  <a:t>てきおう</a:t>
                </a:r>
              </a:p>
            </p:txBody>
          </p:sp>
        </p:grpSp>
      </p:grpSp>
    </p:spTree>
    <p:extLst>
      <p:ext uri="{BB962C8B-B14F-4D97-AF65-F5344CB8AC3E}">
        <p14:creationId xmlns:p14="http://schemas.microsoft.com/office/powerpoint/2010/main" val="1233612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470272"/>
            <a:ext cx="9144000" cy="1749264"/>
          </a:xfrm>
        </p:spPr>
        <p:txBody>
          <a:bodyPr/>
          <a:lstStyle/>
          <a:p>
            <a:r>
              <a:rPr lang="ja-JP" altLang="en-US" dirty="0">
                <a:latin typeface="UD デジタル 教科書体 NK-B" panose="02020700000000000000" pitchFamily="18" charset="-128"/>
                <a:ea typeface="UD デジタル 教科書体 NK-B" panose="02020700000000000000" pitchFamily="18" charset="-128"/>
              </a:rPr>
              <a:t>（第３問）日本では約</a:t>
            </a:r>
            <a:r>
              <a:rPr lang="en-US" altLang="ja-JP" dirty="0">
                <a:latin typeface="UD デジタル 教科書体 NK-B" panose="02020700000000000000" pitchFamily="18" charset="-128"/>
                <a:ea typeface="UD デジタル 教科書体 NK-B" panose="02020700000000000000" pitchFamily="18" charset="-128"/>
              </a:rPr>
              <a:t>100</a:t>
            </a:r>
            <a:r>
              <a:rPr lang="ja-JP" altLang="en-US" dirty="0">
                <a:latin typeface="UD デジタル 教科書体 NK-B" panose="02020700000000000000" pitchFamily="18" charset="-128"/>
                <a:ea typeface="UD デジタル 教科書体 NK-B" panose="02020700000000000000" pitchFamily="18" charset="-128"/>
              </a:rPr>
              <a:t>年前と比べ、平均気温が上昇しているといわれています。それによってすでに現れている影響は次のうちどれでしょうか？あてはまるものをすべて選んでください。</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11</a:t>
            </a:fld>
            <a:endParaRPr kumimoji="1" lang="ja-JP" altLang="en-US"/>
          </a:p>
        </p:txBody>
      </p:sp>
      <p:sp>
        <p:nvSpPr>
          <p:cNvPr id="14" name="テキスト ボックス 13">
            <a:extLst>
              <a:ext uri="{FF2B5EF4-FFF2-40B4-BE49-F238E27FC236}">
                <a16:creationId xmlns:a16="http://schemas.microsoft.com/office/drawing/2014/main" id="{46246042-CA67-4B15-892B-696729176CC1}"/>
              </a:ext>
            </a:extLst>
          </p:cNvPr>
          <p:cNvSpPr txBox="1">
            <a:spLocks noChangeArrowheads="1"/>
          </p:cNvSpPr>
          <p:nvPr/>
        </p:nvSpPr>
        <p:spPr bwMode="auto">
          <a:xfrm>
            <a:off x="265471" y="2674072"/>
            <a:ext cx="8642556" cy="3647152"/>
          </a:xfrm>
          <a:prstGeom prst="rect">
            <a:avLst/>
          </a:prstGeom>
          <a:noFill/>
          <a:ln w="9525">
            <a:noFill/>
            <a:miter lim="800000"/>
            <a:headEnd/>
            <a:tailEnd/>
          </a:ln>
        </p:spPr>
        <p:txBody>
          <a:bodyPr wrap="square">
            <a:spAutoFit/>
          </a:bodyPr>
          <a:lstStyle/>
          <a:p>
            <a:r>
              <a:rPr lang="ja-JP" altLang="en-US" sz="3300" dirty="0">
                <a:latin typeface="UD デジタル 教科書体 NK-R" panose="02020400000000000000" pitchFamily="18" charset="-128"/>
                <a:ea typeface="UD デジタル 教科書体 NK-R" panose="02020400000000000000" pitchFamily="18" charset="-128"/>
              </a:rPr>
              <a:t>①</a:t>
            </a:r>
            <a:r>
              <a:rPr kumimoji="1" lang="ja-JP" altLang="en-US" sz="3300" dirty="0">
                <a:latin typeface="UD デジタル 教科書体 NK-R" panose="02020400000000000000" pitchFamily="18" charset="-128"/>
                <a:ea typeface="UD デジタル 教科書体 NK-R" panose="02020400000000000000" pitchFamily="18" charset="-128"/>
              </a:rPr>
              <a:t>　</a:t>
            </a:r>
            <a:r>
              <a:rPr kumimoji="1" lang="en-US" altLang="ja-JP" sz="3300" dirty="0">
                <a:latin typeface="UD デジタル 教科書体 NK-R" panose="02020400000000000000" pitchFamily="18" charset="-128"/>
                <a:ea typeface="UD デジタル 教科書体 NK-R" panose="02020400000000000000" pitchFamily="18" charset="-128"/>
              </a:rPr>
              <a:t>1</a:t>
            </a:r>
            <a:r>
              <a:rPr kumimoji="1" lang="ja-JP" altLang="en-US" sz="3300" dirty="0">
                <a:latin typeface="UD デジタル 教科書体 NK-R" panose="02020400000000000000" pitchFamily="18" charset="-128"/>
                <a:ea typeface="UD デジタル 教科書体 NK-R" panose="02020400000000000000" pitchFamily="18" charset="-128"/>
              </a:rPr>
              <a:t>年間で雨の降らない日が増えている。</a:t>
            </a:r>
            <a:endParaRPr kumimoji="1" lang="en-US" altLang="ja-JP" sz="3300" dirty="0">
              <a:latin typeface="UD デジタル 教科書体 NK-R" panose="02020400000000000000" pitchFamily="18" charset="-128"/>
              <a:ea typeface="UD デジタル 教科書体 NK-R" panose="02020400000000000000" pitchFamily="18" charset="-128"/>
            </a:endParaRPr>
          </a:p>
          <a:p>
            <a:endParaRPr lang="en-US" altLang="ja-JP" sz="3300" dirty="0">
              <a:latin typeface="UD デジタル 教科書体 NK-R" panose="02020400000000000000" pitchFamily="18" charset="-128"/>
              <a:ea typeface="UD デジタル 教科書体 NK-R" panose="02020400000000000000" pitchFamily="18" charset="-128"/>
            </a:endParaRPr>
          </a:p>
          <a:p>
            <a:r>
              <a:rPr kumimoji="1" lang="ja-JP" altLang="en-US" sz="3300" dirty="0">
                <a:latin typeface="UD デジタル 教科書体 NK-R" panose="02020400000000000000" pitchFamily="18" charset="-128"/>
                <a:ea typeface="UD デジタル 教科書体 NK-R" panose="02020400000000000000" pitchFamily="18" charset="-128"/>
              </a:rPr>
              <a:t>②　</a:t>
            </a:r>
            <a:r>
              <a:rPr kumimoji="1" lang="en-US" altLang="ja-JP" sz="3300" dirty="0">
                <a:latin typeface="UD デジタル 教科書体 NK-R" panose="02020400000000000000" pitchFamily="18" charset="-128"/>
                <a:ea typeface="UD デジタル 教科書体 NK-R" panose="02020400000000000000" pitchFamily="18" charset="-128"/>
              </a:rPr>
              <a:t>1</a:t>
            </a:r>
            <a:r>
              <a:rPr kumimoji="1" lang="ja-JP" altLang="en-US" sz="3300" dirty="0">
                <a:latin typeface="UD デジタル 教科書体 NK-R" panose="02020400000000000000" pitchFamily="18" charset="-128"/>
                <a:ea typeface="UD デジタル 教科書体 NK-R" panose="02020400000000000000" pitchFamily="18" charset="-128"/>
              </a:rPr>
              <a:t>年間における強い雨の回数が増えている。</a:t>
            </a:r>
            <a:endParaRPr kumimoji="1" lang="en-US" altLang="ja-JP" sz="3300" dirty="0">
              <a:latin typeface="UD デジタル 教科書体 NK-R" panose="02020400000000000000" pitchFamily="18" charset="-128"/>
              <a:ea typeface="UD デジタル 教科書体 NK-R" panose="02020400000000000000" pitchFamily="18" charset="-128"/>
            </a:endParaRPr>
          </a:p>
          <a:p>
            <a:endParaRPr lang="en-US" altLang="ja-JP" sz="3300" dirty="0">
              <a:latin typeface="UD デジタル 教科書体 NK-R" panose="02020400000000000000" pitchFamily="18" charset="-128"/>
              <a:ea typeface="UD デジタル 教科書体 NK-R" panose="02020400000000000000" pitchFamily="18" charset="-128"/>
            </a:endParaRPr>
          </a:p>
          <a:p>
            <a:r>
              <a:rPr kumimoji="1" lang="ja-JP" altLang="en-US" sz="3300" dirty="0">
                <a:latin typeface="UD デジタル 教科書体 NK-R" panose="02020400000000000000" pitchFamily="18" charset="-128"/>
                <a:ea typeface="UD デジタル 教科書体 NK-R" panose="02020400000000000000" pitchFamily="18" charset="-128"/>
              </a:rPr>
              <a:t>③　</a:t>
            </a:r>
            <a:r>
              <a:rPr lang="ja-JP" altLang="en-US" sz="3300" dirty="0">
                <a:latin typeface="UD デジタル 教科書体 NK-R" panose="02020400000000000000" pitchFamily="18" charset="-128"/>
                <a:ea typeface="UD デジタル 教科書体 NK-R" panose="02020400000000000000" pitchFamily="18" charset="-128"/>
              </a:rPr>
              <a:t>日本沿岸の海面水位が下がってきている。</a:t>
            </a:r>
            <a:endParaRPr lang="en-US" altLang="ja-JP" sz="3300" dirty="0">
              <a:latin typeface="UD デジタル 教科書体 NK-R" panose="02020400000000000000" pitchFamily="18" charset="-128"/>
              <a:ea typeface="UD デジタル 教科書体 NK-R" panose="02020400000000000000" pitchFamily="18" charset="-128"/>
            </a:endParaRPr>
          </a:p>
          <a:p>
            <a:endParaRPr lang="en-US" altLang="ja-JP" sz="3300" dirty="0">
              <a:latin typeface="UD デジタル 教科書体 NK-R" panose="02020400000000000000" pitchFamily="18" charset="-128"/>
              <a:ea typeface="UD デジタル 教科書体 NK-R" panose="02020400000000000000" pitchFamily="18" charset="-128"/>
            </a:endParaRPr>
          </a:p>
          <a:p>
            <a:r>
              <a:rPr kumimoji="1" lang="ja-JP" altLang="en-US" sz="3300" dirty="0">
                <a:latin typeface="UD デジタル 教科書体 NK-R" panose="02020400000000000000" pitchFamily="18" charset="-128"/>
                <a:ea typeface="UD デジタル 教科書体 NK-R" panose="02020400000000000000" pitchFamily="18" charset="-128"/>
              </a:rPr>
              <a:t>④　サクラの開花の時期が早まってきている。</a:t>
            </a:r>
            <a:endParaRPr kumimoji="1" lang="en-US" altLang="ja-JP" sz="33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172193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44128"/>
            <a:ext cx="9144000" cy="1749264"/>
          </a:xfrm>
        </p:spPr>
        <p:txBody>
          <a:bodyPr/>
          <a:lstStyle/>
          <a:p>
            <a:r>
              <a:rPr lang="ja-JP" altLang="en-US" dirty="0">
                <a:latin typeface="UD デジタル 教科書体 NK-B" panose="02020700000000000000" pitchFamily="18" charset="-128"/>
                <a:ea typeface="UD デジタル 教科書体 NK-B" panose="02020700000000000000" pitchFamily="18" charset="-128"/>
              </a:rPr>
              <a:t>１年間における雨の降り方が変わってきていること、サクラの開花の時期が早まっていることが確認されています。</a:t>
            </a:r>
            <a:br>
              <a:rPr lang="en-US" altLang="ja-JP" dirty="0">
                <a:latin typeface="UD デジタル 教科書体 NK-B" panose="02020700000000000000" pitchFamily="18" charset="-128"/>
                <a:ea typeface="UD デジタル 教科書体 NK-B" panose="02020700000000000000" pitchFamily="18" charset="-128"/>
              </a:rPr>
            </a:br>
            <a:r>
              <a:rPr lang="ja-JP" altLang="en-US" dirty="0">
                <a:latin typeface="UD デジタル 教科書体 NK-B" panose="02020700000000000000" pitchFamily="18" charset="-128"/>
                <a:ea typeface="UD デジタル 教科書体 NK-B" panose="02020700000000000000" pitchFamily="18" charset="-128"/>
              </a:rPr>
              <a:t>正解は①②④。</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12</a:t>
            </a:fld>
            <a:endParaRPr kumimoji="1" lang="ja-JP" altLang="en-US"/>
          </a:p>
        </p:txBody>
      </p:sp>
      <p:sp>
        <p:nvSpPr>
          <p:cNvPr id="14" name="テキスト ボックス 13">
            <a:extLst>
              <a:ext uri="{FF2B5EF4-FFF2-40B4-BE49-F238E27FC236}">
                <a16:creationId xmlns:a16="http://schemas.microsoft.com/office/drawing/2014/main" id="{46246042-CA67-4B15-892B-696729176CC1}"/>
              </a:ext>
            </a:extLst>
          </p:cNvPr>
          <p:cNvSpPr txBox="1">
            <a:spLocks noChangeArrowheads="1"/>
          </p:cNvSpPr>
          <p:nvPr/>
        </p:nvSpPr>
        <p:spPr bwMode="auto">
          <a:xfrm>
            <a:off x="255639" y="1822895"/>
            <a:ext cx="8642555" cy="2862322"/>
          </a:xfrm>
          <a:prstGeom prst="rect">
            <a:avLst/>
          </a:prstGeom>
          <a:noFill/>
          <a:ln w="9525">
            <a:noFill/>
            <a:miter lim="800000"/>
            <a:headEnd/>
            <a:tailEnd/>
          </a:ln>
        </p:spPr>
        <p:txBody>
          <a:bodyPr wrap="square">
            <a:spAutoFit/>
          </a:bodyPr>
          <a:lstStyle/>
          <a:p>
            <a:r>
              <a:rPr lang="ja-JP" altLang="en-US" sz="2800" dirty="0">
                <a:latin typeface="UD デジタル 教科書体 NK-R" panose="02020400000000000000" pitchFamily="18" charset="-128"/>
                <a:ea typeface="UD デジタル 教科書体 NK-R" panose="02020400000000000000" pitchFamily="18" charset="-128"/>
              </a:rPr>
              <a:t>１日当たりの降水量が</a:t>
            </a:r>
            <a:r>
              <a:rPr lang="en-US" altLang="ja-JP" sz="2800" dirty="0">
                <a:latin typeface="UD デジタル 教科書体 NK-R" panose="02020400000000000000" pitchFamily="18" charset="-128"/>
                <a:ea typeface="UD デジタル 教科書体 NK-R" panose="02020400000000000000" pitchFamily="18" charset="-128"/>
              </a:rPr>
              <a:t>1㎜</a:t>
            </a:r>
            <a:r>
              <a:rPr lang="ja-JP" altLang="en-US" sz="2800" dirty="0">
                <a:latin typeface="UD デジタル 教科書体 NK-R" panose="02020400000000000000" pitchFamily="18" charset="-128"/>
                <a:ea typeface="UD デジタル 教科書体 NK-R" panose="02020400000000000000" pitchFamily="18" charset="-128"/>
              </a:rPr>
              <a:t>以上の日数は減少し雨が降らない日が増えている一方、</a:t>
            </a:r>
            <a:r>
              <a:rPr lang="en-US" altLang="ja-JP" sz="2800" dirty="0">
                <a:latin typeface="UD デジタル 教科書体 NK-R" panose="02020400000000000000" pitchFamily="18" charset="-128"/>
                <a:ea typeface="UD デジタル 教科書体 NK-R" panose="02020400000000000000" pitchFamily="18" charset="-128"/>
              </a:rPr>
              <a:t>1 </a:t>
            </a:r>
            <a:r>
              <a:rPr lang="ja-JP" altLang="en-US" sz="2800" dirty="0">
                <a:latin typeface="UD デジタル 教科書体 NK-R" panose="02020400000000000000" pitchFamily="18" charset="-128"/>
                <a:ea typeface="UD デジタル 教科書体 NK-R" panose="02020400000000000000" pitchFamily="18" charset="-128"/>
              </a:rPr>
              <a:t>時間降水量</a:t>
            </a:r>
            <a:r>
              <a:rPr lang="en-US" altLang="ja-JP" sz="2800" dirty="0">
                <a:latin typeface="UD デジタル 教科書体 NK-R" panose="02020400000000000000" pitchFamily="18" charset="-128"/>
                <a:ea typeface="UD デジタル 教科書体 NK-R" panose="02020400000000000000" pitchFamily="18" charset="-128"/>
              </a:rPr>
              <a:t>50 </a:t>
            </a:r>
            <a:r>
              <a:rPr lang="ja-JP" altLang="en-US" sz="2800" dirty="0">
                <a:latin typeface="UD デジタル 教科書体 NK-R" panose="02020400000000000000" pitchFamily="18" charset="-128"/>
                <a:ea typeface="UD デジタル 教科書体 NK-R" panose="02020400000000000000" pitchFamily="18" charset="-128"/>
              </a:rPr>
              <a:t>㎜</a:t>
            </a:r>
            <a:r>
              <a:rPr lang="en-US" altLang="ja-JP" sz="2800" dirty="0">
                <a:latin typeface="UD デジタル 教科書体 NK-R" panose="02020400000000000000" pitchFamily="18" charset="-128"/>
                <a:ea typeface="UD デジタル 教科書体 NK-R" panose="02020400000000000000" pitchFamily="18" charset="-128"/>
              </a:rPr>
              <a:t> </a:t>
            </a:r>
            <a:r>
              <a:rPr lang="ja-JP" altLang="en-US" sz="2800" dirty="0">
                <a:latin typeface="UD デジタル 教科書体 NK-R" panose="02020400000000000000" pitchFamily="18" charset="-128"/>
                <a:ea typeface="UD デジタル 教科書体 NK-R" panose="02020400000000000000" pitchFamily="18" charset="-128"/>
              </a:rPr>
              <a:t>以上及び </a:t>
            </a:r>
            <a:r>
              <a:rPr lang="en-US" altLang="ja-JP" sz="2800" dirty="0">
                <a:latin typeface="UD デジタル 教科書体 NK-R" panose="02020400000000000000" pitchFamily="18" charset="-128"/>
                <a:ea typeface="UD デジタル 教科書体 NK-R" panose="02020400000000000000" pitchFamily="18" charset="-128"/>
              </a:rPr>
              <a:t>80</a:t>
            </a:r>
            <a:r>
              <a:rPr lang="ja-JP" altLang="en-US" sz="2800" dirty="0">
                <a:latin typeface="UD デジタル 教科書体 NK-R" panose="02020400000000000000" pitchFamily="18" charset="-128"/>
                <a:ea typeface="UD デジタル 教科書体 NK-R" panose="02020400000000000000" pitchFamily="18" charset="-128"/>
              </a:rPr>
              <a:t> ㎜</a:t>
            </a:r>
            <a:r>
              <a:rPr lang="en-US" altLang="ja-JP" sz="2800" dirty="0">
                <a:latin typeface="UD デジタル 教科書体 NK-R" panose="02020400000000000000" pitchFamily="18" charset="-128"/>
                <a:ea typeface="UD デジタル 教科書体 NK-R" panose="02020400000000000000" pitchFamily="18" charset="-128"/>
              </a:rPr>
              <a:t> </a:t>
            </a:r>
            <a:r>
              <a:rPr lang="ja-JP" altLang="en-US" sz="2800" dirty="0">
                <a:latin typeface="UD デジタル 教科書体 NK-R" panose="02020400000000000000" pitchFamily="18" charset="-128"/>
                <a:ea typeface="UD デジタル 教科書体 NK-R" panose="02020400000000000000" pitchFamily="18" charset="-128"/>
              </a:rPr>
              <a:t>以上の滝のように降る雨、恐怖を感ずるような雨の年間発生回数が増加しています。</a:t>
            </a:r>
            <a:endParaRPr lang="en-US" altLang="ja-JP" sz="2800" dirty="0">
              <a:latin typeface="UD デジタル 教科書体 NK-R" panose="02020400000000000000" pitchFamily="18" charset="-128"/>
              <a:ea typeface="UD デジタル 教科書体 NK-R" panose="02020400000000000000" pitchFamily="18" charset="-128"/>
            </a:endParaRPr>
          </a:p>
          <a:p>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lang="ja-JP" altLang="en-US" sz="2800" dirty="0">
                <a:latin typeface="UD デジタル 教科書体 NK-R" panose="02020400000000000000" pitchFamily="18" charset="-128"/>
                <a:ea typeface="UD デジタル 教科書体 NK-R" panose="02020400000000000000" pitchFamily="18" charset="-128"/>
              </a:rPr>
              <a:t>また、さくらの開花は</a:t>
            </a:r>
            <a:r>
              <a:rPr lang="en-US" altLang="ja-JP" sz="2800" dirty="0">
                <a:latin typeface="UD デジタル 教科書体 NK-R" panose="02020400000000000000" pitchFamily="18" charset="-128"/>
                <a:ea typeface="UD デジタル 教科書体 NK-R" panose="02020400000000000000" pitchFamily="18" charset="-128"/>
              </a:rPr>
              <a:t>1953 </a:t>
            </a:r>
            <a:r>
              <a:rPr lang="ja-JP" altLang="en-US" sz="2800" dirty="0">
                <a:latin typeface="UD デジタル 教科書体 NK-R" panose="02020400000000000000" pitchFamily="18" charset="-128"/>
                <a:ea typeface="UD デジタル 教科書体 NK-R" panose="02020400000000000000" pitchFamily="18" charset="-128"/>
              </a:rPr>
              <a:t>年以降、</a:t>
            </a:r>
            <a:r>
              <a:rPr lang="en-US" altLang="ja-JP" sz="2800" dirty="0">
                <a:latin typeface="UD デジタル 教科書体 NK-R" panose="02020400000000000000" pitchFamily="18" charset="-128"/>
                <a:ea typeface="UD デジタル 教科書体 NK-R" panose="02020400000000000000" pitchFamily="18" charset="-128"/>
              </a:rPr>
              <a:t>10 </a:t>
            </a:r>
            <a:r>
              <a:rPr lang="ja-JP" altLang="en-US" sz="2800" dirty="0">
                <a:latin typeface="UD デジタル 教科書体 NK-R" panose="02020400000000000000" pitchFamily="18" charset="-128"/>
                <a:ea typeface="UD デジタル 教科書体 NK-R" panose="02020400000000000000" pitchFamily="18" charset="-128"/>
              </a:rPr>
              <a:t>年あたり </a:t>
            </a:r>
            <a:r>
              <a:rPr lang="en-US" altLang="ja-JP" sz="2800" dirty="0">
                <a:latin typeface="UD デジタル 教科書体 NK-R" panose="02020400000000000000" pitchFamily="18" charset="-128"/>
                <a:ea typeface="UD デジタル 教科書体 NK-R" panose="02020400000000000000" pitchFamily="18" charset="-128"/>
              </a:rPr>
              <a:t>1.0 </a:t>
            </a:r>
            <a:r>
              <a:rPr lang="ja-JP" altLang="en-US" sz="2800" dirty="0">
                <a:latin typeface="UD デジタル 教科書体 NK-R" panose="02020400000000000000" pitchFamily="18" charset="-128"/>
                <a:ea typeface="UD デジタル 教科書体 NK-R" panose="02020400000000000000" pitchFamily="18" charset="-128"/>
              </a:rPr>
              <a:t>日の変化率で早くなっていることが確認されています。</a:t>
            </a:r>
            <a:endParaRPr kumimoji="1" lang="en-US" altLang="ja-JP" sz="2800" dirty="0">
              <a:latin typeface="UD デジタル 教科書体 NK-R" panose="02020400000000000000" pitchFamily="18" charset="-128"/>
              <a:ea typeface="UD デジタル 教科書体 NK-R" panose="02020400000000000000" pitchFamily="18" charset="-128"/>
            </a:endParaRPr>
          </a:p>
        </p:txBody>
      </p:sp>
      <p:pic>
        <p:nvPicPr>
          <p:cNvPr id="5" name="図 4">
            <a:extLst>
              <a:ext uri="{FF2B5EF4-FFF2-40B4-BE49-F238E27FC236}">
                <a16:creationId xmlns:a16="http://schemas.microsoft.com/office/drawing/2014/main" id="{4A625274-AF25-4FF9-AE87-D0FB25E08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08" y="4674133"/>
            <a:ext cx="3810000" cy="2095500"/>
          </a:xfrm>
          <a:prstGeom prst="rect">
            <a:avLst/>
          </a:prstGeom>
        </p:spPr>
      </p:pic>
      <p:pic>
        <p:nvPicPr>
          <p:cNvPr id="7" name="図 6">
            <a:extLst>
              <a:ext uri="{FF2B5EF4-FFF2-40B4-BE49-F238E27FC236}">
                <a16:creationId xmlns:a16="http://schemas.microsoft.com/office/drawing/2014/main" id="{77BCE6F8-5C5F-406F-B81C-467A125B2F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8946" y="4691080"/>
            <a:ext cx="1967502" cy="2081617"/>
          </a:xfrm>
          <a:prstGeom prst="rect">
            <a:avLst/>
          </a:prstGeom>
        </p:spPr>
      </p:pic>
    </p:spTree>
    <p:extLst>
      <p:ext uri="{BB962C8B-B14F-4D97-AF65-F5344CB8AC3E}">
        <p14:creationId xmlns:p14="http://schemas.microsoft.com/office/powerpoint/2010/main" val="2776323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44128"/>
            <a:ext cx="9055510" cy="2627088"/>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（第４問）今後、温暖化対策（温室効果ガスの排出を減らす）をしない場合</a:t>
            </a:r>
            <a:r>
              <a:rPr lang="en-US" altLang="ja-JP" dirty="0">
                <a:latin typeface="UD デジタル 教科書体 NK-B" panose="02020700000000000000" pitchFamily="18" charset="-128"/>
                <a:ea typeface="UD デジタル 教科書体 NK-B" panose="02020700000000000000" pitchFamily="18" charset="-128"/>
              </a:rPr>
              <a:t>2100</a:t>
            </a:r>
            <a:r>
              <a:rPr lang="ja-JP" altLang="en-US" dirty="0">
                <a:latin typeface="UD デジタル 教科書体 NK-B" panose="02020700000000000000" pitchFamily="18" charset="-128"/>
                <a:ea typeface="UD デジタル 教科書体 NK-B" panose="02020700000000000000" pitchFamily="18" charset="-128"/>
              </a:rPr>
              <a:t>年頃には、日本では約</a:t>
            </a:r>
            <a:r>
              <a:rPr lang="en-US" altLang="ja-JP" dirty="0">
                <a:latin typeface="UD デジタル 教科書体 NK-B" panose="02020700000000000000" pitchFamily="18" charset="-128"/>
                <a:ea typeface="UD デジタル 教科書体 NK-B" panose="02020700000000000000" pitchFamily="18" charset="-128"/>
              </a:rPr>
              <a:t>100</a:t>
            </a:r>
            <a:r>
              <a:rPr lang="ja-JP" altLang="en-US" dirty="0">
                <a:latin typeface="UD デジタル 教科書体 NK-B" panose="02020700000000000000" pitchFamily="18" charset="-128"/>
                <a:ea typeface="UD デジタル 教科書体 NK-B" panose="02020700000000000000" pitchFamily="18" charset="-128"/>
              </a:rPr>
              <a:t>年前と比べ、平均気温が約</a:t>
            </a:r>
            <a:r>
              <a:rPr lang="en-US" altLang="ja-JP" dirty="0">
                <a:latin typeface="UD デジタル 教科書体 NK-B" panose="02020700000000000000" pitchFamily="18" charset="-128"/>
                <a:ea typeface="UD デジタル 教科書体 NK-B" panose="02020700000000000000" pitchFamily="18" charset="-128"/>
              </a:rPr>
              <a:t>4℃</a:t>
            </a:r>
            <a:r>
              <a:rPr lang="ja-JP" altLang="en-US" dirty="0">
                <a:latin typeface="UD デジタル 教科書体 NK-B" panose="02020700000000000000" pitchFamily="18" charset="-128"/>
                <a:ea typeface="UD デジタル 教科書体 NK-B" panose="02020700000000000000" pitchFamily="18" charset="-128"/>
              </a:rPr>
              <a:t>上昇すると言われています。その場合どのようなことが起こると予測されているでしょうか。あてはまるものをすべて選んでください。</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13</a:t>
            </a:fld>
            <a:endParaRPr kumimoji="1" lang="ja-JP" altLang="en-US"/>
          </a:p>
        </p:txBody>
      </p:sp>
      <p:sp>
        <p:nvSpPr>
          <p:cNvPr id="14" name="テキスト ボックス 13">
            <a:extLst>
              <a:ext uri="{FF2B5EF4-FFF2-40B4-BE49-F238E27FC236}">
                <a16:creationId xmlns:a16="http://schemas.microsoft.com/office/drawing/2014/main" id="{46246042-CA67-4B15-892B-696729176CC1}"/>
              </a:ext>
            </a:extLst>
          </p:cNvPr>
          <p:cNvSpPr txBox="1">
            <a:spLocks noChangeArrowheads="1"/>
          </p:cNvSpPr>
          <p:nvPr/>
        </p:nvSpPr>
        <p:spPr bwMode="auto">
          <a:xfrm>
            <a:off x="301752" y="2641527"/>
            <a:ext cx="8549640" cy="3539430"/>
          </a:xfrm>
          <a:prstGeom prst="rect">
            <a:avLst/>
          </a:prstGeom>
          <a:noFill/>
          <a:ln w="9525">
            <a:noFill/>
            <a:miter lim="800000"/>
            <a:headEnd/>
            <a:tailEnd/>
          </a:ln>
        </p:spPr>
        <p:txBody>
          <a:bodyPr wrap="square">
            <a:spAutoFit/>
          </a:bodyPr>
          <a:lstStyle/>
          <a:p>
            <a:pPr marL="541338" indent="-541338"/>
            <a:r>
              <a:rPr lang="ja-JP" altLang="en-US" sz="2800" dirty="0">
                <a:latin typeface="UD デジタル 教科書体 NK-R" panose="02020400000000000000" pitchFamily="18" charset="-128"/>
                <a:ea typeface="UD デジタル 教科書体 NK-R" panose="02020400000000000000" pitchFamily="18" charset="-128"/>
              </a:rPr>
              <a:t>①</a:t>
            </a:r>
            <a:r>
              <a:rPr kumimoji="1" lang="ja-JP" altLang="en-US" sz="2800" dirty="0">
                <a:latin typeface="UD デジタル 教科書体 NK-R" panose="02020400000000000000" pitchFamily="18" charset="-128"/>
                <a:ea typeface="UD デジタル 教科書体 NK-R" panose="02020400000000000000" pitchFamily="18" charset="-128"/>
              </a:rPr>
              <a:t>　</a:t>
            </a:r>
            <a:r>
              <a:rPr lang="en-US" altLang="ja-JP" sz="2800" dirty="0">
                <a:latin typeface="UD デジタル 教科書体 NK-R" panose="02020400000000000000" pitchFamily="18" charset="-128"/>
                <a:ea typeface="UD デジタル 教科書体 NK-R" panose="02020400000000000000" pitchFamily="18" charset="-128"/>
              </a:rPr>
              <a:t>1</a:t>
            </a:r>
            <a:r>
              <a:rPr lang="ja-JP" altLang="en-US" sz="2800" dirty="0">
                <a:latin typeface="UD デジタル 教科書体 NK-R" panose="02020400000000000000" pitchFamily="18" charset="-128"/>
                <a:ea typeface="UD デジタル 教科書体 NK-R" panose="02020400000000000000" pitchFamily="18" charset="-128"/>
              </a:rPr>
              <a:t>年の中で、猛暑日（最高気温が </a:t>
            </a:r>
            <a:r>
              <a:rPr lang="en-US" altLang="ja-JP" sz="2800" dirty="0">
                <a:latin typeface="UD デジタル 教科書体 NK-R" panose="02020400000000000000" pitchFamily="18" charset="-128"/>
                <a:ea typeface="UD デジタル 教科書体 NK-R" panose="02020400000000000000" pitchFamily="18" charset="-128"/>
              </a:rPr>
              <a:t>35℃</a:t>
            </a:r>
            <a:r>
              <a:rPr lang="ja-JP" altLang="en-US" sz="2800" dirty="0">
                <a:latin typeface="UD デジタル 教科書体 NK-R" panose="02020400000000000000" pitchFamily="18" charset="-128"/>
                <a:ea typeface="UD デジタル 教科書体 NK-R" panose="02020400000000000000" pitchFamily="18" charset="-128"/>
              </a:rPr>
              <a:t>以上の日）の回数が増える。</a:t>
            </a:r>
            <a:endParaRPr lang="en-US" altLang="ja-JP" sz="2800" dirty="0">
              <a:latin typeface="UD デジタル 教科書体 NK-R" panose="02020400000000000000" pitchFamily="18" charset="-128"/>
              <a:ea typeface="UD デジタル 教科書体 NK-R" panose="02020400000000000000" pitchFamily="18" charset="-128"/>
            </a:endParaRPr>
          </a:p>
          <a:p>
            <a:endParaRPr kumimoji="1" lang="en-US" altLang="ja-JP" sz="2800" dirty="0">
              <a:latin typeface="UD デジタル 教科書体 NK-R" panose="02020400000000000000" pitchFamily="18" charset="-128"/>
              <a:ea typeface="UD デジタル 教科書体 NK-R" panose="02020400000000000000" pitchFamily="18" charset="-128"/>
            </a:endParaRPr>
          </a:p>
          <a:p>
            <a:r>
              <a:rPr kumimoji="1" lang="ja-JP" altLang="en-US" sz="2800" dirty="0">
                <a:latin typeface="UD デジタル 教科書体 NK-R" panose="02020400000000000000" pitchFamily="18" charset="-128"/>
                <a:ea typeface="UD デジタル 教科書体 NK-R" panose="02020400000000000000" pitchFamily="18" charset="-128"/>
              </a:rPr>
              <a:t>②　台風が</a:t>
            </a:r>
            <a:r>
              <a:rPr lang="ja-JP" altLang="en-US" sz="2800" dirty="0">
                <a:latin typeface="UD デジタル 教科書体 NK-R" panose="02020400000000000000" pitchFamily="18" charset="-128"/>
                <a:ea typeface="UD デジタル 教科書体 NK-R" panose="02020400000000000000" pitchFamily="18" charset="-128"/>
              </a:rPr>
              <a:t>強大</a:t>
            </a:r>
            <a:r>
              <a:rPr kumimoji="1" lang="ja-JP" altLang="en-US" sz="2800" dirty="0">
                <a:latin typeface="UD デジタル 教科書体 NK-R" panose="02020400000000000000" pitchFamily="18" charset="-128"/>
                <a:ea typeface="UD デジタル 教科書体 NK-R" panose="02020400000000000000" pitchFamily="18" charset="-128"/>
              </a:rPr>
              <a:t>化する。</a:t>
            </a:r>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2800" dirty="0">
              <a:latin typeface="UD デジタル 教科書体 NK-R" panose="02020400000000000000" pitchFamily="18" charset="-128"/>
              <a:ea typeface="UD デジタル 教科書体 NK-R" panose="02020400000000000000" pitchFamily="18" charset="-128"/>
            </a:endParaRPr>
          </a:p>
          <a:p>
            <a:pPr marL="541338" indent="-541338"/>
            <a:r>
              <a:rPr kumimoji="1" lang="ja-JP" altLang="en-US" sz="2800" dirty="0">
                <a:latin typeface="UD デジタル 教科書体 NK-R" panose="02020400000000000000" pitchFamily="18" charset="-128"/>
                <a:ea typeface="UD デジタル 教科書体 NK-R" panose="02020400000000000000" pitchFamily="18" charset="-128"/>
              </a:rPr>
              <a:t>③</a:t>
            </a:r>
            <a:r>
              <a:rPr kumimoji="1"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2800" dirty="0">
                <a:latin typeface="UD デジタル 教科書体 NK-R" panose="02020400000000000000" pitchFamily="18" charset="-128"/>
                <a:ea typeface="UD デジタル 教科書体 NK-R" panose="02020400000000000000" pitchFamily="18" charset="-128"/>
              </a:rPr>
              <a:t>強い雨が降る回数が増加する。</a:t>
            </a:r>
            <a:endParaRPr kumimoji="1" lang="en-US" altLang="ja-JP" sz="2800" dirty="0">
              <a:latin typeface="UD デジタル 教科書体 NK-R" panose="02020400000000000000" pitchFamily="18" charset="-128"/>
              <a:ea typeface="UD デジタル 教科書体 NK-R" panose="02020400000000000000" pitchFamily="18" charset="-128"/>
            </a:endParaRPr>
          </a:p>
          <a:p>
            <a:pPr marL="541338" indent="-541338"/>
            <a:endParaRPr lang="en-US" altLang="ja-JP" sz="2800" dirty="0">
              <a:latin typeface="UD デジタル 教科書体 NK-R" panose="02020400000000000000" pitchFamily="18" charset="-128"/>
              <a:ea typeface="UD デジタル 教科書体 NK-R" panose="02020400000000000000" pitchFamily="18" charset="-128"/>
            </a:endParaRPr>
          </a:p>
          <a:p>
            <a:r>
              <a:rPr kumimoji="1" lang="ja-JP" altLang="en-US" sz="2800" dirty="0">
                <a:latin typeface="UD デジタル 教科書体 NK-R" panose="02020400000000000000" pitchFamily="18" charset="-128"/>
                <a:ea typeface="UD デジタル 教科書体 NK-R" panose="02020400000000000000" pitchFamily="18" charset="-128"/>
              </a:rPr>
              <a:t>④　熱中症での死亡者数が現在の３倍以上になる。</a:t>
            </a:r>
            <a:endParaRPr kumimoji="1" lang="en-US" altLang="ja-JP" sz="28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524932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44128"/>
            <a:ext cx="9144000" cy="1093059"/>
          </a:xfrm>
        </p:spPr>
        <p:txBody>
          <a:bodyPr>
            <a:normAutofit/>
          </a:bodyPr>
          <a:lstStyle/>
          <a:p>
            <a:r>
              <a:rPr kumimoji="1" lang="ja-JP" altLang="en-US" dirty="0">
                <a:latin typeface="UD デジタル 教科書体 NK-B" panose="02020700000000000000" pitchFamily="18" charset="-128"/>
                <a:ea typeface="UD デジタル 教科書体 NK-B" panose="02020700000000000000" pitchFamily="18" charset="-128"/>
              </a:rPr>
              <a:t>①②③④の全てが正解です。</a:t>
            </a: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14</a:t>
            </a:fld>
            <a:endParaRPr kumimoji="1" lang="ja-JP" altLang="en-US"/>
          </a:p>
        </p:txBody>
      </p:sp>
      <p:sp>
        <p:nvSpPr>
          <p:cNvPr id="14" name="テキスト ボックス 13">
            <a:extLst>
              <a:ext uri="{FF2B5EF4-FFF2-40B4-BE49-F238E27FC236}">
                <a16:creationId xmlns:a16="http://schemas.microsoft.com/office/drawing/2014/main" id="{46246042-CA67-4B15-892B-696729176CC1}"/>
              </a:ext>
            </a:extLst>
          </p:cNvPr>
          <p:cNvSpPr txBox="1">
            <a:spLocks noChangeArrowheads="1"/>
          </p:cNvSpPr>
          <p:nvPr/>
        </p:nvSpPr>
        <p:spPr bwMode="auto">
          <a:xfrm>
            <a:off x="246888" y="1471095"/>
            <a:ext cx="8705088" cy="3539430"/>
          </a:xfrm>
          <a:prstGeom prst="rect">
            <a:avLst/>
          </a:prstGeom>
          <a:noFill/>
          <a:ln w="9525">
            <a:noFill/>
            <a:miter lim="800000"/>
            <a:headEnd/>
            <a:tailEnd/>
          </a:ln>
        </p:spPr>
        <p:txBody>
          <a:bodyPr wrap="square">
            <a:spAutoFit/>
          </a:bodyPr>
          <a:lstStyle/>
          <a:p>
            <a:r>
              <a:rPr lang="ja-JP" altLang="en-US" sz="2800" dirty="0">
                <a:latin typeface="UD デジタル 教科書体 NK-R" panose="02020400000000000000" pitchFamily="18" charset="-128"/>
                <a:ea typeface="UD デジタル 教科書体 NK-R" panose="02020400000000000000" pitchFamily="18" charset="-128"/>
              </a:rPr>
              <a:t>年間の猛暑日や強い雨の回数が増え、また台風が強大化することや熱中症での死亡者数が</a:t>
            </a:r>
            <a:r>
              <a:rPr lang="en-US" altLang="ja-JP" sz="2800" dirty="0">
                <a:latin typeface="UD デジタル 教科書体 NK-R" panose="02020400000000000000" pitchFamily="18" charset="-128"/>
                <a:ea typeface="UD デジタル 教科書体 NK-R" panose="02020400000000000000" pitchFamily="18" charset="-128"/>
              </a:rPr>
              <a:t>3</a:t>
            </a:r>
            <a:r>
              <a:rPr lang="ja-JP" altLang="en-US" sz="2800" dirty="0">
                <a:latin typeface="UD デジタル 教科書体 NK-R" panose="02020400000000000000" pitchFamily="18" charset="-128"/>
                <a:ea typeface="UD デジタル 教科書体 NK-R" panose="02020400000000000000" pitchFamily="18" charset="-128"/>
              </a:rPr>
              <a:t>倍以上になることが予測されています。</a:t>
            </a:r>
            <a:endParaRPr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2800" dirty="0">
              <a:latin typeface="UD デジタル 教科書体 NK-R" panose="02020400000000000000" pitchFamily="18" charset="-128"/>
              <a:ea typeface="UD デジタル 教科書体 NK-R" panose="02020400000000000000" pitchFamily="18" charset="-128"/>
            </a:endParaRPr>
          </a:p>
          <a:p>
            <a:r>
              <a:rPr lang="ja-JP" altLang="en-US" sz="2800" dirty="0">
                <a:latin typeface="UD デジタル 教科書体 NK-R" panose="02020400000000000000" pitchFamily="18" charset="-128"/>
                <a:ea typeface="UD デジタル 教科書体 NK-R" panose="02020400000000000000" pitchFamily="18" charset="-128"/>
              </a:rPr>
              <a:t>そこで将来に備え、このような時にどのような対策が必要か今から考えておくこと、それが適応です。皆さんもこれ以上夏が暑くなり、大雨が増えたらどうしたらいいか考えてみましょう。</a:t>
            </a:r>
            <a:endParaRPr lang="en-US" altLang="ja-JP" sz="2800" dirty="0">
              <a:latin typeface="UD デジタル 教科書体 NK-R" panose="02020400000000000000" pitchFamily="18" charset="-128"/>
              <a:ea typeface="UD デジタル 教科書体 NK-R" panose="02020400000000000000" pitchFamily="18" charset="-128"/>
            </a:endParaRPr>
          </a:p>
        </p:txBody>
      </p:sp>
      <p:pic>
        <p:nvPicPr>
          <p:cNvPr id="5" name="図 4">
            <a:extLst>
              <a:ext uri="{FF2B5EF4-FFF2-40B4-BE49-F238E27FC236}">
                <a16:creationId xmlns:a16="http://schemas.microsoft.com/office/drawing/2014/main" id="{B1E109B0-5AE0-414E-9A09-9176E18E8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991" y="4654296"/>
            <a:ext cx="3143741" cy="1761018"/>
          </a:xfrm>
          <a:prstGeom prst="rect">
            <a:avLst/>
          </a:prstGeom>
        </p:spPr>
      </p:pic>
      <p:pic>
        <p:nvPicPr>
          <p:cNvPr id="7" name="図 6">
            <a:extLst>
              <a:ext uri="{FF2B5EF4-FFF2-40B4-BE49-F238E27FC236}">
                <a16:creationId xmlns:a16="http://schemas.microsoft.com/office/drawing/2014/main" id="{2FF1502A-CA49-420D-9E02-2ED33B6ADF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5040" y="4583264"/>
            <a:ext cx="1828800" cy="1887323"/>
          </a:xfrm>
          <a:prstGeom prst="rect">
            <a:avLst/>
          </a:prstGeom>
        </p:spPr>
      </p:pic>
    </p:spTree>
    <p:extLst>
      <p:ext uri="{BB962C8B-B14F-4D97-AF65-F5344CB8AC3E}">
        <p14:creationId xmlns:p14="http://schemas.microsoft.com/office/powerpoint/2010/main" val="1208931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44128"/>
            <a:ext cx="9144000" cy="2194272"/>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（第５問）以下の日本地図では、平均気温が約４℃上昇してしまった場合に、それぞれの地域で減少するものを表しています。それは何でしょうか（赤色は</a:t>
            </a:r>
            <a:r>
              <a:rPr lang="en-US" altLang="ja-JP" dirty="0">
                <a:latin typeface="UD デジタル 教科書体 NK-B" panose="02020700000000000000" pitchFamily="18" charset="-128"/>
                <a:ea typeface="UD デジタル 教科書体 NK-B" panose="02020700000000000000" pitchFamily="18" charset="-128"/>
              </a:rPr>
              <a:t>90</a:t>
            </a:r>
            <a:r>
              <a:rPr lang="ja-JP" altLang="en-US" dirty="0">
                <a:latin typeface="UD デジタル 教科書体 NK-B" panose="02020700000000000000" pitchFamily="18" charset="-128"/>
                <a:ea typeface="UD デジタル 教科書体 NK-B" panose="02020700000000000000" pitchFamily="18" charset="-128"/>
              </a:rPr>
              <a:t>％以上が減少することを表しています。）。</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15</a:t>
            </a:fld>
            <a:endParaRPr kumimoji="1" lang="ja-JP" altLang="en-US"/>
          </a:p>
        </p:txBody>
      </p:sp>
      <p:sp>
        <p:nvSpPr>
          <p:cNvPr id="14" name="テキスト ボックス 13">
            <a:extLst>
              <a:ext uri="{FF2B5EF4-FFF2-40B4-BE49-F238E27FC236}">
                <a16:creationId xmlns:a16="http://schemas.microsoft.com/office/drawing/2014/main" id="{46246042-CA67-4B15-892B-696729176CC1}"/>
              </a:ext>
            </a:extLst>
          </p:cNvPr>
          <p:cNvSpPr txBox="1">
            <a:spLocks noChangeArrowheads="1"/>
          </p:cNvSpPr>
          <p:nvPr/>
        </p:nvSpPr>
        <p:spPr bwMode="auto">
          <a:xfrm>
            <a:off x="338328" y="2510857"/>
            <a:ext cx="8549640" cy="3970318"/>
          </a:xfrm>
          <a:prstGeom prst="rect">
            <a:avLst/>
          </a:prstGeom>
          <a:noFill/>
          <a:ln w="9525">
            <a:noFill/>
            <a:miter lim="800000"/>
            <a:headEnd/>
            <a:tailEnd/>
          </a:ln>
        </p:spPr>
        <p:txBody>
          <a:bodyPr wrap="square">
            <a:spAutoFit/>
          </a:bodyPr>
          <a:lstStyle/>
          <a:p>
            <a:r>
              <a:rPr lang="ja-JP" altLang="en-US" sz="3600" dirty="0">
                <a:latin typeface="UD デジタル 教科書体 NK-R" panose="02020400000000000000" pitchFamily="18" charset="-128"/>
                <a:ea typeface="UD デジタル 教科書体 NK-R" panose="02020400000000000000" pitchFamily="18" charset="-128"/>
              </a:rPr>
              <a:t>①　砂浜</a:t>
            </a:r>
            <a:endParaRPr lang="en-US" altLang="ja-JP" sz="3600" dirty="0">
              <a:latin typeface="UD デジタル 教科書体 NK-R" panose="02020400000000000000" pitchFamily="18" charset="-128"/>
              <a:ea typeface="UD デジタル 教科書体 NK-R" panose="02020400000000000000" pitchFamily="18" charset="-128"/>
            </a:endParaRPr>
          </a:p>
          <a:p>
            <a:endParaRPr kumimoji="1" lang="en-US" altLang="ja-JP" sz="3600" dirty="0">
              <a:latin typeface="UD デジタル 教科書体 NK-R" panose="02020400000000000000" pitchFamily="18" charset="-128"/>
              <a:ea typeface="UD デジタル 教科書体 NK-R" panose="02020400000000000000" pitchFamily="18" charset="-128"/>
            </a:endParaRPr>
          </a:p>
          <a:p>
            <a:r>
              <a:rPr kumimoji="1" lang="ja-JP" altLang="en-US" sz="3600" dirty="0">
                <a:latin typeface="UD デジタル 教科書体 NK-R" panose="02020400000000000000" pitchFamily="18" charset="-128"/>
                <a:ea typeface="UD デジタル 教科書体 NK-R" panose="02020400000000000000" pitchFamily="18" charset="-128"/>
              </a:rPr>
              <a:t>②　サンゴ</a:t>
            </a:r>
            <a:endParaRPr kumimoji="1" lang="en-US" altLang="ja-JP" sz="3600" dirty="0">
              <a:latin typeface="UD デジタル 教科書体 NK-R" panose="02020400000000000000" pitchFamily="18" charset="-128"/>
              <a:ea typeface="UD デジタル 教科書体 NK-R" panose="02020400000000000000" pitchFamily="18" charset="-128"/>
            </a:endParaRPr>
          </a:p>
          <a:p>
            <a:endParaRPr lang="en-US" altLang="ja-JP" sz="3600" dirty="0">
              <a:latin typeface="UD デジタル 教科書体 NK-R" panose="02020400000000000000" pitchFamily="18" charset="-128"/>
              <a:ea typeface="UD デジタル 教科書体 NK-R" panose="02020400000000000000" pitchFamily="18" charset="-128"/>
            </a:endParaRPr>
          </a:p>
          <a:p>
            <a:r>
              <a:rPr kumimoji="1" lang="ja-JP" altLang="en-US" sz="3600" dirty="0">
                <a:latin typeface="UD デジタル 教科書体 NK-R" panose="02020400000000000000" pitchFamily="18" charset="-128"/>
                <a:ea typeface="UD デジタル 教科書体 NK-R" panose="02020400000000000000" pitchFamily="18" charset="-128"/>
              </a:rPr>
              <a:t>③　</a:t>
            </a:r>
            <a:r>
              <a:rPr lang="ja-JP" altLang="en-US" sz="3600" dirty="0">
                <a:latin typeface="UD デジタル 教科書体 NK-R" panose="02020400000000000000" pitchFamily="18" charset="-128"/>
                <a:ea typeface="UD デジタル 教科書体 NK-R" panose="02020400000000000000" pitchFamily="18" charset="-128"/>
              </a:rPr>
              <a:t>魚</a:t>
            </a:r>
            <a:endParaRPr kumimoji="1" lang="en-US" altLang="ja-JP" sz="3600" dirty="0">
              <a:latin typeface="UD デジタル 教科書体 NK-R" panose="02020400000000000000" pitchFamily="18" charset="-128"/>
              <a:ea typeface="UD デジタル 教科書体 NK-R" panose="02020400000000000000" pitchFamily="18" charset="-128"/>
            </a:endParaRPr>
          </a:p>
          <a:p>
            <a:endParaRPr lang="en-US" altLang="ja-JP" sz="3600" dirty="0">
              <a:latin typeface="UD デジタル 教科書体 NK-R" panose="02020400000000000000" pitchFamily="18" charset="-128"/>
              <a:ea typeface="UD デジタル 教科書体 NK-R" panose="02020400000000000000" pitchFamily="18" charset="-128"/>
            </a:endParaRPr>
          </a:p>
          <a:p>
            <a:r>
              <a:rPr kumimoji="1" lang="ja-JP" altLang="en-US" sz="3600" dirty="0">
                <a:latin typeface="UD デジタル 教科書体 NK-R" panose="02020400000000000000" pitchFamily="18" charset="-128"/>
                <a:ea typeface="UD デジタル 教科書体 NK-R" panose="02020400000000000000" pitchFamily="18" charset="-128"/>
              </a:rPr>
              <a:t>④　ワカメ</a:t>
            </a:r>
            <a:endParaRPr kumimoji="1" lang="en-US" altLang="ja-JP" sz="3600" dirty="0">
              <a:latin typeface="UD デジタル 教科書体 NK-R" panose="02020400000000000000" pitchFamily="18" charset="-128"/>
              <a:ea typeface="UD デジタル 教科書体 NK-R" panose="02020400000000000000" pitchFamily="18" charset="-128"/>
            </a:endParaRPr>
          </a:p>
        </p:txBody>
      </p:sp>
      <p:pic>
        <p:nvPicPr>
          <p:cNvPr id="7" name="図 6">
            <a:extLst>
              <a:ext uri="{FF2B5EF4-FFF2-40B4-BE49-F238E27FC236}">
                <a16:creationId xmlns:a16="http://schemas.microsoft.com/office/drawing/2014/main" id="{CFE30B3C-B48D-44FC-8EC4-D17D23641FF2}"/>
              </a:ext>
            </a:extLst>
          </p:cNvPr>
          <p:cNvPicPr>
            <a:picLocks noChangeAspect="1"/>
          </p:cNvPicPr>
          <p:nvPr/>
        </p:nvPicPr>
        <p:blipFill rotWithShape="1">
          <a:blip r:embed="rId3"/>
          <a:srcRect l="44500" t="18832" r="19800" b="14184"/>
          <a:stretch/>
        </p:blipFill>
        <p:spPr>
          <a:xfrm>
            <a:off x="4419422" y="2192594"/>
            <a:ext cx="4322242" cy="4392758"/>
          </a:xfrm>
          <a:prstGeom prst="rect">
            <a:avLst/>
          </a:prstGeom>
        </p:spPr>
      </p:pic>
      <p:pic>
        <p:nvPicPr>
          <p:cNvPr id="8" name="図 7">
            <a:extLst>
              <a:ext uri="{FF2B5EF4-FFF2-40B4-BE49-F238E27FC236}">
                <a16:creationId xmlns:a16="http://schemas.microsoft.com/office/drawing/2014/main" id="{763AABC2-B0A9-4777-B1C6-6AF2832E60A8}"/>
              </a:ext>
            </a:extLst>
          </p:cNvPr>
          <p:cNvPicPr>
            <a:picLocks noChangeAspect="1"/>
          </p:cNvPicPr>
          <p:nvPr/>
        </p:nvPicPr>
        <p:blipFill rotWithShape="1">
          <a:blip r:embed="rId3"/>
          <a:srcRect l="90833" t="61508" r="-133" b="8215"/>
          <a:stretch/>
        </p:blipFill>
        <p:spPr>
          <a:xfrm>
            <a:off x="7488936" y="3611881"/>
            <a:ext cx="1655064" cy="2918607"/>
          </a:xfrm>
          <a:prstGeom prst="rect">
            <a:avLst/>
          </a:prstGeom>
        </p:spPr>
      </p:pic>
    </p:spTree>
    <p:extLst>
      <p:ext uri="{BB962C8B-B14F-4D97-AF65-F5344CB8AC3E}">
        <p14:creationId xmlns:p14="http://schemas.microsoft.com/office/powerpoint/2010/main" val="2938444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44128"/>
            <a:ext cx="9144000" cy="1173192"/>
          </a:xfrm>
        </p:spPr>
        <p:txBody>
          <a:bodyPr>
            <a:normAutofit/>
          </a:bodyPr>
          <a:lstStyle/>
          <a:p>
            <a:r>
              <a:rPr kumimoji="1" lang="ja-JP" altLang="en-US" dirty="0">
                <a:latin typeface="UD デジタル 教科書体 NK-B" panose="02020700000000000000" pitchFamily="18" charset="-128"/>
                <a:ea typeface="UD デジタル 教科書体 NK-B" panose="02020700000000000000" pitchFamily="18" charset="-128"/>
              </a:rPr>
              <a:t>①の砂浜が正解です。</a:t>
            </a: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16</a:t>
            </a:fld>
            <a:endParaRPr kumimoji="1" lang="ja-JP" altLang="en-US"/>
          </a:p>
        </p:txBody>
      </p:sp>
      <p:pic>
        <p:nvPicPr>
          <p:cNvPr id="6" name="図 5">
            <a:extLst>
              <a:ext uri="{FF2B5EF4-FFF2-40B4-BE49-F238E27FC236}">
                <a16:creationId xmlns:a16="http://schemas.microsoft.com/office/drawing/2014/main" id="{7BCE0581-5666-417B-B97A-77907AC148D6}"/>
              </a:ext>
            </a:extLst>
          </p:cNvPr>
          <p:cNvPicPr>
            <a:picLocks noChangeAspect="1"/>
          </p:cNvPicPr>
          <p:nvPr/>
        </p:nvPicPr>
        <p:blipFill rotWithShape="1">
          <a:blip r:embed="rId3"/>
          <a:srcRect l="44500" t="12892" r="19800" b="14184"/>
          <a:stretch/>
        </p:blipFill>
        <p:spPr>
          <a:xfrm>
            <a:off x="4419422" y="603504"/>
            <a:ext cx="4322242" cy="4782312"/>
          </a:xfrm>
          <a:prstGeom prst="rect">
            <a:avLst/>
          </a:prstGeom>
        </p:spPr>
      </p:pic>
      <p:pic>
        <p:nvPicPr>
          <p:cNvPr id="9" name="図 8">
            <a:extLst>
              <a:ext uri="{FF2B5EF4-FFF2-40B4-BE49-F238E27FC236}">
                <a16:creationId xmlns:a16="http://schemas.microsoft.com/office/drawing/2014/main" id="{6A6839BF-7C04-488F-9937-6E7ADFA7168C}"/>
              </a:ext>
            </a:extLst>
          </p:cNvPr>
          <p:cNvPicPr>
            <a:picLocks noChangeAspect="1"/>
          </p:cNvPicPr>
          <p:nvPr/>
        </p:nvPicPr>
        <p:blipFill rotWithShape="1">
          <a:blip r:embed="rId3"/>
          <a:srcRect l="90833" t="61508" r="-133" b="8215"/>
          <a:stretch/>
        </p:blipFill>
        <p:spPr>
          <a:xfrm>
            <a:off x="7488936" y="2412345"/>
            <a:ext cx="1655064" cy="2918607"/>
          </a:xfrm>
          <a:prstGeom prst="rect">
            <a:avLst/>
          </a:prstGeom>
        </p:spPr>
      </p:pic>
      <p:sp>
        <p:nvSpPr>
          <p:cNvPr id="10" name="テキスト ボックス 9">
            <a:extLst>
              <a:ext uri="{FF2B5EF4-FFF2-40B4-BE49-F238E27FC236}">
                <a16:creationId xmlns:a16="http://schemas.microsoft.com/office/drawing/2014/main" id="{1DF18813-6F62-46AF-91D5-12B06CC07934}"/>
              </a:ext>
            </a:extLst>
          </p:cNvPr>
          <p:cNvSpPr txBox="1">
            <a:spLocks noChangeArrowheads="1"/>
          </p:cNvSpPr>
          <p:nvPr/>
        </p:nvSpPr>
        <p:spPr bwMode="auto">
          <a:xfrm>
            <a:off x="283463" y="1315647"/>
            <a:ext cx="4416355" cy="4739759"/>
          </a:xfrm>
          <a:prstGeom prst="rect">
            <a:avLst/>
          </a:prstGeom>
          <a:noFill/>
          <a:ln w="9525">
            <a:noFill/>
            <a:miter lim="800000"/>
            <a:headEnd/>
            <a:tailEnd/>
          </a:ln>
        </p:spPr>
        <p:txBody>
          <a:bodyPr wrap="square">
            <a:spAutoFit/>
          </a:bodyPr>
          <a:lstStyle/>
          <a:p>
            <a:r>
              <a:rPr lang="ja-JP" altLang="en-US" sz="2400" dirty="0">
                <a:latin typeface="UD デジタル 教科書体 NK-R" panose="02020400000000000000" pitchFamily="18" charset="-128"/>
                <a:ea typeface="UD デジタル 教科書体 NK-R" panose="02020400000000000000" pitchFamily="18" charset="-128"/>
              </a:rPr>
              <a:t>平均気温が約</a:t>
            </a:r>
            <a:r>
              <a:rPr lang="en-US" altLang="ja-JP" sz="2400" dirty="0">
                <a:latin typeface="UD デジタル 教科書体 NK-R" panose="02020400000000000000" pitchFamily="18" charset="-128"/>
                <a:ea typeface="UD デジタル 教科書体 NK-R" panose="02020400000000000000" pitchFamily="18" charset="-128"/>
              </a:rPr>
              <a:t>4℃</a:t>
            </a:r>
            <a:r>
              <a:rPr lang="ja-JP" altLang="en-US" sz="2400" dirty="0">
                <a:latin typeface="UD デジタル 教科書体 NK-R" panose="02020400000000000000" pitchFamily="18" charset="-128"/>
                <a:ea typeface="UD デジタル 教科書体 NK-R" panose="02020400000000000000" pitchFamily="18" charset="-128"/>
              </a:rPr>
              <a:t>上昇してしまった場合</a:t>
            </a:r>
            <a:r>
              <a:rPr lang="en-US" altLang="ja-JP" sz="2400" dirty="0">
                <a:latin typeface="UD デジタル 教科書体 NK-R" panose="02020400000000000000" pitchFamily="18" charset="-128"/>
                <a:ea typeface="UD デジタル 教科書体 NK-R" panose="02020400000000000000" pitchFamily="18" charset="-128"/>
              </a:rPr>
              <a:t>2100</a:t>
            </a:r>
            <a:r>
              <a:rPr lang="ja-JP" altLang="en-US" sz="2400" dirty="0">
                <a:latin typeface="UD デジタル 教科書体 NK-R" panose="02020400000000000000" pitchFamily="18" charset="-128"/>
                <a:ea typeface="UD デジタル 教科書体 NK-R" panose="02020400000000000000" pitchFamily="18" charset="-128"/>
              </a:rPr>
              <a:t>年ごろに日本の多くの地域で砂浜が無くなってしまうという予測事例があります。</a:t>
            </a:r>
            <a:endParaRPr lang="en-US" altLang="ja-JP" sz="2400" dirty="0">
              <a:latin typeface="UD デジタル 教科書体 NK-R" panose="02020400000000000000" pitchFamily="18" charset="-128"/>
              <a:ea typeface="UD デジタル 教科書体 NK-R" panose="02020400000000000000" pitchFamily="18" charset="-128"/>
            </a:endParaRPr>
          </a:p>
          <a:p>
            <a:endParaRPr kumimoji="1"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こちらの結果は以下</a:t>
            </a:r>
            <a:r>
              <a:rPr lang="en-US" altLang="ja-JP" sz="2400" dirty="0">
                <a:latin typeface="UD デジタル 教科書体 NK-R" panose="02020400000000000000" pitchFamily="18" charset="-128"/>
                <a:ea typeface="UD デジタル 教科書体 NK-R" panose="02020400000000000000" pitchFamily="18" charset="-128"/>
              </a:rPr>
              <a:t>URL</a:t>
            </a:r>
            <a:r>
              <a:rPr lang="ja-JP" altLang="en-US" sz="2400" dirty="0">
                <a:latin typeface="UD デジタル 教科書体 NK-R" panose="02020400000000000000" pitchFamily="18" charset="-128"/>
                <a:ea typeface="UD デジタル 教科書体 NK-R" panose="02020400000000000000" pitchFamily="18" charset="-128"/>
              </a:rPr>
              <a:t>の</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en-US" altLang="ja-JP" sz="2400" dirty="0">
                <a:latin typeface="UD デジタル 教科書体 NK-R" panose="02020400000000000000" pitchFamily="18" charset="-128"/>
                <a:ea typeface="UD デジタル 教科書体 NK-R" panose="02020400000000000000" pitchFamily="18" charset="-128"/>
              </a:rPr>
              <a:t>A-PLAT</a:t>
            </a:r>
            <a:r>
              <a:rPr lang="ja-JP" altLang="en-US" sz="2400" dirty="0">
                <a:latin typeface="UD デジタル 教科書体 NK-R" panose="02020400000000000000" pitchFamily="18" charset="-128"/>
                <a:ea typeface="UD デジタル 教科書体 NK-R" panose="02020400000000000000" pitchFamily="18" charset="-128"/>
              </a:rPr>
              <a:t>で提供されています。</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他の分野の予測などもありますので、ぜひご覧ください。</a:t>
            </a:r>
            <a:endParaRPr lang="en-US" altLang="ja-JP" sz="2400" dirty="0">
              <a:latin typeface="UD デジタル 教科書体 NK-R" panose="02020400000000000000" pitchFamily="18" charset="-128"/>
              <a:ea typeface="UD デジタル 教科書体 NK-R" panose="02020400000000000000" pitchFamily="18" charset="-128"/>
            </a:endParaRPr>
          </a:p>
          <a:p>
            <a:endParaRPr kumimoji="1" lang="en-US" altLang="ja-JP" sz="2400" dirty="0">
              <a:latin typeface="UD デジタル 教科書体 NK-R" panose="02020400000000000000" pitchFamily="18" charset="-128"/>
              <a:ea typeface="UD デジタル 教科書体 NK-R" panose="02020400000000000000" pitchFamily="18" charset="-128"/>
            </a:endParaRPr>
          </a:p>
          <a:p>
            <a:endParaRPr kumimoji="1" lang="en-US" altLang="ja-JP" sz="2400" dirty="0">
              <a:latin typeface="UD デジタル 教科書体 NK-R" panose="02020400000000000000" pitchFamily="18" charset="-128"/>
              <a:ea typeface="UD デジタル 教科書体 NK-R" panose="02020400000000000000" pitchFamily="18" charset="-128"/>
            </a:endParaRPr>
          </a:p>
          <a:p>
            <a:r>
              <a:rPr lang="en-US" altLang="ja-JP" sz="2400" dirty="0">
                <a:latin typeface="UD デジタル 教科書体 NK-R" panose="02020400000000000000" pitchFamily="18" charset="-128"/>
                <a:ea typeface="UD デジタル 教科書体 NK-R" panose="02020400000000000000" pitchFamily="18" charset="-128"/>
              </a:rPr>
              <a:t>A-PLAT Web GIS</a:t>
            </a:r>
          </a:p>
          <a:p>
            <a:r>
              <a:rPr kumimoji="1" lang="en-US" altLang="ja-JP" sz="1400" dirty="0">
                <a:latin typeface="UD デジタル 教科書体 NK-R" panose="02020400000000000000" pitchFamily="18" charset="-128"/>
                <a:ea typeface="UD デジタル 教科書体 NK-R" panose="02020400000000000000" pitchFamily="18" charset="-128"/>
              </a:rPr>
              <a:t>(</a:t>
            </a:r>
            <a:r>
              <a:rPr kumimoji="1" lang="en-US" altLang="ja-JP" sz="1400" dirty="0">
                <a:latin typeface="UD デジタル 教科書体 NK-R" panose="02020400000000000000" pitchFamily="18" charset="-128"/>
                <a:ea typeface="UD デジタル 教科書体 NK-R" panose="02020400000000000000" pitchFamily="18" charset="-128"/>
                <a:hlinkClick r:id="rId4"/>
              </a:rPr>
              <a:t>https://a-plat.nies.go.jp/webgis/index.html</a:t>
            </a:r>
            <a:r>
              <a:rPr kumimoji="1" lang="en-US" altLang="ja-JP" sz="1400" dirty="0">
                <a:latin typeface="UD デジタル 教科書体 NK-R" panose="02020400000000000000" pitchFamily="18" charset="-128"/>
                <a:ea typeface="UD デジタル 教科書体 NK-R" panose="02020400000000000000" pitchFamily="18" charset="-128"/>
              </a:rPr>
              <a:t>)</a:t>
            </a:r>
          </a:p>
        </p:txBody>
      </p:sp>
      <p:sp>
        <p:nvSpPr>
          <p:cNvPr id="8" name="テキスト ボックス 7">
            <a:extLst>
              <a:ext uri="{FF2B5EF4-FFF2-40B4-BE49-F238E27FC236}">
                <a16:creationId xmlns:a16="http://schemas.microsoft.com/office/drawing/2014/main" id="{02948BD9-EE5F-4F74-92D5-90DAFE191EE5}"/>
              </a:ext>
            </a:extLst>
          </p:cNvPr>
          <p:cNvSpPr txBox="1"/>
          <p:nvPr/>
        </p:nvSpPr>
        <p:spPr>
          <a:xfrm>
            <a:off x="4623211" y="5413248"/>
            <a:ext cx="4520789" cy="584775"/>
          </a:xfrm>
          <a:prstGeom prst="rect">
            <a:avLst/>
          </a:prstGeom>
          <a:noFill/>
        </p:spPr>
        <p:txBody>
          <a:bodyPr wrap="none" rtlCol="0">
            <a:spAutoFit/>
          </a:bodyPr>
          <a:lstStyle/>
          <a:p>
            <a:pPr algn="ctr"/>
            <a:r>
              <a:rPr kumimoji="1" lang="ja-JP" altLang="en-US" sz="1600" dirty="0">
                <a:latin typeface="UD デジタル 教科書体 NK-R" panose="02020400000000000000" pitchFamily="18" charset="-128"/>
                <a:ea typeface="UD デジタル 教科書体 NK-R" panose="02020400000000000000" pitchFamily="18" charset="-128"/>
              </a:rPr>
              <a:t>砂浜消失率（気候モデルは</a:t>
            </a:r>
            <a:r>
              <a:rPr kumimoji="1" lang="en-US" altLang="ja-JP" sz="1600" dirty="0">
                <a:latin typeface="UD デジタル 教科書体 NK-R" panose="02020400000000000000" pitchFamily="18" charset="-128"/>
                <a:ea typeface="UD デジタル 教科書体 NK-R" panose="02020400000000000000" pitchFamily="18" charset="-128"/>
              </a:rPr>
              <a:t>MIROC</a:t>
            </a:r>
            <a:r>
              <a:rPr kumimoji="1" lang="ja-JP" altLang="en-US" sz="1600" dirty="0">
                <a:latin typeface="UD デジタル 教科書体 NK-R" panose="02020400000000000000" pitchFamily="18" charset="-128"/>
                <a:ea typeface="UD デジタル 教科書体 NK-R" panose="02020400000000000000" pitchFamily="18" charset="-128"/>
              </a:rPr>
              <a:t>使用）</a:t>
            </a:r>
            <a:endParaRPr kumimoji="1" lang="en-US" altLang="ja-JP" sz="1600" dirty="0">
              <a:latin typeface="UD デジタル 教科書体 NK-R" panose="02020400000000000000" pitchFamily="18" charset="-128"/>
              <a:ea typeface="UD デジタル 教科書体 NK-R" panose="02020400000000000000" pitchFamily="18" charset="-128"/>
            </a:endParaRPr>
          </a:p>
          <a:p>
            <a:pPr algn="ctr"/>
            <a:r>
              <a:rPr lang="ja-JP" altLang="en-US" sz="1600" dirty="0">
                <a:latin typeface="UD デジタル 教科書体 NK-R" panose="02020400000000000000" pitchFamily="18" charset="-128"/>
                <a:ea typeface="UD デジタル 教科書体 NK-R" panose="02020400000000000000" pitchFamily="18" charset="-128"/>
              </a:rPr>
              <a:t>気候変動適応情報プラットフォーム（</a:t>
            </a:r>
            <a:r>
              <a:rPr lang="en-US" altLang="ja-JP" sz="1600" dirty="0">
                <a:latin typeface="UD デジタル 教科書体 NK-R" panose="02020400000000000000" pitchFamily="18" charset="-128"/>
                <a:ea typeface="UD デジタル 教科書体 NK-R" panose="02020400000000000000" pitchFamily="18" charset="-128"/>
              </a:rPr>
              <a:t>A-PLAT</a:t>
            </a:r>
            <a:r>
              <a:rPr lang="ja-JP" altLang="en-US" sz="1600" dirty="0">
                <a:latin typeface="UD デジタル 教科書体 NK-R" panose="02020400000000000000" pitchFamily="18" charset="-128"/>
                <a:ea typeface="UD デジタル 教科書体 NK-R" panose="02020400000000000000" pitchFamily="18" charset="-128"/>
              </a:rPr>
              <a:t>）より</a:t>
            </a:r>
            <a:endParaRPr kumimoji="1" lang="ja-JP" altLang="en-US" sz="16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242379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44128"/>
            <a:ext cx="9144000" cy="2597395"/>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第６問）地球温暖化に伴う気候変動によって様々な影響が生じたとしても、安全に生活できるように工夫することは非常に重要で、その対策のことを「適応策」といいます。次の中で「適応策」と考えられるのはどれですか？あてはまるものをすべて選んでください。</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17</a:t>
            </a:fld>
            <a:endParaRPr kumimoji="1" lang="ja-JP" altLang="en-US"/>
          </a:p>
        </p:txBody>
      </p:sp>
      <p:sp>
        <p:nvSpPr>
          <p:cNvPr id="14" name="テキスト ボックス 13">
            <a:extLst>
              <a:ext uri="{FF2B5EF4-FFF2-40B4-BE49-F238E27FC236}">
                <a16:creationId xmlns:a16="http://schemas.microsoft.com/office/drawing/2014/main" id="{46246042-CA67-4B15-892B-696729176CC1}"/>
              </a:ext>
            </a:extLst>
          </p:cNvPr>
          <p:cNvSpPr txBox="1">
            <a:spLocks noChangeArrowheads="1"/>
          </p:cNvSpPr>
          <p:nvPr/>
        </p:nvSpPr>
        <p:spPr bwMode="auto">
          <a:xfrm>
            <a:off x="255639" y="3259190"/>
            <a:ext cx="8662220" cy="2739211"/>
          </a:xfrm>
          <a:prstGeom prst="rect">
            <a:avLst/>
          </a:prstGeom>
          <a:noFill/>
          <a:ln w="9525">
            <a:noFill/>
            <a:miter lim="800000"/>
            <a:headEnd/>
            <a:tailEnd/>
          </a:ln>
        </p:spPr>
        <p:txBody>
          <a:bodyPr wrap="square">
            <a:spAutoFit/>
          </a:bodyPr>
          <a:lstStyle/>
          <a:p>
            <a:r>
              <a:rPr lang="ja-JP" altLang="en-US" sz="2800" dirty="0">
                <a:latin typeface="UD デジタル 教科書体 NK-R" panose="02020400000000000000" pitchFamily="18" charset="-128"/>
                <a:ea typeface="UD デジタル 教科書体 NK-R" panose="02020400000000000000" pitchFamily="18" charset="-128"/>
              </a:rPr>
              <a:t>①</a:t>
            </a:r>
            <a:r>
              <a:rPr kumimoji="1" lang="ja-JP" altLang="en-US" sz="2800" dirty="0">
                <a:latin typeface="UD デジタル 教科書体 NK-R" panose="02020400000000000000" pitchFamily="18" charset="-128"/>
                <a:ea typeface="UD デジタル 教科書体 NK-R" panose="02020400000000000000" pitchFamily="18" charset="-128"/>
              </a:rPr>
              <a:t>　特に暑い日は熱中症にならないようにエアコンを使う。</a:t>
            </a:r>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pPr marL="628650" indent="-628650"/>
            <a:r>
              <a:rPr lang="ja-JP" altLang="en-US" sz="2800" dirty="0">
                <a:latin typeface="UD デジタル 教科書体 NK-R" panose="02020400000000000000" pitchFamily="18" charset="-128"/>
                <a:ea typeface="UD デジタル 教科書体 NK-R" panose="02020400000000000000" pitchFamily="18" charset="-128"/>
              </a:rPr>
              <a:t>②</a:t>
            </a:r>
            <a:r>
              <a:rPr kumimoji="1" lang="ja-JP" altLang="en-US" sz="2800" dirty="0">
                <a:latin typeface="UD デジタル 教科書体 NK-R" panose="02020400000000000000" pitchFamily="18" charset="-128"/>
                <a:ea typeface="UD デジタル 教科書体 NK-R" panose="02020400000000000000" pitchFamily="18" charset="-128"/>
              </a:rPr>
              <a:t>　大雨による災害に備え、避難する場所を確認しておく。</a:t>
            </a:r>
            <a:endParaRPr kumimoji="1" lang="en-US" altLang="ja-JP" sz="2800" dirty="0">
              <a:latin typeface="UD デジタル 教科書体 NK-R" panose="02020400000000000000" pitchFamily="18" charset="-128"/>
              <a:ea typeface="UD デジタル 教科書体 NK-R" panose="02020400000000000000" pitchFamily="18" charset="-128"/>
            </a:endParaRPr>
          </a:p>
          <a:p>
            <a:pPr marL="628650" indent="-628650"/>
            <a:endParaRPr lang="en-US" altLang="ja-JP" sz="2000" dirty="0">
              <a:latin typeface="UD デジタル 教科書体 NK-R" panose="02020400000000000000" pitchFamily="18" charset="-128"/>
              <a:ea typeface="UD デジタル 教科書体 NK-R" panose="02020400000000000000" pitchFamily="18" charset="-128"/>
            </a:endParaRPr>
          </a:p>
          <a:p>
            <a:r>
              <a:rPr kumimoji="1" lang="ja-JP" altLang="en-US" sz="2800" dirty="0">
                <a:latin typeface="UD デジタル 教科書体 NK-R" panose="02020400000000000000" pitchFamily="18" charset="-128"/>
                <a:ea typeface="UD デジタル 教科書体 NK-R" panose="02020400000000000000" pitchFamily="18" charset="-128"/>
              </a:rPr>
              <a:t>③　大雨によって川が氾濫しないように堤防を高くする。</a:t>
            </a:r>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800" dirty="0">
                <a:latin typeface="UD デジタル 教科書体 NK-R" panose="02020400000000000000" pitchFamily="18" charset="-128"/>
                <a:ea typeface="UD デジタル 教科書体 NK-R" panose="02020400000000000000" pitchFamily="18" charset="-128"/>
              </a:rPr>
              <a:t>④</a:t>
            </a:r>
            <a:r>
              <a:rPr kumimoji="1" lang="ja-JP" altLang="en-US" sz="2800" dirty="0">
                <a:latin typeface="UD デジタル 教科書体 NK-R" panose="02020400000000000000" pitchFamily="18" charset="-128"/>
                <a:ea typeface="UD デジタル 教科書体 NK-R" panose="02020400000000000000" pitchFamily="18" charset="-128"/>
              </a:rPr>
              <a:t>　高温でも育つようなリンゴを開発する。</a:t>
            </a:r>
          </a:p>
        </p:txBody>
      </p:sp>
    </p:spTree>
    <p:extLst>
      <p:ext uri="{BB962C8B-B14F-4D97-AF65-F5344CB8AC3E}">
        <p14:creationId xmlns:p14="http://schemas.microsoft.com/office/powerpoint/2010/main" val="4208900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90312" y="176393"/>
            <a:ext cx="9347200" cy="1869807"/>
          </a:xfrm>
        </p:spPr>
        <p:txBody>
          <a:bodyPr/>
          <a:lstStyle/>
          <a:p>
            <a:r>
              <a:rPr lang="ja-JP" altLang="en-US" dirty="0">
                <a:latin typeface="UD デジタル 教科書体 NK-B" panose="02020700000000000000" pitchFamily="18" charset="-128"/>
                <a:ea typeface="UD デジタル 教科書体 NK-B" panose="02020700000000000000" pitchFamily="18" charset="-128"/>
              </a:rPr>
              <a:t>正解は①～④、すべて正解。特に暑い日はエアコンを使うことも大事です。また、災害に備えて準備することも大切です。</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18</a:t>
            </a:fld>
            <a:endParaRPr kumimoji="1" lang="ja-JP" altLang="en-US"/>
          </a:p>
        </p:txBody>
      </p:sp>
      <p:pic>
        <p:nvPicPr>
          <p:cNvPr id="5" name="図 4">
            <a:extLst>
              <a:ext uri="{FF2B5EF4-FFF2-40B4-BE49-F238E27FC236}">
                <a16:creationId xmlns:a16="http://schemas.microsoft.com/office/drawing/2014/main" id="{74E5CE0F-3A16-49FC-A5DD-A3DDEDAB7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461" y="1925567"/>
            <a:ext cx="3142839" cy="2419987"/>
          </a:xfrm>
          <a:prstGeom prst="rect">
            <a:avLst/>
          </a:prstGeom>
        </p:spPr>
      </p:pic>
      <p:pic>
        <p:nvPicPr>
          <p:cNvPr id="7" name="図 6">
            <a:extLst>
              <a:ext uri="{FF2B5EF4-FFF2-40B4-BE49-F238E27FC236}">
                <a16:creationId xmlns:a16="http://schemas.microsoft.com/office/drawing/2014/main" id="{773AF915-6427-4FCE-B3F8-24A6D57CFC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088" y="4510269"/>
            <a:ext cx="3468209" cy="2297688"/>
          </a:xfrm>
          <a:prstGeom prst="rect">
            <a:avLst/>
          </a:prstGeom>
        </p:spPr>
      </p:pic>
      <p:pic>
        <p:nvPicPr>
          <p:cNvPr id="9" name="図 8">
            <a:extLst>
              <a:ext uri="{FF2B5EF4-FFF2-40B4-BE49-F238E27FC236}">
                <a16:creationId xmlns:a16="http://schemas.microsoft.com/office/drawing/2014/main" id="{A738C307-4AD4-44E4-86B3-FFF68DB7DA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2359" y="4111300"/>
            <a:ext cx="2962275" cy="2724150"/>
          </a:xfrm>
          <a:prstGeom prst="rect">
            <a:avLst/>
          </a:prstGeom>
        </p:spPr>
      </p:pic>
      <p:sp>
        <p:nvSpPr>
          <p:cNvPr id="11" name="タイトル 1">
            <a:extLst>
              <a:ext uri="{FF2B5EF4-FFF2-40B4-BE49-F238E27FC236}">
                <a16:creationId xmlns:a16="http://schemas.microsoft.com/office/drawing/2014/main" id="{0372CC46-E675-46DE-B673-CA5650838E84}"/>
              </a:ext>
            </a:extLst>
          </p:cNvPr>
          <p:cNvSpPr txBox="1">
            <a:spLocks/>
          </p:cNvSpPr>
          <p:nvPr/>
        </p:nvSpPr>
        <p:spPr bwMode="auto">
          <a:xfrm>
            <a:off x="45720" y="2072035"/>
            <a:ext cx="786384" cy="58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180000" algn="l" defTabSz="685800" rtl="0" eaLnBrk="0" fontAlgn="base" hangingPunct="0">
              <a:lnSpc>
                <a:spcPct val="90000"/>
              </a:lnSpc>
              <a:spcBef>
                <a:spcPct val="0"/>
              </a:spcBef>
              <a:spcAft>
                <a:spcPct val="0"/>
              </a:spcAft>
              <a:defRPr kumimoji="1" sz="2800" b="1" kern="1200">
                <a:solidFill>
                  <a:srgbClr val="0070C0"/>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5pPr>
            <a:lvl6pPr marL="4572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6pPr>
            <a:lvl7pPr marL="9144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7pPr>
            <a:lvl8pPr marL="13716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8pPr>
            <a:lvl9pPr marL="18288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9pPr>
          </a:lstStyle>
          <a:p>
            <a:r>
              <a:rPr lang="ja-JP" altLang="en-US" dirty="0">
                <a:latin typeface="UD デジタル 教科書体 NK-R" panose="02020400000000000000" pitchFamily="18" charset="-128"/>
                <a:ea typeface="UD デジタル 教科書体 NK-R" panose="02020400000000000000" pitchFamily="18" charset="-128"/>
              </a:rPr>
              <a:t>①</a:t>
            </a:r>
          </a:p>
        </p:txBody>
      </p:sp>
      <p:sp>
        <p:nvSpPr>
          <p:cNvPr id="12" name="タイトル 1">
            <a:extLst>
              <a:ext uri="{FF2B5EF4-FFF2-40B4-BE49-F238E27FC236}">
                <a16:creationId xmlns:a16="http://schemas.microsoft.com/office/drawing/2014/main" id="{A3F6B5C5-B24E-4199-A0F7-E53324576A61}"/>
              </a:ext>
            </a:extLst>
          </p:cNvPr>
          <p:cNvSpPr txBox="1">
            <a:spLocks/>
          </p:cNvSpPr>
          <p:nvPr/>
        </p:nvSpPr>
        <p:spPr bwMode="auto">
          <a:xfrm>
            <a:off x="4493656" y="4429102"/>
            <a:ext cx="786384" cy="58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180000" algn="l" defTabSz="685800" rtl="0" eaLnBrk="0" fontAlgn="base" hangingPunct="0">
              <a:lnSpc>
                <a:spcPct val="90000"/>
              </a:lnSpc>
              <a:spcBef>
                <a:spcPct val="0"/>
              </a:spcBef>
              <a:spcAft>
                <a:spcPct val="0"/>
              </a:spcAft>
              <a:defRPr kumimoji="1" sz="2800" b="1" kern="1200">
                <a:solidFill>
                  <a:srgbClr val="0070C0"/>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5pPr>
            <a:lvl6pPr marL="4572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6pPr>
            <a:lvl7pPr marL="9144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7pPr>
            <a:lvl8pPr marL="13716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8pPr>
            <a:lvl9pPr marL="18288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9pPr>
          </a:lstStyle>
          <a:p>
            <a:r>
              <a:rPr lang="ja-JP" altLang="en-US" dirty="0">
                <a:latin typeface="UD デジタル 教科書体 NK-R" panose="02020400000000000000" pitchFamily="18" charset="-128"/>
                <a:ea typeface="UD デジタル 教科書体 NK-R" panose="02020400000000000000" pitchFamily="18" charset="-128"/>
              </a:rPr>
              <a:t>④</a:t>
            </a:r>
          </a:p>
        </p:txBody>
      </p:sp>
      <p:sp>
        <p:nvSpPr>
          <p:cNvPr id="13" name="タイトル 1">
            <a:extLst>
              <a:ext uri="{FF2B5EF4-FFF2-40B4-BE49-F238E27FC236}">
                <a16:creationId xmlns:a16="http://schemas.microsoft.com/office/drawing/2014/main" id="{5A48C910-115A-447E-9455-9FC497AEBC05}"/>
              </a:ext>
            </a:extLst>
          </p:cNvPr>
          <p:cNvSpPr txBox="1">
            <a:spLocks/>
          </p:cNvSpPr>
          <p:nvPr/>
        </p:nvSpPr>
        <p:spPr bwMode="auto">
          <a:xfrm>
            <a:off x="115737" y="4516437"/>
            <a:ext cx="786384" cy="58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180000" algn="l" defTabSz="685800" rtl="0" eaLnBrk="0" fontAlgn="base" hangingPunct="0">
              <a:lnSpc>
                <a:spcPct val="90000"/>
              </a:lnSpc>
              <a:spcBef>
                <a:spcPct val="0"/>
              </a:spcBef>
              <a:spcAft>
                <a:spcPct val="0"/>
              </a:spcAft>
              <a:defRPr kumimoji="1" sz="2800" b="1" kern="1200">
                <a:solidFill>
                  <a:srgbClr val="0070C0"/>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5pPr>
            <a:lvl6pPr marL="4572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6pPr>
            <a:lvl7pPr marL="9144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7pPr>
            <a:lvl8pPr marL="13716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8pPr>
            <a:lvl9pPr marL="18288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9pPr>
          </a:lstStyle>
          <a:p>
            <a:r>
              <a:rPr lang="ja-JP" altLang="en-US" dirty="0">
                <a:latin typeface="UD デジタル 教科書体 NK-R" panose="02020400000000000000" pitchFamily="18" charset="-128"/>
                <a:ea typeface="UD デジタル 教科書体 NK-R" panose="02020400000000000000" pitchFamily="18" charset="-128"/>
              </a:rPr>
              <a:t>③</a:t>
            </a:r>
          </a:p>
        </p:txBody>
      </p:sp>
      <p:pic>
        <p:nvPicPr>
          <p:cNvPr id="10" name="図 9">
            <a:extLst>
              <a:ext uri="{FF2B5EF4-FFF2-40B4-BE49-F238E27FC236}">
                <a16:creationId xmlns:a16="http://schemas.microsoft.com/office/drawing/2014/main" id="{E13D51A5-D8B4-42B7-B5A7-90699E6BF1F7}"/>
              </a:ext>
            </a:extLst>
          </p:cNvPr>
          <p:cNvPicPr>
            <a:picLocks noChangeAspect="1"/>
          </p:cNvPicPr>
          <p:nvPr/>
        </p:nvPicPr>
        <p:blipFill>
          <a:blip r:embed="rId6"/>
          <a:stretch>
            <a:fillRect/>
          </a:stretch>
        </p:blipFill>
        <p:spPr>
          <a:xfrm>
            <a:off x="5226911" y="2091959"/>
            <a:ext cx="3352714" cy="1878077"/>
          </a:xfrm>
          <a:prstGeom prst="rect">
            <a:avLst/>
          </a:prstGeom>
        </p:spPr>
      </p:pic>
      <p:sp>
        <p:nvSpPr>
          <p:cNvPr id="14" name="タイトル 1">
            <a:extLst>
              <a:ext uri="{FF2B5EF4-FFF2-40B4-BE49-F238E27FC236}">
                <a16:creationId xmlns:a16="http://schemas.microsoft.com/office/drawing/2014/main" id="{0CDBE3EC-84B8-4805-B246-D54EEC9B9EE6}"/>
              </a:ext>
            </a:extLst>
          </p:cNvPr>
          <p:cNvSpPr txBox="1">
            <a:spLocks/>
          </p:cNvSpPr>
          <p:nvPr/>
        </p:nvSpPr>
        <p:spPr bwMode="auto">
          <a:xfrm>
            <a:off x="4378742" y="2023362"/>
            <a:ext cx="786384" cy="58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180000" algn="l" defTabSz="685800" rtl="0" eaLnBrk="0" fontAlgn="base" hangingPunct="0">
              <a:lnSpc>
                <a:spcPct val="90000"/>
              </a:lnSpc>
              <a:spcBef>
                <a:spcPct val="0"/>
              </a:spcBef>
              <a:spcAft>
                <a:spcPct val="0"/>
              </a:spcAft>
              <a:defRPr kumimoji="1" sz="2800" b="1" kern="1200">
                <a:solidFill>
                  <a:srgbClr val="0070C0"/>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5pPr>
            <a:lvl6pPr marL="4572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6pPr>
            <a:lvl7pPr marL="9144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7pPr>
            <a:lvl8pPr marL="13716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8pPr>
            <a:lvl9pPr marL="18288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9pPr>
          </a:lstStyle>
          <a:p>
            <a:r>
              <a:rPr lang="ja-JP" altLang="en-US" dirty="0">
                <a:latin typeface="UD デジタル 教科書体 NK-R" panose="02020400000000000000" pitchFamily="18" charset="-128"/>
                <a:ea typeface="UD デジタル 教科書体 NK-R" panose="02020400000000000000" pitchFamily="18" charset="-128"/>
              </a:rPr>
              <a:t>②</a:t>
            </a:r>
          </a:p>
        </p:txBody>
      </p:sp>
    </p:spTree>
    <p:extLst>
      <p:ext uri="{BB962C8B-B14F-4D97-AF65-F5344CB8AC3E}">
        <p14:creationId xmlns:p14="http://schemas.microsoft.com/office/powerpoint/2010/main" val="3416847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93288"/>
            <a:ext cx="9144000" cy="2051016"/>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第７問）最近、平均気温が上昇してきていることによって、熱中症にかかり救急車で運ばれる方の人数が増えてきています。次の選択肢のうち、熱中症にかかわる「適応策」はどれでしょうか。あてはまるものをすべて選んでください。</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19</a:t>
            </a:fld>
            <a:endParaRPr kumimoji="1" lang="ja-JP" altLang="en-US"/>
          </a:p>
        </p:txBody>
      </p:sp>
      <p:sp>
        <p:nvSpPr>
          <p:cNvPr id="14" name="テキスト ボックス 13">
            <a:extLst>
              <a:ext uri="{FF2B5EF4-FFF2-40B4-BE49-F238E27FC236}">
                <a16:creationId xmlns:a16="http://schemas.microsoft.com/office/drawing/2014/main" id="{46246042-CA67-4B15-892B-696729176CC1}"/>
              </a:ext>
            </a:extLst>
          </p:cNvPr>
          <p:cNvSpPr txBox="1">
            <a:spLocks noChangeArrowheads="1"/>
          </p:cNvSpPr>
          <p:nvPr/>
        </p:nvSpPr>
        <p:spPr bwMode="auto">
          <a:xfrm>
            <a:off x="225714" y="2545369"/>
            <a:ext cx="8779139" cy="3600986"/>
          </a:xfrm>
          <a:prstGeom prst="rect">
            <a:avLst/>
          </a:prstGeom>
          <a:noFill/>
          <a:ln w="9525">
            <a:noFill/>
            <a:miter lim="800000"/>
            <a:headEnd/>
            <a:tailEnd/>
          </a:ln>
        </p:spPr>
        <p:txBody>
          <a:bodyPr wrap="square">
            <a:spAutoFit/>
          </a:bodyPr>
          <a:lstStyle/>
          <a:p>
            <a:pPr marL="541338" indent="-541338"/>
            <a:r>
              <a:rPr lang="ja-JP" altLang="en-US" sz="2800" dirty="0">
                <a:latin typeface="UD デジタル 教科書体 NK-R" panose="02020400000000000000" pitchFamily="18" charset="-128"/>
                <a:ea typeface="UD デジタル 教科書体 NK-R" panose="02020400000000000000" pitchFamily="18" charset="-128"/>
              </a:rPr>
              <a:t>①</a:t>
            </a:r>
            <a:r>
              <a:rPr kumimoji="1" lang="ja-JP" altLang="en-US" sz="2800" dirty="0">
                <a:latin typeface="UD デジタル 教科書体 NK-R" panose="02020400000000000000" pitchFamily="18" charset="-128"/>
                <a:ea typeface="UD デジタル 教科書体 NK-R" panose="02020400000000000000" pitchFamily="18" charset="-128"/>
              </a:rPr>
              <a:t>　熱中症アラートの情報を確認し、熱中症のリスクが高い日は注意をして過ごす。</a:t>
            </a:r>
            <a:endParaRPr kumimoji="1" lang="en-US" altLang="ja-JP" sz="2800" dirty="0">
              <a:latin typeface="UD デジタル 教科書体 NK-R" panose="02020400000000000000" pitchFamily="18" charset="-128"/>
              <a:ea typeface="UD デジタル 教科書体 NK-R" panose="02020400000000000000" pitchFamily="18" charset="-128"/>
            </a:endParaRPr>
          </a:p>
          <a:p>
            <a:pPr marL="541338" indent="-541338"/>
            <a:endParaRPr lang="en-US" altLang="ja-JP" sz="2000" dirty="0">
              <a:latin typeface="UD デジタル 教科書体 NK-R" panose="02020400000000000000" pitchFamily="18" charset="-128"/>
              <a:ea typeface="UD デジタル 教科書体 NK-R" panose="02020400000000000000" pitchFamily="18" charset="-128"/>
            </a:endParaRPr>
          </a:p>
          <a:p>
            <a:pPr marL="541338" indent="-541338"/>
            <a:r>
              <a:rPr kumimoji="1" lang="ja-JP" altLang="en-US" sz="2800" dirty="0">
                <a:latin typeface="UD デジタル 教科書体 NK-R" panose="02020400000000000000" pitchFamily="18" charset="-128"/>
                <a:ea typeface="UD デジタル 教科書体 NK-R" panose="02020400000000000000" pitchFamily="18" charset="-128"/>
              </a:rPr>
              <a:t>②　こまめに水分・塩分を補給する。</a:t>
            </a:r>
            <a:endParaRPr kumimoji="1" lang="en-US" altLang="ja-JP" sz="2800" dirty="0">
              <a:latin typeface="UD デジタル 教科書体 NK-R" panose="02020400000000000000" pitchFamily="18" charset="-128"/>
              <a:ea typeface="UD デジタル 教科書体 NK-R" panose="02020400000000000000" pitchFamily="18" charset="-128"/>
            </a:endParaRPr>
          </a:p>
          <a:p>
            <a:pPr marL="541338" indent="-541338"/>
            <a:endParaRPr lang="en-US" altLang="ja-JP" sz="2000" dirty="0">
              <a:latin typeface="UD デジタル 教科書体 NK-R" panose="02020400000000000000" pitchFamily="18" charset="-128"/>
              <a:ea typeface="UD デジタル 教科書体 NK-R" panose="02020400000000000000" pitchFamily="18" charset="-128"/>
            </a:endParaRPr>
          </a:p>
          <a:p>
            <a:pPr marL="541338" indent="-541338"/>
            <a:r>
              <a:rPr kumimoji="1" lang="ja-JP" altLang="en-US" sz="2800" dirty="0">
                <a:latin typeface="UD デジタル 教科書体 NK-R" panose="02020400000000000000" pitchFamily="18" charset="-128"/>
                <a:ea typeface="UD デジタル 教科書体 NK-R" panose="02020400000000000000" pitchFamily="18" charset="-128"/>
              </a:rPr>
              <a:t>③　暑くなり始める時期からウォーキング等を継続することで、暑さに備えた体作りをする。</a:t>
            </a:r>
            <a:endParaRPr kumimoji="1" lang="en-US" altLang="ja-JP" sz="2800" dirty="0">
              <a:latin typeface="UD デジタル 教科書体 NK-R" panose="02020400000000000000" pitchFamily="18" charset="-128"/>
              <a:ea typeface="UD デジタル 教科書体 NK-R" panose="02020400000000000000" pitchFamily="18" charset="-128"/>
            </a:endParaRPr>
          </a:p>
          <a:p>
            <a:pPr marL="541338" indent="-541338"/>
            <a:endParaRPr lang="en-US" altLang="ja-JP" sz="2000" dirty="0">
              <a:latin typeface="UD デジタル 教科書体 NK-R" panose="02020400000000000000" pitchFamily="18" charset="-128"/>
              <a:ea typeface="UD デジタル 教科書体 NK-R" panose="02020400000000000000" pitchFamily="18" charset="-128"/>
            </a:endParaRPr>
          </a:p>
          <a:p>
            <a:pPr marL="541338" indent="-541338"/>
            <a:r>
              <a:rPr kumimoji="1" lang="ja-JP" altLang="en-US" sz="2800" dirty="0">
                <a:latin typeface="UD デジタル 教科書体 NK-R" panose="02020400000000000000" pitchFamily="18" charset="-128"/>
                <a:ea typeface="UD デジタル 教科書体 NK-R" panose="02020400000000000000" pitchFamily="18" charset="-128"/>
              </a:rPr>
              <a:t>④　電力を消費しないよう暑い日でも冷房を全く使わない。</a:t>
            </a:r>
            <a:endParaRPr kumimoji="1" lang="en-US" altLang="ja-JP" sz="28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587719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p:txBody>
          <a:bodyPr/>
          <a:lstStyle/>
          <a:p>
            <a:r>
              <a:rPr lang="ja-JP" altLang="en-US" dirty="0">
                <a:latin typeface="UD デジタル 教科書体 NK-B" panose="02020700000000000000" pitchFamily="18" charset="-128"/>
                <a:ea typeface="UD デジタル 教科書体 NK-B" panose="02020700000000000000" pitchFamily="18" charset="-128"/>
              </a:rPr>
              <a:t>地球温暖化とは何か知っていますか？</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2</a:t>
            </a:fld>
            <a:endParaRPr kumimoji="1" lang="ja-JP" altLang="en-US"/>
          </a:p>
        </p:txBody>
      </p:sp>
      <p:sp>
        <p:nvSpPr>
          <p:cNvPr id="14" name="テキスト ボックス 13">
            <a:extLst>
              <a:ext uri="{FF2B5EF4-FFF2-40B4-BE49-F238E27FC236}">
                <a16:creationId xmlns:a16="http://schemas.microsoft.com/office/drawing/2014/main" id="{46246042-CA67-4B15-892B-696729176CC1}"/>
              </a:ext>
            </a:extLst>
          </p:cNvPr>
          <p:cNvSpPr txBox="1">
            <a:spLocks noChangeArrowheads="1"/>
          </p:cNvSpPr>
          <p:nvPr/>
        </p:nvSpPr>
        <p:spPr bwMode="auto">
          <a:xfrm>
            <a:off x="332719" y="1228397"/>
            <a:ext cx="5944579" cy="4401205"/>
          </a:xfrm>
          <a:prstGeom prst="rect">
            <a:avLst/>
          </a:prstGeom>
          <a:noFill/>
          <a:ln w="9525">
            <a:noFill/>
            <a:miter lim="800000"/>
            <a:headEnd/>
            <a:tailEnd/>
          </a:ln>
        </p:spPr>
        <p:txBody>
          <a:bodyPr wrap="square">
            <a:spAutoFit/>
          </a:bodyPr>
          <a:lstStyle/>
          <a:p>
            <a:r>
              <a:rPr kumimoji="1" lang="ja-JP" altLang="en-US" sz="4000" dirty="0">
                <a:latin typeface="UD デジタル 教科書体 NK-R" panose="02020400000000000000" pitchFamily="18" charset="-128"/>
                <a:ea typeface="UD デジタル 教科書体 NK-R" panose="02020400000000000000" pitchFamily="18" charset="-128"/>
              </a:rPr>
              <a:t>①　よく知っている</a:t>
            </a:r>
            <a:endParaRPr kumimoji="1" lang="en-US" altLang="ja-JP" sz="4000" dirty="0">
              <a:latin typeface="UD デジタル 教科書体 NK-R" panose="02020400000000000000" pitchFamily="18" charset="-128"/>
              <a:ea typeface="UD デジタル 教科書体 NK-R" panose="02020400000000000000" pitchFamily="18" charset="-128"/>
            </a:endParaRPr>
          </a:p>
          <a:p>
            <a:endParaRPr lang="en-US" altLang="ja-JP" sz="4000" dirty="0">
              <a:latin typeface="UD デジタル 教科書体 NK-R" panose="02020400000000000000" pitchFamily="18" charset="-128"/>
              <a:ea typeface="UD デジタル 教科書体 NK-R" panose="02020400000000000000" pitchFamily="18" charset="-128"/>
            </a:endParaRPr>
          </a:p>
          <a:p>
            <a:r>
              <a:rPr kumimoji="1" lang="ja-JP" altLang="en-US" sz="4000" dirty="0">
                <a:latin typeface="UD デジタル 教科書体 NK-R" panose="02020400000000000000" pitchFamily="18" charset="-128"/>
                <a:ea typeface="UD デジタル 教科書体 NK-R" panose="02020400000000000000" pitchFamily="18" charset="-128"/>
              </a:rPr>
              <a:t>②　なんとなく知っている</a:t>
            </a:r>
            <a:endParaRPr kumimoji="1" lang="en-US" altLang="ja-JP" sz="4000" dirty="0">
              <a:latin typeface="UD デジタル 教科書体 NK-R" panose="02020400000000000000" pitchFamily="18" charset="-128"/>
              <a:ea typeface="UD デジタル 教科書体 NK-R" panose="02020400000000000000" pitchFamily="18" charset="-128"/>
            </a:endParaRPr>
          </a:p>
          <a:p>
            <a:endParaRPr lang="en-US" altLang="ja-JP" sz="4000" dirty="0">
              <a:latin typeface="UD デジタル 教科書体 NK-R" panose="02020400000000000000" pitchFamily="18" charset="-128"/>
              <a:ea typeface="UD デジタル 教科書体 NK-R" panose="02020400000000000000" pitchFamily="18" charset="-128"/>
            </a:endParaRPr>
          </a:p>
          <a:p>
            <a:r>
              <a:rPr kumimoji="1" lang="ja-JP" altLang="en-US" sz="4000" dirty="0">
                <a:latin typeface="UD デジタル 教科書体 NK-R" panose="02020400000000000000" pitchFamily="18" charset="-128"/>
                <a:ea typeface="UD デジタル 教科書体 NK-R" panose="02020400000000000000" pitchFamily="18" charset="-128"/>
              </a:rPr>
              <a:t>③　聞いたことはある</a:t>
            </a:r>
            <a:endParaRPr kumimoji="1" lang="en-US" altLang="ja-JP" sz="4000" dirty="0">
              <a:latin typeface="UD デジタル 教科書体 NK-R" panose="02020400000000000000" pitchFamily="18" charset="-128"/>
              <a:ea typeface="UD デジタル 教科書体 NK-R" panose="02020400000000000000" pitchFamily="18" charset="-128"/>
            </a:endParaRPr>
          </a:p>
          <a:p>
            <a:endParaRPr lang="en-US" altLang="ja-JP" sz="4000" dirty="0">
              <a:latin typeface="UD デジタル 教科書体 NK-R" panose="02020400000000000000" pitchFamily="18" charset="-128"/>
              <a:ea typeface="UD デジタル 教科書体 NK-R" panose="02020400000000000000" pitchFamily="18" charset="-128"/>
            </a:endParaRPr>
          </a:p>
          <a:p>
            <a:r>
              <a:rPr kumimoji="1" lang="ja-JP" altLang="en-US" sz="4000" dirty="0">
                <a:latin typeface="UD デジタル 教科書体 NK-R" panose="02020400000000000000" pitchFamily="18" charset="-128"/>
                <a:ea typeface="UD デジタル 教科書体 NK-R" panose="02020400000000000000" pitchFamily="18" charset="-128"/>
              </a:rPr>
              <a:t>④　知らない</a:t>
            </a:r>
            <a:endParaRPr kumimoji="1" lang="en-US" altLang="ja-JP" sz="4000" dirty="0">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a:extLst>
              <a:ext uri="{FF2B5EF4-FFF2-40B4-BE49-F238E27FC236}">
                <a16:creationId xmlns:a16="http://schemas.microsoft.com/office/drawing/2014/main" id="{F2AAB73D-1CCD-4458-90A5-0E69825E92D7}"/>
              </a:ext>
            </a:extLst>
          </p:cNvPr>
          <p:cNvSpPr txBox="1"/>
          <p:nvPr/>
        </p:nvSpPr>
        <p:spPr>
          <a:xfrm>
            <a:off x="530577" y="6024576"/>
            <a:ext cx="8240889" cy="523220"/>
          </a:xfrm>
          <a:prstGeom prst="rect">
            <a:avLst/>
          </a:prstGeom>
          <a:noFill/>
        </p:spPr>
        <p:txBody>
          <a:bodyPr wrap="square" rtlCol="0">
            <a:spAutoFit/>
          </a:bodyPr>
          <a:lstStyle/>
          <a:p>
            <a:r>
              <a:rPr kumimoji="1" lang="en-US" altLang="ja-JP" sz="2800" b="1" dirty="0"/>
              <a:t>※</a:t>
            </a:r>
            <a:r>
              <a:rPr kumimoji="1" lang="ja-JP" altLang="en-US" sz="2800" b="1" dirty="0"/>
              <a:t>　問題は４ページから始まります。</a:t>
            </a:r>
          </a:p>
        </p:txBody>
      </p:sp>
    </p:spTree>
    <p:extLst>
      <p:ext uri="{BB962C8B-B14F-4D97-AF65-F5344CB8AC3E}">
        <p14:creationId xmlns:p14="http://schemas.microsoft.com/office/powerpoint/2010/main" val="619458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93288"/>
            <a:ext cx="9144000" cy="1356072"/>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①から③は重要な熱中症対策であり、適応策です。正解は①②③。</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20</a:t>
            </a:fld>
            <a:endParaRPr kumimoji="1" lang="ja-JP" altLang="en-US"/>
          </a:p>
        </p:txBody>
      </p:sp>
      <p:sp>
        <p:nvSpPr>
          <p:cNvPr id="14" name="テキスト ボックス 13">
            <a:extLst>
              <a:ext uri="{FF2B5EF4-FFF2-40B4-BE49-F238E27FC236}">
                <a16:creationId xmlns:a16="http://schemas.microsoft.com/office/drawing/2014/main" id="{46246042-CA67-4B15-892B-696729176CC1}"/>
              </a:ext>
            </a:extLst>
          </p:cNvPr>
          <p:cNvSpPr txBox="1">
            <a:spLocks noChangeArrowheads="1"/>
          </p:cNvSpPr>
          <p:nvPr/>
        </p:nvSpPr>
        <p:spPr bwMode="auto">
          <a:xfrm>
            <a:off x="301752" y="1364807"/>
            <a:ext cx="8549640" cy="3708708"/>
          </a:xfrm>
          <a:prstGeom prst="rect">
            <a:avLst/>
          </a:prstGeom>
          <a:noFill/>
          <a:ln w="9525">
            <a:noFill/>
            <a:miter lim="800000"/>
            <a:headEnd/>
            <a:tailEnd/>
          </a:ln>
        </p:spPr>
        <p:txBody>
          <a:bodyPr wrap="square">
            <a:spAutoFit/>
          </a:bodyPr>
          <a:lstStyle/>
          <a:p>
            <a:r>
              <a:rPr lang="ja-JP" altLang="en-US" sz="2800" dirty="0">
                <a:latin typeface="UD デジタル 教科書体 NK-R" panose="02020400000000000000" pitchFamily="18" charset="-128"/>
                <a:ea typeface="UD デジタル 教科書体 NK-R" panose="02020400000000000000" pitchFamily="18" charset="-128"/>
              </a:rPr>
              <a:t>普段の生活において、</a:t>
            </a:r>
            <a:r>
              <a:rPr kumimoji="1" lang="ja-JP" altLang="en-US" sz="2800" dirty="0">
                <a:latin typeface="UD デジタル 教科書体 NK-R" panose="02020400000000000000" pitchFamily="18" charset="-128"/>
                <a:ea typeface="UD デジタル 教科書体 NK-R" panose="02020400000000000000" pitchFamily="18" charset="-128"/>
              </a:rPr>
              <a:t>こまめな水分補給や暑さに備えた体作りによって熱中症になりにくくすることができます。</a:t>
            </a:r>
            <a:endParaRPr kumimoji="1" lang="en-US" altLang="ja-JP" sz="2800" dirty="0">
              <a:latin typeface="UD デジタル 教科書体 NK-R" panose="02020400000000000000" pitchFamily="18" charset="-128"/>
              <a:ea typeface="UD デジタル 教科書体 NK-R" panose="02020400000000000000" pitchFamily="18" charset="-128"/>
            </a:endParaRPr>
          </a:p>
          <a:p>
            <a:r>
              <a:rPr kumimoji="1" lang="ja-JP" altLang="en-US" sz="2800" dirty="0">
                <a:latin typeface="UD デジタル 教科書体 NK-R" panose="02020400000000000000" pitchFamily="18" charset="-128"/>
                <a:ea typeface="UD デジタル 教科書体 NK-R" panose="02020400000000000000" pitchFamily="18" charset="-128"/>
              </a:rPr>
              <a:t>また、暑くなる時期は、熱中症アラートの情報を確認し、熱中症のリスクが高い日は注意をして過ごすことが勧められています。</a:t>
            </a:r>
          </a:p>
          <a:p>
            <a:endParaRPr lang="en-US" altLang="ja-JP" sz="1100" dirty="0">
              <a:latin typeface="UD デジタル 教科書体 NK-R" panose="02020400000000000000" pitchFamily="18" charset="-128"/>
              <a:ea typeface="UD デジタル 教科書体 NK-R" panose="02020400000000000000" pitchFamily="18" charset="-128"/>
            </a:endParaRPr>
          </a:p>
          <a:p>
            <a:r>
              <a:rPr kumimoji="1" lang="ja-JP" altLang="en-US" sz="2800" dirty="0">
                <a:latin typeface="UD デジタル 教科書体 NK-R" panose="02020400000000000000" pitchFamily="18" charset="-128"/>
                <a:ea typeface="UD デジタル 教科書体 NK-R" panose="02020400000000000000" pitchFamily="18" charset="-128"/>
              </a:rPr>
              <a:t>冷房を全く使わないことは、時に身の危険につながる可能性もあります。冷房などもバランスよく活用することが重要です。</a:t>
            </a:r>
            <a:endParaRPr kumimoji="1" lang="en-US" altLang="ja-JP" sz="2800" dirty="0">
              <a:latin typeface="UD デジタル 教科書体 NK-R" panose="02020400000000000000" pitchFamily="18" charset="-128"/>
              <a:ea typeface="UD デジタル 教科書体 NK-R" panose="02020400000000000000" pitchFamily="18" charset="-128"/>
            </a:endParaRPr>
          </a:p>
        </p:txBody>
      </p:sp>
      <p:pic>
        <p:nvPicPr>
          <p:cNvPr id="5" name="図 4">
            <a:extLst>
              <a:ext uri="{FF2B5EF4-FFF2-40B4-BE49-F238E27FC236}">
                <a16:creationId xmlns:a16="http://schemas.microsoft.com/office/drawing/2014/main" id="{2E553414-3CF2-481C-B4D9-C851C1718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641" y="4587544"/>
            <a:ext cx="2651759" cy="2041856"/>
          </a:xfrm>
          <a:prstGeom prst="rect">
            <a:avLst/>
          </a:prstGeom>
        </p:spPr>
      </p:pic>
      <p:pic>
        <p:nvPicPr>
          <p:cNvPr id="6" name="図 5">
            <a:extLst>
              <a:ext uri="{FF2B5EF4-FFF2-40B4-BE49-F238E27FC236}">
                <a16:creationId xmlns:a16="http://schemas.microsoft.com/office/drawing/2014/main" id="{12F06457-F550-48B1-9208-1CCB618E58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0915" y="4680717"/>
            <a:ext cx="1942485" cy="2004646"/>
          </a:xfrm>
          <a:prstGeom prst="rect">
            <a:avLst/>
          </a:prstGeom>
        </p:spPr>
      </p:pic>
    </p:spTree>
    <p:extLst>
      <p:ext uri="{BB962C8B-B14F-4D97-AF65-F5344CB8AC3E}">
        <p14:creationId xmlns:p14="http://schemas.microsoft.com/office/powerpoint/2010/main" val="787230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44128"/>
            <a:ext cx="9144000" cy="2544792"/>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第８問）最近、極端に強い雨が増えていることで各地で豪雨による災害が発生しています。これも地球温暖化に伴う気候変動の影響が考えられると言われていますが、自分自身ができる適応策としてどのようなものが考えられるでしょうか。あてはまるものをすべて選んでください。</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21</a:t>
            </a:fld>
            <a:endParaRPr kumimoji="1" lang="ja-JP" altLang="en-US"/>
          </a:p>
        </p:txBody>
      </p:sp>
      <p:sp>
        <p:nvSpPr>
          <p:cNvPr id="14" name="テキスト ボックス 13">
            <a:extLst>
              <a:ext uri="{FF2B5EF4-FFF2-40B4-BE49-F238E27FC236}">
                <a16:creationId xmlns:a16="http://schemas.microsoft.com/office/drawing/2014/main" id="{46246042-CA67-4B15-892B-696729176CC1}"/>
              </a:ext>
            </a:extLst>
          </p:cNvPr>
          <p:cNvSpPr txBox="1">
            <a:spLocks noChangeArrowheads="1"/>
          </p:cNvSpPr>
          <p:nvPr/>
        </p:nvSpPr>
        <p:spPr bwMode="auto">
          <a:xfrm>
            <a:off x="255638" y="2966089"/>
            <a:ext cx="8642555" cy="3785652"/>
          </a:xfrm>
          <a:prstGeom prst="rect">
            <a:avLst/>
          </a:prstGeom>
          <a:noFill/>
          <a:ln w="9525">
            <a:noFill/>
            <a:miter lim="800000"/>
            <a:headEnd/>
            <a:tailEnd/>
          </a:ln>
        </p:spPr>
        <p:txBody>
          <a:bodyPr wrap="square">
            <a:spAutoFit/>
          </a:bodyPr>
          <a:lstStyle/>
          <a:p>
            <a:pPr marL="452438" indent="-452438"/>
            <a:r>
              <a:rPr lang="ja-JP" altLang="en-US" sz="2400" dirty="0">
                <a:latin typeface="UD デジタル 教科書体 NK-R" panose="02020400000000000000" pitchFamily="18" charset="-128"/>
                <a:ea typeface="UD デジタル 教科書体 NK-R" panose="02020400000000000000" pitchFamily="18" charset="-128"/>
              </a:rPr>
              <a:t>①</a:t>
            </a:r>
            <a:r>
              <a:rPr kumimoji="1" lang="ja-JP" altLang="en-US" sz="2400" dirty="0">
                <a:latin typeface="UD デジタル 教科書体 NK-R" panose="02020400000000000000" pitchFamily="18" charset="-128"/>
                <a:ea typeface="UD デジタル 教科書体 NK-R" panose="02020400000000000000" pitchFamily="18" charset="-128"/>
              </a:rPr>
              <a:t>　自分が住んでいる地域のハザードマップを見て、危険なエリアと避難場所を確認しておく。</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marL="452438" indent="-452438"/>
            <a:endParaRPr lang="en-US" altLang="ja-JP" sz="2400" dirty="0">
              <a:latin typeface="UD デジタル 教科書体 NK-R" panose="02020400000000000000" pitchFamily="18" charset="-128"/>
              <a:ea typeface="UD デジタル 教科書体 NK-R" panose="02020400000000000000" pitchFamily="18" charset="-128"/>
            </a:endParaRPr>
          </a:p>
          <a:p>
            <a:pPr marL="452438" indent="-452438"/>
            <a:r>
              <a:rPr kumimoji="1" lang="ja-JP" altLang="en-US" sz="2400" dirty="0">
                <a:latin typeface="UD デジタル 教科書体 NK-R" panose="02020400000000000000" pitchFamily="18" charset="-128"/>
                <a:ea typeface="UD デジタル 教科書体 NK-R" panose="02020400000000000000" pitchFamily="18" charset="-128"/>
              </a:rPr>
              <a:t>②　家族や知人と連絡手段を確認しておく。</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marL="452438" indent="-452438"/>
            <a:endParaRPr lang="en-US" altLang="ja-JP" sz="2400" dirty="0">
              <a:latin typeface="UD デジタル 教科書体 NK-R" panose="02020400000000000000" pitchFamily="18" charset="-128"/>
              <a:ea typeface="UD デジタル 教科書体 NK-R" panose="02020400000000000000" pitchFamily="18" charset="-128"/>
            </a:endParaRPr>
          </a:p>
          <a:p>
            <a:pPr marL="452438" indent="-452438"/>
            <a:r>
              <a:rPr kumimoji="1" lang="ja-JP" altLang="en-US" sz="2400" dirty="0">
                <a:latin typeface="UD デジタル 教科書体 NK-R" panose="02020400000000000000" pitchFamily="18" charset="-128"/>
                <a:ea typeface="UD デジタル 教科書体 NK-R" panose="02020400000000000000" pitchFamily="18" charset="-128"/>
              </a:rPr>
              <a:t>③　非常時に持ち出すべきものをあらかじめリュックサックに詰めておく。</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marL="452438" indent="-452438"/>
            <a:endParaRPr lang="en-US" altLang="ja-JP" sz="2400" dirty="0">
              <a:latin typeface="UD デジタル 教科書体 NK-R" panose="02020400000000000000" pitchFamily="18" charset="-128"/>
              <a:ea typeface="UD デジタル 教科書体 NK-R" panose="02020400000000000000" pitchFamily="18" charset="-128"/>
            </a:endParaRPr>
          </a:p>
          <a:p>
            <a:pPr marL="452438" indent="-452438"/>
            <a:r>
              <a:rPr kumimoji="1" lang="ja-JP" altLang="en-US" sz="2400" dirty="0">
                <a:latin typeface="UD デジタル 教科書体 NK-R" panose="02020400000000000000" pitchFamily="18" charset="-128"/>
                <a:ea typeface="UD デジタル 教科書体 NK-R" panose="02020400000000000000" pitchFamily="18" charset="-128"/>
              </a:rPr>
              <a:t>④　大雨の予報が出された</a:t>
            </a:r>
            <a:r>
              <a:rPr lang="ja-JP" altLang="en-US" sz="2400" dirty="0">
                <a:latin typeface="UD デジタル 教科書体 NK-R" panose="02020400000000000000" pitchFamily="18" charset="-128"/>
                <a:ea typeface="UD デジタル 教科書体 NK-R" panose="02020400000000000000" pitchFamily="18" charset="-128"/>
              </a:rPr>
              <a:t>時</a:t>
            </a:r>
            <a:r>
              <a:rPr kumimoji="1" lang="ja-JP" altLang="en-US" sz="2400" dirty="0">
                <a:latin typeface="UD デジタル 教科書体 NK-R" panose="02020400000000000000" pitchFamily="18" charset="-128"/>
                <a:ea typeface="UD デジタル 教科書体 NK-R" panose="02020400000000000000" pitchFamily="18" charset="-128"/>
              </a:rPr>
              <a:t>に、川が溢れていないか様子を見に行く。</a:t>
            </a:r>
            <a:endParaRPr kumimoji="1" lang="en-US" altLang="ja-JP" sz="2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257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44128"/>
            <a:ext cx="9212826" cy="1337784"/>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災害が起こってしまう前に事前に備えておくことも「適応策」の１つです。正解は①②③。</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22</a:t>
            </a:fld>
            <a:endParaRPr kumimoji="1" lang="ja-JP" altLang="en-US"/>
          </a:p>
        </p:txBody>
      </p:sp>
      <p:sp>
        <p:nvSpPr>
          <p:cNvPr id="14" name="テキスト ボックス 13">
            <a:extLst>
              <a:ext uri="{FF2B5EF4-FFF2-40B4-BE49-F238E27FC236}">
                <a16:creationId xmlns:a16="http://schemas.microsoft.com/office/drawing/2014/main" id="{46246042-CA67-4B15-892B-696729176CC1}"/>
              </a:ext>
            </a:extLst>
          </p:cNvPr>
          <p:cNvSpPr txBox="1">
            <a:spLocks noChangeArrowheads="1"/>
          </p:cNvSpPr>
          <p:nvPr/>
        </p:nvSpPr>
        <p:spPr bwMode="auto">
          <a:xfrm>
            <a:off x="176979" y="1525959"/>
            <a:ext cx="8799871" cy="3447098"/>
          </a:xfrm>
          <a:prstGeom prst="rect">
            <a:avLst/>
          </a:prstGeom>
          <a:noFill/>
          <a:ln w="9525">
            <a:noFill/>
            <a:miter lim="800000"/>
            <a:headEnd/>
            <a:tailEnd/>
          </a:ln>
        </p:spPr>
        <p:txBody>
          <a:bodyPr wrap="square">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ハザードマップを見て、危険なエリアと避難場所を確認しておくことで、いざ豪雨の際に、どこに避難すればいいか理解でき、迅速な避難行動につながります。</a:t>
            </a:r>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1100" dirty="0">
              <a:latin typeface="UD デジタル 教科書体 NK-R" panose="02020400000000000000" pitchFamily="18" charset="-128"/>
              <a:ea typeface="UD デジタル 教科書体 NK-R" panose="02020400000000000000" pitchFamily="18" charset="-128"/>
            </a:endParaRPr>
          </a:p>
          <a:p>
            <a:r>
              <a:rPr kumimoji="1" lang="ja-JP" altLang="en-US" sz="2800" dirty="0">
                <a:latin typeface="UD デジタル 教科書体 NK-R" panose="02020400000000000000" pitchFamily="18" charset="-128"/>
                <a:ea typeface="UD デジタル 教科書体 NK-R" panose="02020400000000000000" pitchFamily="18" charset="-128"/>
              </a:rPr>
              <a:t>また、避難の際の持ち物を用意しておくこと、避難時に家族や知人と連絡が取れるようにしておくことも重要です。</a:t>
            </a:r>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1100" dirty="0">
              <a:latin typeface="UD デジタル 教科書体 NK-R" panose="02020400000000000000" pitchFamily="18" charset="-128"/>
              <a:ea typeface="UD デジタル 教科書体 NK-R" panose="02020400000000000000" pitchFamily="18" charset="-128"/>
            </a:endParaRPr>
          </a:p>
          <a:p>
            <a:r>
              <a:rPr kumimoji="1" lang="ja-JP" altLang="en-US" sz="2800" dirty="0">
                <a:latin typeface="UD デジタル 教科書体 NK-R" panose="02020400000000000000" pitchFamily="18" charset="-128"/>
                <a:ea typeface="UD デジタル 教科書体 NK-R" panose="02020400000000000000" pitchFamily="18" charset="-128"/>
              </a:rPr>
              <a:t>大雨の際には足元が悪いこともあり、川に落ちてしまう可能性も考えられ、川には絶対に近づかないようにしましょう。</a:t>
            </a:r>
            <a:endParaRPr kumimoji="1" lang="en-US" altLang="ja-JP" sz="2800" dirty="0">
              <a:latin typeface="UD デジタル 教科書体 NK-R" panose="02020400000000000000" pitchFamily="18" charset="-128"/>
              <a:ea typeface="UD デジタル 教科書体 NK-R" panose="02020400000000000000" pitchFamily="18" charset="-128"/>
            </a:endParaRPr>
          </a:p>
        </p:txBody>
      </p:sp>
      <p:pic>
        <p:nvPicPr>
          <p:cNvPr id="5" name="図 4">
            <a:extLst>
              <a:ext uri="{FF2B5EF4-FFF2-40B4-BE49-F238E27FC236}">
                <a16:creationId xmlns:a16="http://schemas.microsoft.com/office/drawing/2014/main" id="{E7149500-5292-4D03-9A30-F2C86F7F9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803" y="5077765"/>
            <a:ext cx="2780157" cy="1557350"/>
          </a:xfrm>
          <a:prstGeom prst="rect">
            <a:avLst/>
          </a:prstGeom>
        </p:spPr>
      </p:pic>
      <p:pic>
        <p:nvPicPr>
          <p:cNvPr id="6" name="図 5">
            <a:extLst>
              <a:ext uri="{FF2B5EF4-FFF2-40B4-BE49-F238E27FC236}">
                <a16:creationId xmlns:a16="http://schemas.microsoft.com/office/drawing/2014/main" id="{77A13487-E9C4-4569-AE7F-A7EE0BB87E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9712" y="5129966"/>
            <a:ext cx="2038912" cy="1485857"/>
          </a:xfrm>
          <a:prstGeom prst="rect">
            <a:avLst/>
          </a:prstGeom>
        </p:spPr>
      </p:pic>
    </p:spTree>
    <p:extLst>
      <p:ext uri="{BB962C8B-B14F-4D97-AF65-F5344CB8AC3E}">
        <p14:creationId xmlns:p14="http://schemas.microsoft.com/office/powerpoint/2010/main" val="2201223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73624"/>
            <a:ext cx="8878529" cy="1356072"/>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（第９問）世界でも数少ない、日本において定められた「適応」を進めていくための法律はなんというでしょうか。</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23</a:t>
            </a:fld>
            <a:endParaRPr kumimoji="1" lang="ja-JP" altLang="en-US"/>
          </a:p>
        </p:txBody>
      </p:sp>
      <p:sp>
        <p:nvSpPr>
          <p:cNvPr id="5" name="テキスト ボックス 4">
            <a:extLst>
              <a:ext uri="{FF2B5EF4-FFF2-40B4-BE49-F238E27FC236}">
                <a16:creationId xmlns:a16="http://schemas.microsoft.com/office/drawing/2014/main" id="{2B6FA067-E233-483F-AE2D-FC0D3F81CC28}"/>
              </a:ext>
            </a:extLst>
          </p:cNvPr>
          <p:cNvSpPr txBox="1">
            <a:spLocks noChangeArrowheads="1"/>
          </p:cNvSpPr>
          <p:nvPr/>
        </p:nvSpPr>
        <p:spPr bwMode="auto">
          <a:xfrm>
            <a:off x="301752" y="2156895"/>
            <a:ext cx="8549640" cy="3970318"/>
          </a:xfrm>
          <a:prstGeom prst="rect">
            <a:avLst/>
          </a:prstGeom>
          <a:noFill/>
          <a:ln w="9525">
            <a:noFill/>
            <a:miter lim="800000"/>
            <a:headEnd/>
            <a:tailEnd/>
          </a:ln>
        </p:spPr>
        <p:txBody>
          <a:bodyPr wrap="square">
            <a:spAutoFit/>
          </a:bodyPr>
          <a:lstStyle/>
          <a:p>
            <a:r>
              <a:rPr lang="ja-JP" altLang="en-US" sz="3600" dirty="0">
                <a:latin typeface="UD デジタル 教科書体 NK-R" panose="02020400000000000000" pitchFamily="18" charset="-128"/>
                <a:ea typeface="UD デジタル 教科書体 NK-R" panose="02020400000000000000" pitchFamily="18" charset="-128"/>
              </a:rPr>
              <a:t>①</a:t>
            </a:r>
            <a:r>
              <a:rPr kumimoji="1" lang="ja-JP" altLang="en-US" sz="3600" dirty="0">
                <a:latin typeface="UD デジタル 教科書体 NK-R" panose="02020400000000000000" pitchFamily="18" charset="-128"/>
                <a:ea typeface="UD デジタル 教科書体 NK-R" panose="02020400000000000000" pitchFamily="18" charset="-128"/>
              </a:rPr>
              <a:t>　地球温暖化対策の推進に関する法律</a:t>
            </a:r>
            <a:endParaRPr kumimoji="1" lang="en-US" altLang="ja-JP" sz="3600" dirty="0">
              <a:latin typeface="UD デジタル 教科書体 NK-R" panose="02020400000000000000" pitchFamily="18" charset="-128"/>
              <a:ea typeface="UD デジタル 教科書体 NK-R" panose="02020400000000000000" pitchFamily="18" charset="-128"/>
            </a:endParaRPr>
          </a:p>
          <a:p>
            <a:endParaRPr lang="en-US" altLang="ja-JP" sz="3600" dirty="0">
              <a:latin typeface="UD デジタル 教科書体 NK-R" panose="02020400000000000000" pitchFamily="18" charset="-128"/>
              <a:ea typeface="UD デジタル 教科書体 NK-R" panose="02020400000000000000" pitchFamily="18" charset="-128"/>
            </a:endParaRPr>
          </a:p>
          <a:p>
            <a:r>
              <a:rPr kumimoji="1" lang="ja-JP" altLang="en-US" sz="3600" dirty="0">
                <a:latin typeface="UD デジタル 教科書体 NK-R" panose="02020400000000000000" pitchFamily="18" charset="-128"/>
                <a:ea typeface="UD デジタル 教科書体 NK-R" panose="02020400000000000000" pitchFamily="18" charset="-128"/>
              </a:rPr>
              <a:t>②　</a:t>
            </a:r>
            <a:r>
              <a:rPr kumimoji="1" lang="zh-TW" altLang="en-US" sz="3600" dirty="0">
                <a:latin typeface="UD デジタル 教科書体 NK-R" panose="02020400000000000000" pitchFamily="18" charset="-128"/>
                <a:ea typeface="UD デジタル 教科書体 NK-R" panose="02020400000000000000" pitchFamily="18" charset="-128"/>
              </a:rPr>
              <a:t>循環型社会形成推進基本法</a:t>
            </a:r>
            <a:endParaRPr kumimoji="1" lang="en-US" altLang="ja-JP" sz="3600" dirty="0">
              <a:latin typeface="UD デジタル 教科書体 NK-R" panose="02020400000000000000" pitchFamily="18" charset="-128"/>
              <a:ea typeface="UD デジタル 教科書体 NK-R" panose="02020400000000000000" pitchFamily="18" charset="-128"/>
            </a:endParaRPr>
          </a:p>
          <a:p>
            <a:endParaRPr lang="en-US" altLang="ja-JP" sz="3600" dirty="0">
              <a:latin typeface="UD デジタル 教科書体 NK-R" panose="02020400000000000000" pitchFamily="18" charset="-128"/>
              <a:ea typeface="UD デジタル 教科書体 NK-R" panose="02020400000000000000" pitchFamily="18" charset="-128"/>
            </a:endParaRPr>
          </a:p>
          <a:p>
            <a:r>
              <a:rPr kumimoji="1" lang="ja-JP" altLang="en-US" sz="3600" dirty="0">
                <a:latin typeface="UD デジタル 教科書体 NK-R" panose="02020400000000000000" pitchFamily="18" charset="-128"/>
                <a:ea typeface="UD デジタル 教科書体 NK-R" panose="02020400000000000000" pitchFamily="18" charset="-128"/>
              </a:rPr>
              <a:t>③　</a:t>
            </a:r>
            <a:r>
              <a:rPr kumimoji="1" lang="zh-TW" altLang="en-US" sz="3600" dirty="0">
                <a:latin typeface="UD デジタル 教科書体 NK-R" panose="02020400000000000000" pitchFamily="18" charset="-128"/>
                <a:ea typeface="UD デジタル 教科書体 NK-R" panose="02020400000000000000" pitchFamily="18" charset="-128"/>
              </a:rPr>
              <a:t>気候変動適応法</a:t>
            </a:r>
            <a:endParaRPr kumimoji="1" lang="en-US" altLang="ja-JP" sz="3600" dirty="0">
              <a:latin typeface="UD デジタル 教科書体 NK-R" panose="02020400000000000000" pitchFamily="18" charset="-128"/>
              <a:ea typeface="UD デジタル 教科書体 NK-R" panose="02020400000000000000" pitchFamily="18" charset="-128"/>
            </a:endParaRPr>
          </a:p>
          <a:p>
            <a:endParaRPr lang="en-US" altLang="ja-JP" sz="3600" dirty="0">
              <a:latin typeface="UD デジタル 教科書体 NK-R" panose="02020400000000000000" pitchFamily="18" charset="-128"/>
              <a:ea typeface="UD デジタル 教科書体 NK-R" panose="02020400000000000000" pitchFamily="18" charset="-128"/>
            </a:endParaRPr>
          </a:p>
          <a:p>
            <a:r>
              <a:rPr kumimoji="1" lang="ja-JP" altLang="en-US" sz="3600" dirty="0">
                <a:latin typeface="UD デジタル 教科書体 NK-R" panose="02020400000000000000" pitchFamily="18" charset="-128"/>
                <a:ea typeface="UD デジタル 教科書体 NK-R" panose="02020400000000000000" pitchFamily="18" charset="-128"/>
              </a:rPr>
              <a:t>④　</a:t>
            </a:r>
            <a:r>
              <a:rPr kumimoji="1" lang="zh-TW" altLang="en-US" sz="3600" dirty="0">
                <a:latin typeface="UD デジタル 教科書体 NK-R" panose="02020400000000000000" pitchFamily="18" charset="-128"/>
                <a:ea typeface="UD デジタル 教科書体 NK-R" panose="02020400000000000000" pitchFamily="18" charset="-128"/>
              </a:rPr>
              <a:t>個人情報保護法</a:t>
            </a:r>
            <a:endParaRPr kumimoji="1" lang="en-US" altLang="ja-JP" sz="36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159482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73624"/>
            <a:ext cx="9144000" cy="1356072"/>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日本において定められた「適応」を進めていくための法律を「気候変動適応法」といいます。</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24</a:t>
            </a:fld>
            <a:endParaRPr kumimoji="1" lang="ja-JP" altLang="en-US"/>
          </a:p>
        </p:txBody>
      </p:sp>
      <p:sp>
        <p:nvSpPr>
          <p:cNvPr id="5" name="テキスト ボックス 4">
            <a:extLst>
              <a:ext uri="{FF2B5EF4-FFF2-40B4-BE49-F238E27FC236}">
                <a16:creationId xmlns:a16="http://schemas.microsoft.com/office/drawing/2014/main" id="{2B6FA067-E233-483F-AE2D-FC0D3F81CC28}"/>
              </a:ext>
            </a:extLst>
          </p:cNvPr>
          <p:cNvSpPr txBox="1">
            <a:spLocks noChangeArrowheads="1"/>
          </p:cNvSpPr>
          <p:nvPr/>
        </p:nvSpPr>
        <p:spPr bwMode="auto">
          <a:xfrm>
            <a:off x="301752" y="1507671"/>
            <a:ext cx="8677656" cy="3216265"/>
          </a:xfrm>
          <a:prstGeom prst="rect">
            <a:avLst/>
          </a:prstGeom>
          <a:noFill/>
          <a:ln w="9525">
            <a:noFill/>
            <a:miter lim="800000"/>
            <a:headEnd/>
            <a:tailEnd/>
          </a:ln>
        </p:spPr>
        <p:txBody>
          <a:bodyPr wrap="square">
            <a:spAutoFit/>
          </a:bodyPr>
          <a:lstStyle/>
          <a:p>
            <a:r>
              <a:rPr lang="ja-JP" altLang="en-US" sz="3200" dirty="0">
                <a:latin typeface="UD デジタル 教科書体 NK-R" panose="02020400000000000000" pitchFamily="18" charset="-128"/>
                <a:ea typeface="UD デジタル 教科書体 NK-R" panose="02020400000000000000" pitchFamily="18" charset="-128"/>
              </a:rPr>
              <a:t>気候変動適応法は</a:t>
            </a:r>
            <a:r>
              <a:rPr lang="en-US" altLang="ja-JP" sz="3200" dirty="0">
                <a:latin typeface="UD デジタル 教科書体 NK-R" panose="02020400000000000000" pitchFamily="18" charset="-128"/>
                <a:ea typeface="UD デジタル 教科書体 NK-R" panose="02020400000000000000" pitchFamily="18" charset="-128"/>
              </a:rPr>
              <a:t>2018</a:t>
            </a:r>
            <a:r>
              <a:rPr lang="ja-JP" altLang="en-US" sz="3200" dirty="0">
                <a:latin typeface="UD デジタル 教科書体 NK-R" panose="02020400000000000000" pitchFamily="18" charset="-128"/>
                <a:ea typeface="UD デジタル 教科書体 NK-R" panose="02020400000000000000" pitchFamily="18" charset="-128"/>
              </a:rPr>
              <a:t>年</a:t>
            </a:r>
            <a:r>
              <a:rPr lang="en-US" altLang="ja-JP" sz="3200" dirty="0">
                <a:latin typeface="UD デジタル 教科書体 NK-R" panose="02020400000000000000" pitchFamily="18" charset="-128"/>
                <a:ea typeface="UD デジタル 教科書体 NK-R" panose="02020400000000000000" pitchFamily="18" charset="-128"/>
              </a:rPr>
              <a:t>12</a:t>
            </a:r>
            <a:r>
              <a:rPr lang="ja-JP" altLang="en-US" sz="3200" dirty="0">
                <a:latin typeface="UD デジタル 教科書体 NK-R" panose="02020400000000000000" pitchFamily="18" charset="-128"/>
                <a:ea typeface="UD デジタル 教科書体 NK-R" panose="02020400000000000000" pitchFamily="18" charset="-128"/>
              </a:rPr>
              <a:t>月</a:t>
            </a:r>
            <a:r>
              <a:rPr lang="en-US" altLang="ja-JP" sz="3200" dirty="0">
                <a:latin typeface="UD デジタル 教科書体 NK-R" panose="02020400000000000000" pitchFamily="18" charset="-128"/>
                <a:ea typeface="UD デジタル 教科書体 NK-R" panose="02020400000000000000" pitchFamily="18" charset="-128"/>
              </a:rPr>
              <a:t>1</a:t>
            </a:r>
            <a:r>
              <a:rPr lang="ja-JP" altLang="en-US" sz="3200" dirty="0">
                <a:latin typeface="UD デジタル 教科書体 NK-R" panose="02020400000000000000" pitchFamily="18" charset="-128"/>
                <a:ea typeface="UD デジタル 教科書体 NK-R" panose="02020400000000000000" pitchFamily="18" charset="-128"/>
              </a:rPr>
              <a:t>日に施行され、適応を進めていくにあたっての国、自治体、企業、国民などそれぞれの役割が定められています。</a:t>
            </a:r>
            <a:endParaRPr lang="en-US" altLang="ja-JP" sz="3200" dirty="0">
              <a:latin typeface="UD デジタル 教科書体 NK-R" panose="02020400000000000000" pitchFamily="18" charset="-128"/>
              <a:ea typeface="UD デジタル 教科書体 NK-R" panose="02020400000000000000" pitchFamily="18" charset="-128"/>
            </a:endParaRPr>
          </a:p>
          <a:p>
            <a:endParaRPr lang="en-US" altLang="ja-JP" sz="1100" dirty="0">
              <a:latin typeface="UD デジタル 教科書体 NK-R" panose="02020400000000000000" pitchFamily="18" charset="-128"/>
              <a:ea typeface="UD デジタル 教科書体 NK-R" panose="02020400000000000000" pitchFamily="18" charset="-128"/>
            </a:endParaRPr>
          </a:p>
          <a:p>
            <a:r>
              <a:rPr lang="ja-JP" altLang="en-US" sz="3200" dirty="0">
                <a:latin typeface="UD デジタル 教科書体 NK-R" panose="02020400000000000000" pitchFamily="18" charset="-128"/>
                <a:ea typeface="UD デジタル 教科書体 NK-R" panose="02020400000000000000" pitchFamily="18" charset="-128"/>
              </a:rPr>
              <a:t>国は農業や防災等各分野の適応を推進する気候変動適応計画を策定し総合的に適応を進めて行くことが記されています。</a:t>
            </a:r>
            <a:endParaRPr kumimoji="1" lang="en-US" altLang="ja-JP" sz="3200" dirty="0">
              <a:latin typeface="UD デジタル 教科書体 NK-R" panose="02020400000000000000" pitchFamily="18" charset="-128"/>
              <a:ea typeface="UD デジタル 教科書体 NK-R" panose="02020400000000000000" pitchFamily="18" charset="-128"/>
            </a:endParaRPr>
          </a:p>
        </p:txBody>
      </p:sp>
      <p:pic>
        <p:nvPicPr>
          <p:cNvPr id="6" name="図 5">
            <a:extLst>
              <a:ext uri="{FF2B5EF4-FFF2-40B4-BE49-F238E27FC236}">
                <a16:creationId xmlns:a16="http://schemas.microsoft.com/office/drawing/2014/main" id="{BED2AF3C-A0B6-4BFE-BBBD-F77E5B1E5004}"/>
              </a:ext>
            </a:extLst>
          </p:cNvPr>
          <p:cNvPicPr>
            <a:picLocks noChangeAspect="1"/>
          </p:cNvPicPr>
          <p:nvPr/>
        </p:nvPicPr>
        <p:blipFill rotWithShape="1">
          <a:blip r:embed="rId3"/>
          <a:srcRect l="27200" t="18800" r="38800" b="49077"/>
          <a:stretch/>
        </p:blipFill>
        <p:spPr>
          <a:xfrm>
            <a:off x="4498848" y="4343454"/>
            <a:ext cx="4270248" cy="2185362"/>
          </a:xfrm>
          <a:prstGeom prst="rect">
            <a:avLst/>
          </a:prstGeom>
          <a:ln>
            <a:solidFill>
              <a:schemeClr val="tx1"/>
            </a:solidFill>
          </a:ln>
        </p:spPr>
      </p:pic>
    </p:spTree>
    <p:extLst>
      <p:ext uri="{BB962C8B-B14F-4D97-AF65-F5344CB8AC3E}">
        <p14:creationId xmlns:p14="http://schemas.microsoft.com/office/powerpoint/2010/main" val="3782362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83456"/>
            <a:ext cx="9144000" cy="1740120"/>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（第</a:t>
            </a:r>
            <a:r>
              <a:rPr lang="en-US" altLang="ja-JP" dirty="0">
                <a:latin typeface="UD デジタル 教科書体 NK-B" panose="02020700000000000000" pitchFamily="18" charset="-128"/>
                <a:ea typeface="UD デジタル 教科書体 NK-B" panose="02020700000000000000" pitchFamily="18" charset="-128"/>
              </a:rPr>
              <a:t>10</a:t>
            </a:r>
            <a:r>
              <a:rPr lang="ja-JP" altLang="en-US" dirty="0">
                <a:latin typeface="UD デジタル 教科書体 NK-B" panose="02020700000000000000" pitchFamily="18" charset="-128"/>
                <a:ea typeface="UD デジタル 教科書体 NK-B" panose="02020700000000000000" pitchFamily="18" charset="-128"/>
              </a:rPr>
              <a:t>問）</a:t>
            </a:r>
            <a:r>
              <a:rPr lang="en-US" altLang="ja-JP" dirty="0">
                <a:latin typeface="UD デジタル 教科書体 NK-B" panose="02020700000000000000" pitchFamily="18" charset="-128"/>
                <a:ea typeface="UD デジタル 教科書体 NK-B" panose="02020700000000000000" pitchFamily="18" charset="-128"/>
              </a:rPr>
              <a:t>2015</a:t>
            </a:r>
            <a:r>
              <a:rPr lang="ja-JP" altLang="en-US" dirty="0">
                <a:latin typeface="UD デジタル 教科書体 NK-B" panose="02020700000000000000" pitchFamily="18" charset="-128"/>
                <a:ea typeface="UD デジタル 教科書体 NK-B" panose="02020700000000000000" pitchFamily="18" charset="-128"/>
              </a:rPr>
              <a:t>年に世界各国で議論し、平均気温の上昇を</a:t>
            </a:r>
            <a:r>
              <a:rPr lang="en-US" altLang="ja-JP" dirty="0">
                <a:latin typeface="UD デジタル 教科書体 NK-B" panose="02020700000000000000" pitchFamily="18" charset="-128"/>
                <a:ea typeface="UD デジタル 教科書体 NK-B" panose="02020700000000000000" pitchFamily="18" charset="-128"/>
              </a:rPr>
              <a:t>2℃</a:t>
            </a:r>
            <a:r>
              <a:rPr lang="ja-JP" altLang="en-US" dirty="0">
                <a:latin typeface="UD デジタル 教科書体 NK-B" panose="02020700000000000000" pitchFamily="18" charset="-128"/>
                <a:ea typeface="UD デジタル 教科書体 NK-B" panose="02020700000000000000" pitchFamily="18" charset="-128"/>
              </a:rPr>
              <a:t>以下に抑えられるように温暖化対策を進めていくことを決めました。この取り決めを何というでしょうか。</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25</a:t>
            </a:fld>
            <a:endParaRPr kumimoji="1" lang="ja-JP" altLang="en-US"/>
          </a:p>
        </p:txBody>
      </p:sp>
      <p:sp>
        <p:nvSpPr>
          <p:cNvPr id="5" name="テキスト ボックス 4">
            <a:extLst>
              <a:ext uri="{FF2B5EF4-FFF2-40B4-BE49-F238E27FC236}">
                <a16:creationId xmlns:a16="http://schemas.microsoft.com/office/drawing/2014/main" id="{2B6FA067-E233-483F-AE2D-FC0D3F81CC28}"/>
              </a:ext>
            </a:extLst>
          </p:cNvPr>
          <p:cNvSpPr txBox="1">
            <a:spLocks noChangeArrowheads="1"/>
          </p:cNvSpPr>
          <p:nvPr/>
        </p:nvSpPr>
        <p:spPr bwMode="auto">
          <a:xfrm>
            <a:off x="301752" y="2156895"/>
            <a:ext cx="8549640" cy="3970318"/>
          </a:xfrm>
          <a:prstGeom prst="rect">
            <a:avLst/>
          </a:prstGeom>
          <a:noFill/>
          <a:ln w="9525">
            <a:noFill/>
            <a:miter lim="800000"/>
            <a:headEnd/>
            <a:tailEnd/>
          </a:ln>
        </p:spPr>
        <p:txBody>
          <a:bodyPr wrap="square">
            <a:spAutoFit/>
          </a:bodyPr>
          <a:lstStyle/>
          <a:p>
            <a:r>
              <a:rPr lang="ja-JP" altLang="en-US" sz="3600" dirty="0">
                <a:latin typeface="UD デジタル 教科書体 NK-R" panose="02020400000000000000" pitchFamily="18" charset="-128"/>
                <a:ea typeface="UD デジタル 教科書体 NK-R" panose="02020400000000000000" pitchFamily="18" charset="-128"/>
              </a:rPr>
              <a:t>①</a:t>
            </a:r>
            <a:r>
              <a:rPr kumimoji="1" lang="ja-JP" altLang="en-US" sz="3600" dirty="0">
                <a:latin typeface="UD デジタル 教科書体 NK-R" panose="02020400000000000000" pitchFamily="18" charset="-128"/>
                <a:ea typeface="UD デジタル 教科書体 NK-R" panose="02020400000000000000" pitchFamily="18" charset="-128"/>
              </a:rPr>
              <a:t>　京都議定書</a:t>
            </a:r>
            <a:endParaRPr kumimoji="1" lang="en-US" altLang="ja-JP" sz="3600" dirty="0">
              <a:latin typeface="UD デジタル 教科書体 NK-R" panose="02020400000000000000" pitchFamily="18" charset="-128"/>
              <a:ea typeface="UD デジタル 教科書体 NK-R" panose="02020400000000000000" pitchFamily="18" charset="-128"/>
            </a:endParaRPr>
          </a:p>
          <a:p>
            <a:endParaRPr lang="en-US" altLang="ja-JP" sz="3600" dirty="0">
              <a:latin typeface="UD デジタル 教科書体 NK-R" panose="02020400000000000000" pitchFamily="18" charset="-128"/>
              <a:ea typeface="UD デジタル 教科書体 NK-R" panose="02020400000000000000" pitchFamily="18" charset="-128"/>
            </a:endParaRPr>
          </a:p>
          <a:p>
            <a:r>
              <a:rPr kumimoji="1" lang="ja-JP" altLang="en-US" sz="3600" dirty="0">
                <a:latin typeface="UD デジタル 教科書体 NK-R" panose="02020400000000000000" pitchFamily="18" charset="-128"/>
                <a:ea typeface="UD デジタル 教科書体 NK-R" panose="02020400000000000000" pitchFamily="18" charset="-128"/>
              </a:rPr>
              <a:t>②　パリ協定</a:t>
            </a:r>
            <a:endParaRPr kumimoji="1" lang="en-US" altLang="ja-JP" sz="3600" dirty="0">
              <a:latin typeface="UD デジタル 教科書体 NK-R" panose="02020400000000000000" pitchFamily="18" charset="-128"/>
              <a:ea typeface="UD デジタル 教科書体 NK-R" panose="02020400000000000000" pitchFamily="18" charset="-128"/>
            </a:endParaRPr>
          </a:p>
          <a:p>
            <a:endParaRPr lang="en-US" altLang="ja-JP" sz="3600" dirty="0">
              <a:latin typeface="UD デジタル 教科書体 NK-R" panose="02020400000000000000" pitchFamily="18" charset="-128"/>
              <a:ea typeface="UD デジタル 教科書体 NK-R" panose="02020400000000000000" pitchFamily="18" charset="-128"/>
            </a:endParaRPr>
          </a:p>
          <a:p>
            <a:r>
              <a:rPr kumimoji="1" lang="ja-JP" altLang="en-US" sz="3600" dirty="0">
                <a:latin typeface="UD デジタル 教科書体 NK-R" panose="02020400000000000000" pitchFamily="18" charset="-128"/>
                <a:ea typeface="UD デジタル 教科書体 NK-R" panose="02020400000000000000" pitchFamily="18" charset="-128"/>
              </a:rPr>
              <a:t>③　</a:t>
            </a:r>
            <a:r>
              <a:rPr lang="ja-JP" altLang="en-US" sz="3600" dirty="0">
                <a:latin typeface="UD デジタル 教科書体 NK-R" panose="02020400000000000000" pitchFamily="18" charset="-128"/>
                <a:ea typeface="UD デジタル 教科書体 NK-R" panose="02020400000000000000" pitchFamily="18" charset="-128"/>
              </a:rPr>
              <a:t>国連</a:t>
            </a:r>
            <a:r>
              <a:rPr kumimoji="1" lang="ja-JP" altLang="en-US" sz="3600" dirty="0">
                <a:latin typeface="UD デジタル 教科書体 NK-R" panose="02020400000000000000" pitchFamily="18" charset="-128"/>
                <a:ea typeface="UD デジタル 教科書体 NK-R" panose="02020400000000000000" pitchFamily="18" charset="-128"/>
              </a:rPr>
              <a:t>サミット</a:t>
            </a:r>
            <a:endParaRPr kumimoji="1" lang="en-US" altLang="ja-JP" sz="3600" dirty="0">
              <a:latin typeface="UD デジタル 教科書体 NK-R" panose="02020400000000000000" pitchFamily="18" charset="-128"/>
              <a:ea typeface="UD デジタル 教科書体 NK-R" panose="02020400000000000000" pitchFamily="18" charset="-128"/>
            </a:endParaRPr>
          </a:p>
          <a:p>
            <a:endParaRPr lang="en-US" altLang="ja-JP" sz="3600" dirty="0">
              <a:latin typeface="UD デジタル 教科書体 NK-R" panose="02020400000000000000" pitchFamily="18" charset="-128"/>
              <a:ea typeface="UD デジタル 教科書体 NK-R" panose="02020400000000000000" pitchFamily="18" charset="-128"/>
            </a:endParaRPr>
          </a:p>
          <a:p>
            <a:r>
              <a:rPr kumimoji="1" lang="ja-JP" altLang="en-US" sz="3600" dirty="0">
                <a:latin typeface="UD デジタル 教科書体 NK-R" panose="02020400000000000000" pitchFamily="18" charset="-128"/>
                <a:ea typeface="UD デジタル 教科書体 NK-R" panose="02020400000000000000" pitchFamily="18" charset="-128"/>
              </a:rPr>
              <a:t>④　北海道洞爺湖サミット</a:t>
            </a:r>
            <a:endParaRPr kumimoji="1" lang="en-US" altLang="ja-JP" sz="36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18579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73624"/>
            <a:ext cx="9144000" cy="1740120"/>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世界各国が平均気温の上昇を</a:t>
            </a:r>
            <a:r>
              <a:rPr lang="en-US" altLang="ja-JP" dirty="0">
                <a:latin typeface="UD デジタル 教科書体 NK-B" panose="02020700000000000000" pitchFamily="18" charset="-128"/>
                <a:ea typeface="UD デジタル 教科書体 NK-B" panose="02020700000000000000" pitchFamily="18" charset="-128"/>
              </a:rPr>
              <a:t>2℃</a:t>
            </a:r>
            <a:r>
              <a:rPr lang="ja-JP" altLang="en-US" dirty="0">
                <a:latin typeface="UD デジタル 教科書体 NK-B" panose="02020700000000000000" pitchFamily="18" charset="-128"/>
                <a:ea typeface="UD デジタル 教科書体 NK-B" panose="02020700000000000000" pitchFamily="18" charset="-128"/>
              </a:rPr>
              <a:t>以下に抑えられるように温暖化対策を進めていくという取り決めをパリ協定といいます。</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26</a:t>
            </a:fld>
            <a:endParaRPr kumimoji="1" lang="ja-JP" altLang="en-US"/>
          </a:p>
        </p:txBody>
      </p:sp>
      <p:sp>
        <p:nvSpPr>
          <p:cNvPr id="5" name="テキスト ボックス 4">
            <a:extLst>
              <a:ext uri="{FF2B5EF4-FFF2-40B4-BE49-F238E27FC236}">
                <a16:creationId xmlns:a16="http://schemas.microsoft.com/office/drawing/2014/main" id="{2B6FA067-E233-483F-AE2D-FC0D3F81CC28}"/>
              </a:ext>
            </a:extLst>
          </p:cNvPr>
          <p:cNvSpPr txBox="1">
            <a:spLocks noChangeArrowheads="1"/>
          </p:cNvSpPr>
          <p:nvPr/>
        </p:nvSpPr>
        <p:spPr bwMode="auto">
          <a:xfrm>
            <a:off x="265471" y="1857700"/>
            <a:ext cx="8585921" cy="954107"/>
          </a:xfrm>
          <a:prstGeom prst="rect">
            <a:avLst/>
          </a:prstGeom>
          <a:noFill/>
          <a:ln w="9525">
            <a:noFill/>
            <a:miter lim="800000"/>
            <a:headEnd/>
            <a:tailEnd/>
          </a:ln>
        </p:spPr>
        <p:txBody>
          <a:bodyPr wrap="square">
            <a:spAutoFit/>
          </a:bodyPr>
          <a:lstStyle/>
          <a:p>
            <a:r>
              <a:rPr kumimoji="1" lang="en-US" altLang="ja-JP" sz="2800" dirty="0">
                <a:latin typeface="UD デジタル 教科書体 NK-R" panose="02020400000000000000" pitchFamily="18" charset="-128"/>
                <a:ea typeface="UD デジタル 教科書体 NK-R" panose="02020400000000000000" pitchFamily="18" charset="-128"/>
              </a:rPr>
              <a:t>2015</a:t>
            </a:r>
            <a:r>
              <a:rPr kumimoji="1" lang="ja-JP" altLang="en-US" sz="2800" dirty="0">
                <a:latin typeface="UD デジタル 教科書体 NK-R" panose="02020400000000000000" pitchFamily="18" charset="-128"/>
                <a:ea typeface="UD デジタル 教科書体 NK-R" panose="02020400000000000000" pitchFamily="18" charset="-128"/>
              </a:rPr>
              <a:t>年に行われた</a:t>
            </a:r>
            <a:r>
              <a:rPr kumimoji="1" lang="en-US" altLang="ja-JP" sz="2800" dirty="0">
                <a:latin typeface="UD デジタル 教科書体 NK-R" panose="02020400000000000000" pitchFamily="18" charset="-128"/>
                <a:ea typeface="UD デジタル 教科書体 NK-R" panose="02020400000000000000" pitchFamily="18" charset="-128"/>
              </a:rPr>
              <a:t>COP21</a:t>
            </a:r>
            <a:r>
              <a:rPr kumimoji="1" lang="ja-JP" altLang="en-US" sz="2800" dirty="0">
                <a:latin typeface="UD デジタル 教科書体 NK-R" panose="02020400000000000000" pitchFamily="18" charset="-128"/>
                <a:ea typeface="UD デジタル 教科書体 NK-R" panose="02020400000000000000" pitchFamily="18" charset="-128"/>
              </a:rPr>
              <a:t>という国際会議で決定された取り決めがパリ協定です。</a:t>
            </a:r>
            <a:endParaRPr kumimoji="1"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6" name="テキスト プレースホルダー 4">
            <a:extLst>
              <a:ext uri="{FF2B5EF4-FFF2-40B4-BE49-F238E27FC236}">
                <a16:creationId xmlns:a16="http://schemas.microsoft.com/office/drawing/2014/main" id="{345220B7-54B1-415E-A6B8-9BD25AEBA8F8}"/>
              </a:ext>
            </a:extLst>
          </p:cNvPr>
          <p:cNvSpPr txBox="1">
            <a:spLocks/>
          </p:cNvSpPr>
          <p:nvPr/>
        </p:nvSpPr>
        <p:spPr bwMode="auto">
          <a:xfrm>
            <a:off x="330200" y="6477000"/>
            <a:ext cx="8356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0" indent="0" algn="l" defTabSz="685800" rtl="0" eaLnBrk="0" fontAlgn="base" hangingPunct="0">
              <a:lnSpc>
                <a:spcPct val="100000"/>
              </a:lnSpc>
              <a:spcBef>
                <a:spcPts val="0"/>
              </a:spcBef>
              <a:spcAft>
                <a:spcPct val="0"/>
              </a:spcAft>
              <a:buFontTx/>
              <a:buNone/>
              <a:defRPr kumimoji="1" sz="9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a:latin typeface="UD デジタル 教科書体 NK-R" panose="02020400000000000000" pitchFamily="18" charset="-128"/>
                <a:ea typeface="UD デジタル 教科書体 NK-R" panose="02020400000000000000" pitchFamily="18" charset="-128"/>
              </a:rPr>
              <a:t>出典：環境省　パリ協定に関する基礎資料「</a:t>
            </a:r>
            <a:r>
              <a:rPr lang="en-US" altLang="ja-JP">
                <a:latin typeface="UD デジタル 教科書体 NK-R" panose="02020400000000000000" pitchFamily="18" charset="-128"/>
                <a:ea typeface="UD デジタル 教科書体 NK-R" panose="02020400000000000000" pitchFamily="18" charset="-128"/>
              </a:rPr>
              <a:t>COP21</a:t>
            </a:r>
            <a:r>
              <a:rPr lang="ja-JP" altLang="en-US">
                <a:latin typeface="UD デジタル 教科書体 NK-R" panose="02020400000000000000" pitchFamily="18" charset="-128"/>
                <a:ea typeface="UD デジタル 教科書体 NK-R" panose="02020400000000000000" pitchFamily="18" charset="-128"/>
              </a:rPr>
              <a:t>の成果と今後」　</a:t>
            </a:r>
            <a:r>
              <a:rPr lang="en-US" altLang="ja-JP">
                <a:latin typeface="UD デジタル 教科書体 NK-R" panose="02020400000000000000" pitchFamily="18" charset="-128"/>
                <a:ea typeface="UD デジタル 教科書体 NK-R" panose="02020400000000000000" pitchFamily="18" charset="-128"/>
              </a:rPr>
              <a:t>(http://www.env.go.jp/earth/ondanka/cop21_paris/paris_conv-c.pdf)</a:t>
            </a:r>
            <a:endParaRPr lang="ja-JP" altLang="en-US" dirty="0">
              <a:latin typeface="UD デジタル 教科書体 NK-R" panose="02020400000000000000" pitchFamily="18" charset="-128"/>
              <a:ea typeface="UD デジタル 教科書体 NK-R" panose="02020400000000000000" pitchFamily="18" charset="-128"/>
            </a:endParaRPr>
          </a:p>
        </p:txBody>
      </p:sp>
      <p:grpSp>
        <p:nvGrpSpPr>
          <p:cNvPr id="7" name="グループ化 6">
            <a:extLst>
              <a:ext uri="{FF2B5EF4-FFF2-40B4-BE49-F238E27FC236}">
                <a16:creationId xmlns:a16="http://schemas.microsoft.com/office/drawing/2014/main" id="{421372E1-8664-4E88-9157-6CBF9190DDE5}"/>
              </a:ext>
            </a:extLst>
          </p:cNvPr>
          <p:cNvGrpSpPr/>
          <p:nvPr/>
        </p:nvGrpSpPr>
        <p:grpSpPr>
          <a:xfrm>
            <a:off x="225410" y="2987887"/>
            <a:ext cx="8527311" cy="3463612"/>
            <a:chOff x="225410" y="2987887"/>
            <a:chExt cx="8527311" cy="3463612"/>
          </a:xfrm>
        </p:grpSpPr>
        <p:sp>
          <p:nvSpPr>
            <p:cNvPr id="8" name="角丸四角形 11">
              <a:extLst>
                <a:ext uri="{FF2B5EF4-FFF2-40B4-BE49-F238E27FC236}">
                  <a16:creationId xmlns:a16="http://schemas.microsoft.com/office/drawing/2014/main" id="{4A6A85FF-D708-4CD3-A747-49F29E63A46A}"/>
                </a:ext>
              </a:extLst>
            </p:cNvPr>
            <p:cNvSpPr/>
            <p:nvPr/>
          </p:nvSpPr>
          <p:spPr>
            <a:xfrm>
              <a:off x="405421" y="3460647"/>
              <a:ext cx="4139147" cy="292735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457200">
                <a:spcAft>
                  <a:spcPts val="1200"/>
                </a:spcAft>
              </a:pP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・世界共通の</a:t>
              </a:r>
              <a:r>
                <a:rPr kumimoji="1"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長期目標として平均気温の上昇を</a:t>
              </a:r>
              <a:r>
                <a:rPr kumimoji="1" lang="en-US" altLang="ja-JP" sz="1800" dirty="0">
                  <a:solidFill>
                    <a:srgbClr val="FF0000"/>
                  </a:solidFill>
                  <a:latin typeface="UD デジタル 教科書体 NK-R" panose="02020400000000000000" pitchFamily="18" charset="-128"/>
                  <a:ea typeface="UD デジタル 教科書体 NK-R" panose="02020400000000000000" pitchFamily="18" charset="-128"/>
                </a:rPr>
                <a:t>2</a:t>
              </a:r>
              <a:r>
                <a:rPr kumimoji="1"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℃以下に抑えるという目標を設定し、さらに</a:t>
              </a:r>
              <a:r>
                <a:rPr kumimoji="1" lang="en-US" altLang="ja-JP" sz="1800" dirty="0">
                  <a:solidFill>
                    <a:srgbClr val="FF0000"/>
                  </a:solidFill>
                  <a:latin typeface="UD デジタル 教科書体 NK-R" panose="02020400000000000000" pitchFamily="18" charset="-128"/>
                  <a:ea typeface="UD デジタル 教科書体 NK-R" panose="02020400000000000000" pitchFamily="18" charset="-128"/>
                </a:rPr>
                <a:t>1.5</a:t>
              </a:r>
              <a:r>
                <a:rPr kumimoji="1"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℃に抑える努力を</a:t>
              </a:r>
              <a:r>
                <a:rPr lang="ja-JP" altLang="en-US" dirty="0">
                  <a:solidFill>
                    <a:srgbClr val="FF0000"/>
                  </a:solidFill>
                  <a:latin typeface="UD デジタル 教科書体 NK-R" panose="02020400000000000000" pitchFamily="18" charset="-128"/>
                  <a:ea typeface="UD デジタル 教科書体 NK-R" panose="02020400000000000000" pitchFamily="18" charset="-128"/>
                </a:rPr>
                <a:t>する</a:t>
              </a:r>
              <a:r>
                <a:rPr kumimoji="1"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a:t>
              </a:r>
              <a:endParaRPr kumimoji="1"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a:p>
              <a:pPr marL="144000" indent="-457200">
                <a:spcAft>
                  <a:spcPts val="1200"/>
                </a:spcAft>
              </a:pP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・主要排出国を含む</a:t>
              </a:r>
              <a:r>
                <a:rPr kumimoji="1"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全ての国が削減目標を</a:t>
              </a:r>
              <a:r>
                <a:rPr kumimoji="1" lang="en-US" altLang="ja-JP" sz="1800" dirty="0">
                  <a:solidFill>
                    <a:srgbClr val="FF0000"/>
                  </a:solidFill>
                  <a:latin typeface="UD デジタル 教科書体 NK-R" panose="02020400000000000000" pitchFamily="18" charset="-128"/>
                  <a:ea typeface="UD デジタル 教科書体 NK-R" panose="02020400000000000000" pitchFamily="18" charset="-128"/>
                </a:rPr>
                <a:t>5</a:t>
              </a:r>
              <a:r>
                <a:rPr kumimoji="1"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年ごとに提出し更新する。</a:t>
              </a:r>
              <a:endParaRPr kumimoji="1"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a:p>
              <a:pPr marL="144000" indent="-457200"/>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適応</a:t>
              </a:r>
              <a:r>
                <a:rPr lang="ja-JP" altLang="en-US" dirty="0">
                  <a:solidFill>
                    <a:srgbClr val="FF0000"/>
                  </a:solidFill>
                  <a:latin typeface="UD デジタル 教科書体 NK-R" panose="02020400000000000000" pitchFamily="18" charset="-128"/>
                  <a:ea typeface="UD デジタル 教科書体 NK-R" panose="02020400000000000000" pitchFamily="18" charset="-128"/>
                </a:rPr>
                <a:t>についても</a:t>
              </a:r>
              <a:r>
                <a:rPr kumimoji="1"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長期目標</a:t>
              </a:r>
              <a:r>
                <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を</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設定する。</a:t>
              </a:r>
              <a:endParaRPr kumimoji="1" lang="ja-JP" altLang="en-US" sz="1800"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10" name="図 9">
              <a:extLst>
                <a:ext uri="{FF2B5EF4-FFF2-40B4-BE49-F238E27FC236}">
                  <a16:creationId xmlns:a16="http://schemas.microsoft.com/office/drawing/2014/main" id="{9E2A6371-219F-484F-8BF3-06013C62683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5544" r="7893"/>
            <a:stretch/>
          </p:blipFill>
          <p:spPr>
            <a:xfrm>
              <a:off x="4874141" y="3460647"/>
              <a:ext cx="3878580" cy="2990852"/>
            </a:xfrm>
            <a:prstGeom prst="rect">
              <a:avLst/>
            </a:prstGeom>
          </p:spPr>
        </p:pic>
        <p:sp>
          <p:nvSpPr>
            <p:cNvPr id="11" name="テキスト ボックス 10">
              <a:extLst>
                <a:ext uri="{FF2B5EF4-FFF2-40B4-BE49-F238E27FC236}">
                  <a16:creationId xmlns:a16="http://schemas.microsoft.com/office/drawing/2014/main" id="{90904A5F-97A8-4B1B-87B8-9A5C30972D72}"/>
                </a:ext>
              </a:extLst>
            </p:cNvPr>
            <p:cNvSpPr txBox="1"/>
            <p:nvPr/>
          </p:nvSpPr>
          <p:spPr>
            <a:xfrm>
              <a:off x="225410" y="2987887"/>
              <a:ext cx="3767378" cy="400110"/>
            </a:xfrm>
            <a:prstGeom prst="rect">
              <a:avLst/>
            </a:prstGeom>
            <a:noFill/>
          </p:spPr>
          <p:txBody>
            <a:bodyPr wrap="none" rtlCol="0">
              <a:spAutoFi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パリ協定に盛り込まれた要素は</a:t>
              </a:r>
              <a:r>
                <a:rPr kumimoji="1" lang="en-US" altLang="ja-JP" sz="2000" dirty="0">
                  <a:latin typeface="UD デジタル 教科書体 NK-R" panose="02020400000000000000" pitchFamily="18" charset="-128"/>
                  <a:ea typeface="UD デジタル 教科書体 NK-R" panose="02020400000000000000" pitchFamily="18" charset="-128"/>
                </a:rPr>
                <a:t>…</a:t>
              </a:r>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p:grpSp>
    </p:spTree>
    <p:extLst>
      <p:ext uri="{BB962C8B-B14F-4D97-AF65-F5344CB8AC3E}">
        <p14:creationId xmlns:p14="http://schemas.microsoft.com/office/powerpoint/2010/main" val="2033621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44127"/>
            <a:ext cx="9144000" cy="2390216"/>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全ての問題が終わりました。何問正解しましたか。</a:t>
            </a:r>
            <a:br>
              <a:rPr lang="en-US" altLang="ja-JP" dirty="0">
                <a:latin typeface="UD デジタル 教科書体 NK-B" panose="02020700000000000000" pitchFamily="18" charset="-128"/>
                <a:ea typeface="UD デジタル 教科書体 NK-B" panose="02020700000000000000" pitchFamily="18" charset="-128"/>
              </a:rPr>
            </a:br>
            <a:br>
              <a:rPr lang="en-US" altLang="ja-JP" sz="1200" dirty="0">
                <a:latin typeface="UD デジタル 教科書体 NK-B" panose="02020700000000000000" pitchFamily="18" charset="-128"/>
                <a:ea typeface="UD デジタル 教科書体 NK-B" panose="02020700000000000000" pitchFamily="18" charset="-128"/>
              </a:rPr>
            </a:br>
            <a:r>
              <a:rPr lang="ja-JP" altLang="en-US" dirty="0">
                <a:latin typeface="UD デジタル 教科書体 NK-B" panose="02020700000000000000" pitchFamily="18" charset="-128"/>
                <a:ea typeface="UD デジタル 教科書体 NK-B" panose="02020700000000000000" pitchFamily="18" charset="-128"/>
              </a:rPr>
              <a:t>ここまでで学んだように安全に生活できるように気候変動の影響にそなえることが適応です。皆さんもどのようなそなえができるか考えてみてください。</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27</a:t>
            </a:fld>
            <a:endParaRPr kumimoji="1" lang="ja-JP" altLang="en-US"/>
          </a:p>
        </p:txBody>
      </p:sp>
      <p:pic>
        <p:nvPicPr>
          <p:cNvPr id="10" name="図 9">
            <a:extLst>
              <a:ext uri="{FF2B5EF4-FFF2-40B4-BE49-F238E27FC236}">
                <a16:creationId xmlns:a16="http://schemas.microsoft.com/office/drawing/2014/main" id="{151D5ACC-F97E-4B08-8161-B1AFB8E958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572"/>
          <a:stretch/>
        </p:blipFill>
        <p:spPr>
          <a:xfrm>
            <a:off x="287338" y="2821858"/>
            <a:ext cx="8488362" cy="3540842"/>
          </a:xfrm>
          <a:prstGeom prst="rect">
            <a:avLst/>
          </a:prstGeom>
        </p:spPr>
      </p:pic>
    </p:spTree>
    <p:extLst>
      <p:ext uri="{BB962C8B-B14F-4D97-AF65-F5344CB8AC3E}">
        <p14:creationId xmlns:p14="http://schemas.microsoft.com/office/powerpoint/2010/main" val="484121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A061B4-9F3B-4F8B-B57D-C1ADD802356C}"/>
              </a:ext>
            </a:extLst>
          </p:cNvPr>
          <p:cNvSpPr>
            <a:spLocks noGrp="1"/>
          </p:cNvSpPr>
          <p:nvPr>
            <p:ph type="ctrTitle"/>
          </p:nvPr>
        </p:nvSpPr>
        <p:spPr>
          <a:xfrm>
            <a:off x="455512" y="2156504"/>
            <a:ext cx="8232987" cy="2544993"/>
          </a:xfrm>
        </p:spPr>
        <p:txBody>
          <a:bodyPr anchor="ctr">
            <a:noAutofit/>
          </a:bodyPr>
          <a:lstStyle/>
          <a:p>
            <a:pPr>
              <a:lnSpc>
                <a:spcPts val="4500"/>
              </a:lnSpc>
              <a:spcBef>
                <a:spcPts val="0"/>
              </a:spcBef>
            </a:pPr>
            <a:r>
              <a:rPr lang="ja-JP" altLang="en-US" sz="3200" b="1" dirty="0">
                <a:solidFill>
                  <a:srgbClr val="0070C0"/>
                </a:solidFill>
                <a:latin typeface="UD デジタル 教科書体 NK-B" panose="02020700000000000000" pitchFamily="18" charset="-128"/>
                <a:ea typeface="UD デジタル 教科書体 NK-B" panose="02020700000000000000" pitchFamily="18" charset="-128"/>
              </a:rPr>
              <a:t>この後はオプションの問題</a:t>
            </a:r>
            <a:endParaRPr lang="ja-JP" altLang="en-US" sz="2800" b="1" dirty="0">
              <a:solidFill>
                <a:srgbClr val="0070C0"/>
              </a:solidFill>
              <a:latin typeface="UD デジタル 教科書体 NK-B" panose="02020700000000000000" pitchFamily="18" charset="-128"/>
              <a:ea typeface="UD デジタル 教科書体 NK-B" panose="02020700000000000000" pitchFamily="18" charset="-128"/>
            </a:endParaRPr>
          </a:p>
        </p:txBody>
      </p:sp>
      <p:pic>
        <p:nvPicPr>
          <p:cNvPr id="3" name="Picture 2" descr="気候変動適応情報プラットフォーム（A-PLAT）">
            <a:extLst>
              <a:ext uri="{FF2B5EF4-FFF2-40B4-BE49-F238E27FC236}">
                <a16:creationId xmlns:a16="http://schemas.microsoft.com/office/drawing/2014/main" id="{E618DAF1-2EC5-4FE4-856D-4560198942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1941" y="5432778"/>
            <a:ext cx="3660119" cy="63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108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67573"/>
            <a:ext cx="9144000" cy="2517360"/>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すでに様々な分野で「適応策」が実施されています。将来の気温が上がることで品質が下がってしまうことが心配されているお米の栽培において、どのような適応策が進められているでしょうか？あてはまるものをすべて選んでください。</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29</a:t>
            </a:fld>
            <a:endParaRPr kumimoji="1" lang="ja-JP" altLang="en-US"/>
          </a:p>
        </p:txBody>
      </p:sp>
      <p:sp>
        <p:nvSpPr>
          <p:cNvPr id="5" name="テキスト ボックス 4">
            <a:extLst>
              <a:ext uri="{FF2B5EF4-FFF2-40B4-BE49-F238E27FC236}">
                <a16:creationId xmlns:a16="http://schemas.microsoft.com/office/drawing/2014/main" id="{2B6FA067-E233-483F-AE2D-FC0D3F81CC28}"/>
              </a:ext>
            </a:extLst>
          </p:cNvPr>
          <p:cNvSpPr txBox="1">
            <a:spLocks noChangeArrowheads="1"/>
          </p:cNvSpPr>
          <p:nvPr/>
        </p:nvSpPr>
        <p:spPr bwMode="auto">
          <a:xfrm>
            <a:off x="275303" y="3089583"/>
            <a:ext cx="8576089" cy="3539430"/>
          </a:xfrm>
          <a:prstGeom prst="rect">
            <a:avLst/>
          </a:prstGeom>
          <a:noFill/>
          <a:ln w="9525">
            <a:noFill/>
            <a:miter lim="800000"/>
            <a:headEnd/>
            <a:tailEnd/>
          </a:ln>
        </p:spPr>
        <p:txBody>
          <a:bodyPr wrap="square">
            <a:spAutoFit/>
          </a:bodyPr>
          <a:lstStyle/>
          <a:p>
            <a:pPr marL="541338" indent="-541338"/>
            <a:r>
              <a:rPr lang="ja-JP" altLang="en-US" sz="2800" dirty="0">
                <a:latin typeface="UD デジタル 教科書体 NK-R" panose="02020400000000000000" pitchFamily="18" charset="-128"/>
                <a:ea typeface="UD デジタル 教科書体 NK-R" panose="02020400000000000000" pitchFamily="18" charset="-128"/>
              </a:rPr>
              <a:t>①</a:t>
            </a:r>
            <a:r>
              <a:rPr kumimoji="1" lang="ja-JP" altLang="en-US" sz="2800" dirty="0">
                <a:latin typeface="UD デジタル 教科書体 NK-R" panose="02020400000000000000" pitchFamily="18" charset="-128"/>
                <a:ea typeface="UD デジタル 教科書体 NK-R" panose="02020400000000000000" pitchFamily="18" charset="-128"/>
              </a:rPr>
              <a:t>　お米を植える時期を早くすることで、お米の成長段階において少しでも暑い時期を回避する。</a:t>
            </a:r>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2800" dirty="0">
              <a:latin typeface="UD デジタル 教科書体 NK-R" panose="02020400000000000000" pitchFamily="18" charset="-128"/>
              <a:ea typeface="UD デジタル 教科書体 NK-R" panose="02020400000000000000" pitchFamily="18" charset="-128"/>
            </a:endParaRPr>
          </a:p>
          <a:p>
            <a:r>
              <a:rPr kumimoji="1" lang="ja-JP" altLang="en-US" sz="2800" dirty="0">
                <a:latin typeface="UD デジタル 教科書体 NK-R" panose="02020400000000000000" pitchFamily="18" charset="-128"/>
                <a:ea typeface="UD デジタル 教科書体 NK-R" panose="02020400000000000000" pitchFamily="18" charset="-128"/>
              </a:rPr>
              <a:t>②　お米に品質低下を防ぐ効果のある肥料を与える。</a:t>
            </a:r>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2800" dirty="0">
              <a:latin typeface="UD デジタル 教科書体 NK-R" panose="02020400000000000000" pitchFamily="18" charset="-128"/>
              <a:ea typeface="UD デジタル 教科書体 NK-R" panose="02020400000000000000" pitchFamily="18" charset="-128"/>
            </a:endParaRPr>
          </a:p>
          <a:p>
            <a:r>
              <a:rPr kumimoji="1" lang="ja-JP" altLang="en-US" sz="2800" dirty="0">
                <a:latin typeface="UD デジタル 教科書体 NK-R" panose="02020400000000000000" pitchFamily="18" charset="-128"/>
                <a:ea typeface="UD デジタル 教科書体 NK-R" panose="02020400000000000000" pitchFamily="18" charset="-128"/>
              </a:rPr>
              <a:t>③　直射日光から守るため、田全体に屋根を設置する。</a:t>
            </a:r>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2800" dirty="0">
              <a:latin typeface="UD デジタル 教科書体 NK-R" panose="02020400000000000000" pitchFamily="18" charset="-128"/>
              <a:ea typeface="UD デジタル 教科書体 NK-R" panose="02020400000000000000" pitchFamily="18" charset="-128"/>
            </a:endParaRPr>
          </a:p>
          <a:p>
            <a:r>
              <a:rPr kumimoji="1" lang="ja-JP" altLang="en-US" sz="2800" dirty="0">
                <a:latin typeface="UD デジタル 教科書体 NK-R" panose="02020400000000000000" pitchFamily="18" charset="-128"/>
                <a:ea typeface="UD デジタル 教科書体 NK-R" panose="02020400000000000000" pitchFamily="18" charset="-128"/>
              </a:rPr>
              <a:t>④　高温に強いお米の品種を開発する。</a:t>
            </a:r>
            <a:endParaRPr kumimoji="1" lang="en-US" altLang="ja-JP" sz="28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710194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10;&#10;自動的に生成された説明">
            <a:extLst>
              <a:ext uri="{FF2B5EF4-FFF2-40B4-BE49-F238E27FC236}">
                <a16:creationId xmlns:a16="http://schemas.microsoft.com/office/drawing/2014/main" id="{7B0FDBC4-AAD2-4BE9-9F74-F4F0AFB62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1064" y="2328983"/>
            <a:ext cx="3918025" cy="3918025"/>
          </a:xfrm>
          <a:prstGeom prst="rect">
            <a:avLst/>
          </a:prstGeom>
        </p:spPr>
      </p:pic>
      <p:sp>
        <p:nvSpPr>
          <p:cNvPr id="27" name="正方形/長方形 26">
            <a:extLst>
              <a:ext uri="{FF2B5EF4-FFF2-40B4-BE49-F238E27FC236}">
                <a16:creationId xmlns:a16="http://schemas.microsoft.com/office/drawing/2014/main" id="{5FD33780-14EA-45DB-9A73-5E926CDB0A6B}"/>
              </a:ext>
            </a:extLst>
          </p:cNvPr>
          <p:cNvSpPr/>
          <p:nvPr/>
        </p:nvSpPr>
        <p:spPr>
          <a:xfrm>
            <a:off x="0" y="6392411"/>
            <a:ext cx="9144000" cy="4655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5">
            <a:extLst>
              <a:ext uri="{FF2B5EF4-FFF2-40B4-BE49-F238E27FC236}">
                <a16:creationId xmlns:a16="http://schemas.microsoft.com/office/drawing/2014/main" id="{8C684215-801D-4972-B78B-26D838985C45}"/>
              </a:ext>
            </a:extLst>
          </p:cNvPr>
          <p:cNvSpPr txBox="1">
            <a:spLocks/>
          </p:cNvSpPr>
          <p:nvPr/>
        </p:nvSpPr>
        <p:spPr>
          <a:xfrm>
            <a:off x="8631252" y="6579061"/>
            <a:ext cx="512748" cy="266119"/>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A0A7FC0-07AA-4825-B982-D10548DC738E}" type="slidenum">
              <a:rPr kumimoji="1" lang="ja-JP" altLang="en-US" sz="1400" b="0" i="0" u="none" strike="noStrike" kern="1200" cap="none" spc="0" normalizeH="0" baseline="0" noProof="0" smtClean="0">
                <a:ln>
                  <a:noFill/>
                </a:ln>
                <a:solidFill>
                  <a:srgbClr val="3F3F3F"/>
                </a:solidFill>
                <a:effectLst/>
                <a:uLnTx/>
                <a:uFillTx/>
                <a:latin typeface="Calibri" panose="020F0502020204030204" pitchFamily="34" charset="0"/>
                <a:ea typeface="HGｺﾞｼｯｸM" panose="020B0609000000000000" pitchFamily="49" charset="-128"/>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400" b="0" i="0" u="none" strike="noStrike" kern="1200" cap="none" spc="0" normalizeH="0" baseline="0" noProof="0" dirty="0">
              <a:ln>
                <a:noFill/>
              </a:ln>
              <a:solidFill>
                <a:srgbClr val="3F3F3F"/>
              </a:solidFill>
              <a:effectLst/>
              <a:uLnTx/>
              <a:uFillTx/>
              <a:latin typeface="Calibri" panose="020F0502020204030204" pitchFamily="34" charset="0"/>
              <a:ea typeface="HGｺﾞｼｯｸM" panose="020B0609000000000000" pitchFamily="49" charset="-128"/>
              <a:cs typeface="Calibri" panose="020F0502020204030204" pitchFamily="34" charset="0"/>
            </a:endParaRPr>
          </a:p>
        </p:txBody>
      </p:sp>
      <p:sp>
        <p:nvSpPr>
          <p:cNvPr id="20" name="Rectangle 10">
            <a:extLst>
              <a:ext uri="{FF2B5EF4-FFF2-40B4-BE49-F238E27FC236}">
                <a16:creationId xmlns:a16="http://schemas.microsoft.com/office/drawing/2014/main" id="{6F605EB3-75B8-4DFA-8F50-041A2E974C97}"/>
              </a:ext>
            </a:extLst>
          </p:cNvPr>
          <p:cNvSpPr>
            <a:spLocks noChangeArrowheads="1"/>
          </p:cNvSpPr>
          <p:nvPr/>
        </p:nvSpPr>
        <p:spPr bwMode="auto">
          <a:xfrm>
            <a:off x="698813" y="6500315"/>
            <a:ext cx="766334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Ins="36000" bIns="0"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出典：気象庁</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HP</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日本の年平均気温</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http://www.data.jma.go.jp/cpdinfo/temp/an_jpn.html</a:t>
            </a:r>
          </a:p>
        </p:txBody>
      </p:sp>
      <p:sp>
        <p:nvSpPr>
          <p:cNvPr id="21" name="Rectangle 2">
            <a:extLst>
              <a:ext uri="{FF2B5EF4-FFF2-40B4-BE49-F238E27FC236}">
                <a16:creationId xmlns:a16="http://schemas.microsoft.com/office/drawing/2014/main" id="{1B633F1F-3ADB-40AE-AC3C-495453F93B4C}"/>
              </a:ext>
            </a:extLst>
          </p:cNvPr>
          <p:cNvSpPr txBox="1">
            <a:spLocks noChangeArrowheads="1"/>
          </p:cNvSpPr>
          <p:nvPr/>
        </p:nvSpPr>
        <p:spPr bwMode="auto">
          <a:xfrm>
            <a:off x="446087" y="2520954"/>
            <a:ext cx="3398755" cy="4455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ja-JP"/>
            </a:defPPr>
            <a:lvl1pPr algn="l" rtl="0" eaLnBrk="0" fontAlgn="base" hangingPunct="0">
              <a:spcBef>
                <a:spcPct val="0"/>
              </a:spcBef>
              <a:spcAft>
                <a:spcPct val="0"/>
              </a:spcAft>
              <a:defRPr kumimoji="1" kern="1200">
                <a:solidFill>
                  <a:schemeClr val="tx1"/>
                </a:solidFill>
                <a:latin typeface="游ゴシック" pitchFamily="50" charset="-128"/>
                <a:ea typeface="游ゴシック" pitchFamily="50" charset="-128"/>
                <a:cs typeface="+mn-cs"/>
              </a:defRPr>
            </a:lvl1pPr>
            <a:lvl2pPr marL="457200" algn="l" rtl="0" eaLnBrk="0" fontAlgn="base" hangingPunct="0">
              <a:spcBef>
                <a:spcPct val="0"/>
              </a:spcBef>
              <a:spcAft>
                <a:spcPct val="0"/>
              </a:spcAft>
              <a:defRPr kumimoji="1" kern="1200">
                <a:solidFill>
                  <a:schemeClr val="tx1"/>
                </a:solidFill>
                <a:latin typeface="游ゴシック" pitchFamily="50" charset="-128"/>
                <a:ea typeface="游ゴシック" pitchFamily="50" charset="-128"/>
                <a:cs typeface="+mn-cs"/>
              </a:defRPr>
            </a:lvl2pPr>
            <a:lvl3pPr marL="914400" algn="l" rtl="0" eaLnBrk="0" fontAlgn="base" hangingPunct="0">
              <a:spcBef>
                <a:spcPct val="0"/>
              </a:spcBef>
              <a:spcAft>
                <a:spcPct val="0"/>
              </a:spcAft>
              <a:defRPr kumimoji="1" kern="1200">
                <a:solidFill>
                  <a:schemeClr val="tx1"/>
                </a:solidFill>
                <a:latin typeface="游ゴシック" pitchFamily="50" charset="-128"/>
                <a:ea typeface="游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游ゴシック" pitchFamily="50" charset="-128"/>
                <a:ea typeface="游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游ゴシック" pitchFamily="50" charset="-128"/>
                <a:ea typeface="游ゴシック" pitchFamily="50" charset="-128"/>
                <a:cs typeface="+mn-cs"/>
              </a:defRPr>
            </a:lvl5pPr>
            <a:lvl6pPr marL="2286000" algn="l" defTabSz="914400" rtl="0" eaLnBrk="1" latinLnBrk="0" hangingPunct="1">
              <a:defRPr kumimoji="1" kern="1200">
                <a:solidFill>
                  <a:schemeClr val="tx1"/>
                </a:solidFill>
                <a:latin typeface="游ゴシック" pitchFamily="50" charset="-128"/>
                <a:ea typeface="游ゴシック" pitchFamily="50" charset="-128"/>
                <a:cs typeface="+mn-cs"/>
              </a:defRPr>
            </a:lvl6pPr>
            <a:lvl7pPr marL="2743200" algn="l" defTabSz="914400" rtl="0" eaLnBrk="1" latinLnBrk="0" hangingPunct="1">
              <a:defRPr kumimoji="1" kern="1200">
                <a:solidFill>
                  <a:schemeClr val="tx1"/>
                </a:solidFill>
                <a:latin typeface="游ゴシック" pitchFamily="50" charset="-128"/>
                <a:ea typeface="游ゴシック" pitchFamily="50" charset="-128"/>
                <a:cs typeface="+mn-cs"/>
              </a:defRPr>
            </a:lvl7pPr>
            <a:lvl8pPr marL="3200400" algn="l" defTabSz="914400" rtl="0" eaLnBrk="1" latinLnBrk="0" hangingPunct="1">
              <a:defRPr kumimoji="1" kern="1200">
                <a:solidFill>
                  <a:schemeClr val="tx1"/>
                </a:solidFill>
                <a:latin typeface="游ゴシック" pitchFamily="50" charset="-128"/>
                <a:ea typeface="游ゴシック" pitchFamily="50" charset="-128"/>
                <a:cs typeface="+mn-cs"/>
              </a:defRPr>
            </a:lvl8pPr>
            <a:lvl9pPr marL="3657600" algn="l" defTabSz="914400" rtl="0" eaLnBrk="1" latinLnBrk="0" hangingPunct="1">
              <a:defRPr kumimoji="1" kern="1200">
                <a:solidFill>
                  <a:schemeClr val="tx1"/>
                </a:solidFill>
                <a:latin typeface="游ゴシック" pitchFamily="50" charset="-128"/>
                <a:ea typeface="游ゴシック" pitchFamily="50" charset="-128"/>
                <a:cs typeface="+mn-cs"/>
              </a:defRPr>
            </a:lvl9pPr>
          </a:lstStyle>
          <a:p>
            <a:pPr marL="360000" marR="0" lvl="0" indent="-360000" algn="just" defTabSz="914400" rtl="0" eaLnBrk="1" fontAlgn="base" latinLnBrk="0" hangingPunct="1">
              <a:lnSpc>
                <a:spcPct val="100000"/>
              </a:lnSpc>
              <a:spcBef>
                <a:spcPts val="600"/>
              </a:spcBef>
              <a:spcAft>
                <a:spcPts val="600"/>
              </a:spcAft>
              <a:buClr>
                <a:srgbClr val="000000"/>
              </a:buClr>
              <a:buSzPct val="80000"/>
              <a:buFont typeface="Wingdings" panose="05000000000000000000" pitchFamily="2" charset="2"/>
              <a:buChar char="ü"/>
              <a:tabLst/>
              <a:defRPr/>
            </a:pPr>
            <a:r>
              <a:rPr kumimoji="1" lang="ja-JP" altLang="ja-JP" sz="2000" b="0" i="0" u="none"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mn-cs"/>
              </a:rPr>
              <a:t>年平均気温は</a:t>
            </a:r>
            <a:r>
              <a:rPr kumimoji="1" lang="en-US" altLang="ja-JP" sz="2000" b="1" i="0" u="none" strike="noStrike" kern="1200" cap="none" spc="0" normalizeH="0" baseline="0" noProof="0" dirty="0">
                <a:ln>
                  <a:noFill/>
                </a:ln>
                <a:solidFill>
                  <a:srgbClr val="0070C0"/>
                </a:solidFill>
                <a:uLnTx/>
                <a:uFillTx/>
                <a:latin typeface="Meiryo UI" panose="020B0604030504040204" pitchFamily="50" charset="-128"/>
                <a:ea typeface="Meiryo UI" panose="020B0604030504040204" pitchFamily="50" charset="-128"/>
                <a:cs typeface="+mn-cs"/>
              </a:rPr>
              <a:t>100</a:t>
            </a:r>
            <a:r>
              <a:rPr kumimoji="1" lang="ja-JP" altLang="ja-JP" sz="2000" b="1" i="0" u="none" strike="noStrike" kern="1200" cap="none" spc="0" normalizeH="0" baseline="0" noProof="0" dirty="0">
                <a:ln>
                  <a:noFill/>
                </a:ln>
                <a:solidFill>
                  <a:srgbClr val="0070C0"/>
                </a:solidFill>
                <a:uLnTx/>
                <a:uFillTx/>
                <a:latin typeface="Meiryo UI" panose="020B0604030504040204" pitchFamily="50" charset="-128"/>
                <a:ea typeface="Meiryo UI" panose="020B0604030504040204" pitchFamily="50" charset="-128"/>
                <a:cs typeface="+mn-cs"/>
              </a:rPr>
              <a:t>年</a:t>
            </a:r>
            <a:r>
              <a:rPr kumimoji="1" lang="ja-JP" altLang="ja-JP" sz="2000" b="0" i="0" u="none"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mn-cs"/>
              </a:rPr>
              <a:t>あたり約</a:t>
            </a:r>
            <a:r>
              <a:rPr kumimoji="1" lang="en-US" altLang="ja-JP" sz="2000" b="1" i="0" u="none" strike="noStrike" kern="1200" cap="none" spc="0" normalizeH="0" baseline="0" noProof="0" dirty="0">
                <a:ln>
                  <a:noFill/>
                </a:ln>
                <a:solidFill>
                  <a:srgbClr val="0070C0"/>
                </a:solidFill>
                <a:uLnTx/>
                <a:uFillTx/>
                <a:latin typeface="Meiryo UI" panose="020B0604030504040204" pitchFamily="50" charset="-128"/>
                <a:ea typeface="Meiryo UI" panose="020B0604030504040204" pitchFamily="50" charset="-128"/>
                <a:cs typeface="+mn-cs"/>
              </a:rPr>
              <a:t>1.26</a:t>
            </a:r>
            <a:r>
              <a:rPr kumimoji="1" lang="ja-JP" altLang="ja-JP" sz="2000" b="1" i="0" u="none" strike="noStrike" kern="1200" cap="none" spc="0" normalizeH="0" baseline="0" noProof="0" dirty="0">
                <a:ln>
                  <a:noFill/>
                </a:ln>
                <a:solidFill>
                  <a:srgbClr val="0070C0"/>
                </a:solidFill>
                <a:uLnTx/>
                <a:uFillTx/>
                <a:latin typeface="Meiryo UI" panose="020B0604030504040204" pitchFamily="50" charset="-128"/>
                <a:ea typeface="Meiryo UI" panose="020B0604030504040204" pitchFamily="50" charset="-128"/>
                <a:cs typeface="+mn-cs"/>
              </a:rPr>
              <a:t>℃</a:t>
            </a:r>
            <a:r>
              <a:rPr kumimoji="1" lang="ja-JP" altLang="ja-JP" sz="2000" b="0" i="0" u="none"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mn-cs"/>
              </a:rPr>
              <a:t>の割合で上昇</a:t>
            </a:r>
            <a:endParaRPr lang="en-US" altLang="ja-JP" sz="2000" dirty="0">
              <a:solidFill>
                <a:srgbClr val="000000"/>
              </a:solidFill>
              <a:latin typeface="Meiryo UI" panose="020B0604030504040204" pitchFamily="50" charset="-128"/>
              <a:ea typeface="Meiryo UI" panose="020B0604030504040204" pitchFamily="50" charset="-128"/>
            </a:endParaRPr>
          </a:p>
          <a:p>
            <a:pPr marL="360000" marR="0" lvl="0" indent="-360000" algn="just" defTabSz="914400" rtl="0" eaLnBrk="1" fontAlgn="base" latinLnBrk="0" hangingPunct="1">
              <a:lnSpc>
                <a:spcPct val="100000"/>
              </a:lnSpc>
              <a:spcBef>
                <a:spcPts val="600"/>
              </a:spcBef>
              <a:spcAft>
                <a:spcPts val="600"/>
              </a:spcAft>
              <a:buClr>
                <a:srgbClr val="000000"/>
              </a:buClr>
              <a:buSzPct val="80000"/>
              <a:buFont typeface="Wingdings" panose="05000000000000000000" pitchFamily="2" charset="2"/>
              <a:buChar char="ü"/>
              <a:tabLst/>
              <a:defRPr/>
            </a:pPr>
            <a:r>
              <a:rPr kumimoji="1" lang="ja-JP" altLang="ja-JP" sz="2000" b="0" i="0" u="none"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mn-cs"/>
              </a:rPr>
              <a:t>特に</a:t>
            </a:r>
            <a:r>
              <a:rPr kumimoji="1" lang="en-US" altLang="ja-JP" sz="2000" b="0" i="0" u="none"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mn-cs"/>
              </a:rPr>
              <a:t>1990</a:t>
            </a:r>
            <a:r>
              <a:rPr kumimoji="1" lang="ja-JP" altLang="ja-JP" sz="2000" b="0" i="0" u="none"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mn-cs"/>
              </a:rPr>
              <a:t>年以降，高温となる年が頻出</a:t>
            </a:r>
            <a:endParaRPr kumimoji="1" lang="en-US" altLang="ja-JP" sz="2000" b="0" i="0" u="none"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mn-cs"/>
            </a:endParaRPr>
          </a:p>
          <a:p>
            <a:pPr lvl="0" defTabSz="914400">
              <a:defRPr/>
            </a:pPr>
            <a:endParaRPr lang="en-US" altLang="ja-JP" sz="2000" dirty="0">
              <a:solidFill>
                <a:prstClr val="black">
                  <a:lumMod val="50000"/>
                </a:prstClr>
              </a:solidFill>
              <a:latin typeface="Meiryo UI" panose="020B0604030504040204" pitchFamily="50" charset="-128"/>
              <a:ea typeface="Meiryo UI" panose="020B0604030504040204" pitchFamily="50" charset="-128"/>
            </a:endParaRPr>
          </a:p>
          <a:p>
            <a:pPr lvl="0" defTabSz="914400">
              <a:defRPr/>
            </a:pPr>
            <a:r>
              <a:rPr lang="ja-JP" altLang="en-US" sz="2000" dirty="0">
                <a:solidFill>
                  <a:prstClr val="black">
                    <a:lumMod val="50000"/>
                  </a:prstClr>
                </a:solidFill>
                <a:latin typeface="Meiryo UI" panose="020B0604030504040204" pitchFamily="50" charset="-128"/>
                <a:ea typeface="Meiryo UI" panose="020B0604030504040204" pitchFamily="50" charset="-128"/>
              </a:rPr>
              <a:t>　日本で暑かった年</a:t>
            </a:r>
          </a:p>
          <a:p>
            <a:pPr defTabSz="914400">
              <a:defRPr/>
            </a:pPr>
            <a:r>
              <a:rPr lang="ja-JP" altLang="en-US" sz="2000" dirty="0">
                <a:solidFill>
                  <a:srgbClr val="0070C0"/>
                </a:solidFill>
                <a:latin typeface="Meiryo UI" panose="020B0604030504040204" pitchFamily="50" charset="-128"/>
                <a:ea typeface="Meiryo UI" panose="020B0604030504040204" pitchFamily="50" charset="-128"/>
              </a:rPr>
              <a:t>　　①</a:t>
            </a:r>
            <a:r>
              <a:rPr lang="en-US" altLang="ja-JP" sz="2000" b="1" dirty="0">
                <a:solidFill>
                  <a:srgbClr val="0070C0"/>
                </a:solidFill>
                <a:latin typeface="Meiryo UI" panose="020B0604030504040204" pitchFamily="50" charset="-128"/>
                <a:ea typeface="Meiryo UI" panose="020B0604030504040204" pitchFamily="50" charset="-128"/>
              </a:rPr>
              <a:t>2020</a:t>
            </a:r>
            <a:r>
              <a:rPr lang="ja-JP" altLang="en-US" sz="2000" b="1" dirty="0">
                <a:solidFill>
                  <a:srgbClr val="0070C0"/>
                </a:solidFill>
                <a:latin typeface="Meiryo UI" panose="020B0604030504040204" pitchFamily="50" charset="-128"/>
                <a:ea typeface="Meiryo UI" panose="020B0604030504040204" pitchFamily="50" charset="-128"/>
              </a:rPr>
              <a:t>年（</a:t>
            </a:r>
            <a:r>
              <a:rPr lang="en-US" altLang="ja-JP" sz="2000" b="1" dirty="0">
                <a:solidFill>
                  <a:srgbClr val="0070C0"/>
                </a:solidFill>
                <a:latin typeface="Meiryo UI" panose="020B0604030504040204" pitchFamily="50" charset="-128"/>
                <a:ea typeface="Meiryo UI" panose="020B0604030504040204" pitchFamily="50" charset="-128"/>
              </a:rPr>
              <a:t>+0.95℃</a:t>
            </a:r>
            <a:r>
              <a:rPr lang="ja-JP" altLang="en-US" sz="2000" b="1" dirty="0">
                <a:solidFill>
                  <a:srgbClr val="0070C0"/>
                </a:solidFill>
                <a:latin typeface="Meiryo UI" panose="020B0604030504040204" pitchFamily="50" charset="-128"/>
                <a:ea typeface="Meiryo UI" panose="020B0604030504040204" pitchFamily="50" charset="-128"/>
              </a:rPr>
              <a:t>） 　　　　</a:t>
            </a:r>
            <a:endParaRPr lang="en-US" altLang="ja-JP" sz="2000" b="1" dirty="0">
              <a:solidFill>
                <a:srgbClr val="0070C0"/>
              </a:solidFill>
              <a:latin typeface="Meiryo UI" panose="020B0604030504040204" pitchFamily="50" charset="-128"/>
              <a:ea typeface="Meiryo UI" panose="020B0604030504040204" pitchFamily="50" charset="-128"/>
            </a:endParaRPr>
          </a:p>
          <a:p>
            <a:pPr defTabSz="914400">
              <a:defRPr/>
            </a:pPr>
            <a:r>
              <a:rPr lang="ja-JP" altLang="en-US" sz="2000" dirty="0">
                <a:solidFill>
                  <a:srgbClr val="0070C0"/>
                </a:solidFill>
                <a:latin typeface="Meiryo UI" panose="020B0604030504040204" pitchFamily="50" charset="-128"/>
                <a:ea typeface="Meiryo UI" panose="020B0604030504040204" pitchFamily="50" charset="-128"/>
              </a:rPr>
              <a:t>　　②</a:t>
            </a:r>
            <a:r>
              <a:rPr lang="en-US" altLang="ja-JP" sz="2000" b="1" dirty="0">
                <a:solidFill>
                  <a:srgbClr val="0070C0"/>
                </a:solidFill>
                <a:latin typeface="Meiryo UI" panose="020B0604030504040204" pitchFamily="50" charset="-128"/>
                <a:ea typeface="Meiryo UI" panose="020B0604030504040204" pitchFamily="50" charset="-128"/>
              </a:rPr>
              <a:t>2019</a:t>
            </a:r>
            <a:r>
              <a:rPr lang="ja-JP" altLang="en-US" sz="2000" b="1" dirty="0">
                <a:solidFill>
                  <a:srgbClr val="0070C0"/>
                </a:solidFill>
                <a:latin typeface="Meiryo UI" panose="020B0604030504040204" pitchFamily="50" charset="-128"/>
                <a:ea typeface="Meiryo UI" panose="020B0604030504040204" pitchFamily="50" charset="-128"/>
              </a:rPr>
              <a:t>年（</a:t>
            </a:r>
            <a:r>
              <a:rPr lang="en-US" altLang="ja-JP" sz="2000" b="1" dirty="0">
                <a:solidFill>
                  <a:srgbClr val="0070C0"/>
                </a:solidFill>
                <a:latin typeface="Meiryo UI" panose="020B0604030504040204" pitchFamily="50" charset="-128"/>
                <a:ea typeface="Meiryo UI" panose="020B0604030504040204" pitchFamily="50" charset="-128"/>
              </a:rPr>
              <a:t>+0.92℃</a:t>
            </a:r>
            <a:r>
              <a:rPr lang="ja-JP" altLang="en-US" sz="2000" b="1" dirty="0">
                <a:solidFill>
                  <a:srgbClr val="0070C0"/>
                </a:solidFill>
                <a:latin typeface="Meiryo UI" panose="020B0604030504040204" pitchFamily="50" charset="-128"/>
                <a:ea typeface="Meiryo UI" panose="020B0604030504040204" pitchFamily="50" charset="-128"/>
              </a:rPr>
              <a:t>）</a:t>
            </a:r>
            <a:endParaRPr lang="en-US" altLang="ja-JP" sz="2000" b="1" dirty="0">
              <a:solidFill>
                <a:srgbClr val="0070C0"/>
              </a:solidFill>
              <a:latin typeface="Meiryo UI" panose="020B0604030504040204" pitchFamily="50" charset="-128"/>
              <a:ea typeface="Meiryo UI" panose="020B0604030504040204" pitchFamily="50" charset="-128"/>
            </a:endParaRPr>
          </a:p>
          <a:p>
            <a:pPr lvl="0" defTabSz="914400">
              <a:defRPr/>
            </a:pPr>
            <a:r>
              <a:rPr lang="ja-JP" altLang="en-US" sz="2000" dirty="0">
                <a:solidFill>
                  <a:srgbClr val="0070C0"/>
                </a:solidFill>
                <a:latin typeface="Meiryo UI" panose="020B0604030504040204" pitchFamily="50" charset="-128"/>
                <a:ea typeface="Meiryo UI" panose="020B0604030504040204" pitchFamily="50" charset="-128"/>
              </a:rPr>
              <a:t>　　③</a:t>
            </a:r>
            <a:r>
              <a:rPr lang="en-US" altLang="ja-JP" sz="2000" b="1" dirty="0">
                <a:solidFill>
                  <a:srgbClr val="0070C0"/>
                </a:solidFill>
                <a:latin typeface="Meiryo UI" panose="020B0604030504040204" pitchFamily="50" charset="-128"/>
                <a:ea typeface="Meiryo UI" panose="020B0604030504040204" pitchFamily="50" charset="-128"/>
              </a:rPr>
              <a:t>2016</a:t>
            </a:r>
            <a:r>
              <a:rPr lang="ja-JP" altLang="en-US" sz="2000" b="1" dirty="0">
                <a:solidFill>
                  <a:srgbClr val="0070C0"/>
                </a:solidFill>
                <a:latin typeface="Meiryo UI" panose="020B0604030504040204" pitchFamily="50" charset="-128"/>
                <a:ea typeface="Meiryo UI" panose="020B0604030504040204" pitchFamily="50" charset="-128"/>
              </a:rPr>
              <a:t>年（</a:t>
            </a:r>
            <a:r>
              <a:rPr lang="en-US" altLang="ja-JP" sz="2000" b="1" dirty="0">
                <a:solidFill>
                  <a:srgbClr val="0070C0"/>
                </a:solidFill>
                <a:latin typeface="Meiryo UI" panose="020B0604030504040204" pitchFamily="50" charset="-128"/>
                <a:ea typeface="Meiryo UI" panose="020B0604030504040204" pitchFamily="50" charset="-128"/>
              </a:rPr>
              <a:t>+0.88℃</a:t>
            </a:r>
            <a:r>
              <a:rPr lang="ja-JP" altLang="en-US" sz="2000" b="1" dirty="0">
                <a:solidFill>
                  <a:srgbClr val="0070C0"/>
                </a:solidFill>
                <a:latin typeface="Meiryo UI" panose="020B0604030504040204" pitchFamily="50" charset="-128"/>
                <a:ea typeface="Meiryo UI" panose="020B0604030504040204" pitchFamily="50" charset="-128"/>
              </a:rPr>
              <a:t>）</a:t>
            </a:r>
            <a:endParaRPr lang="en-US" altLang="ja-JP" sz="2000" b="1" dirty="0">
              <a:solidFill>
                <a:srgbClr val="0070C0"/>
              </a:solidFill>
              <a:latin typeface="Meiryo UI" panose="020B0604030504040204" pitchFamily="50" charset="-128"/>
              <a:ea typeface="Meiryo UI" panose="020B0604030504040204" pitchFamily="50" charset="-128"/>
            </a:endParaRPr>
          </a:p>
          <a:p>
            <a:pPr lvl="0" defTabSz="914400">
              <a:defRPr/>
            </a:pPr>
            <a:r>
              <a:rPr lang="ja-JP" altLang="en-US" sz="2000" dirty="0">
                <a:solidFill>
                  <a:prstClr val="black">
                    <a:lumMod val="50000"/>
                  </a:prstClr>
                </a:solidFill>
                <a:latin typeface="Meiryo UI" panose="020B0604030504040204" pitchFamily="50" charset="-128"/>
                <a:ea typeface="Meiryo UI" panose="020B0604030504040204" pitchFamily="50" charset="-128"/>
              </a:rPr>
              <a:t>　　④</a:t>
            </a:r>
            <a:r>
              <a:rPr lang="en-US" altLang="ja-JP" sz="2000" dirty="0">
                <a:solidFill>
                  <a:prstClr val="black">
                    <a:lumMod val="50000"/>
                  </a:prstClr>
                </a:solidFill>
                <a:latin typeface="Meiryo UI" panose="020B0604030504040204" pitchFamily="50" charset="-128"/>
                <a:ea typeface="Meiryo UI" panose="020B0604030504040204" pitchFamily="50" charset="-128"/>
              </a:rPr>
              <a:t>1990</a:t>
            </a:r>
            <a:r>
              <a:rPr lang="ja-JP" altLang="en-US" sz="2000" dirty="0">
                <a:solidFill>
                  <a:prstClr val="black">
                    <a:lumMod val="50000"/>
                  </a:prstClr>
                </a:solidFill>
                <a:latin typeface="Meiryo UI" panose="020B0604030504040204" pitchFamily="50" charset="-128"/>
                <a:ea typeface="Meiryo UI" panose="020B0604030504040204" pitchFamily="50" charset="-128"/>
              </a:rPr>
              <a:t>年（</a:t>
            </a:r>
            <a:r>
              <a:rPr lang="en-US" altLang="ja-JP" sz="2000" dirty="0">
                <a:solidFill>
                  <a:prstClr val="black">
                    <a:lumMod val="50000"/>
                  </a:prstClr>
                </a:solidFill>
                <a:latin typeface="Meiryo UI" panose="020B0604030504040204" pitchFamily="50" charset="-128"/>
                <a:ea typeface="Meiryo UI" panose="020B0604030504040204" pitchFamily="50" charset="-128"/>
              </a:rPr>
              <a:t>+0.78℃</a:t>
            </a:r>
            <a:r>
              <a:rPr lang="ja-JP" altLang="en-US" sz="2000" dirty="0">
                <a:solidFill>
                  <a:prstClr val="black">
                    <a:lumMod val="50000"/>
                  </a:prstClr>
                </a:solidFill>
                <a:latin typeface="Meiryo UI" panose="020B0604030504040204" pitchFamily="50" charset="-128"/>
                <a:ea typeface="Meiryo UI" panose="020B0604030504040204" pitchFamily="50" charset="-128"/>
              </a:rPr>
              <a:t>）</a:t>
            </a:r>
            <a:endParaRPr lang="en-US" altLang="ja-JP" sz="2000" dirty="0">
              <a:solidFill>
                <a:prstClr val="black">
                  <a:lumMod val="50000"/>
                </a:prstClr>
              </a:solidFill>
              <a:latin typeface="Meiryo UI" panose="020B0604030504040204" pitchFamily="50" charset="-128"/>
              <a:ea typeface="Meiryo UI" panose="020B0604030504040204" pitchFamily="50" charset="-128"/>
            </a:endParaRPr>
          </a:p>
          <a:p>
            <a:pPr lvl="0" defTabSz="914400">
              <a:defRPr/>
            </a:pPr>
            <a:r>
              <a:rPr lang="ja-JP" altLang="en-US" sz="2000" dirty="0">
                <a:solidFill>
                  <a:srgbClr val="0070C0"/>
                </a:solidFill>
                <a:latin typeface="Meiryo UI" panose="020B0604030504040204" pitchFamily="50" charset="-128"/>
                <a:ea typeface="Meiryo UI" panose="020B0604030504040204" pitchFamily="50" charset="-128"/>
              </a:rPr>
              <a:t>　　⑤</a:t>
            </a:r>
            <a:r>
              <a:rPr lang="en-US" altLang="ja-JP" sz="2000" b="1" dirty="0">
                <a:solidFill>
                  <a:srgbClr val="0070C0"/>
                </a:solidFill>
                <a:latin typeface="Meiryo UI" panose="020B0604030504040204" pitchFamily="50" charset="-128"/>
                <a:ea typeface="Meiryo UI" panose="020B0604030504040204" pitchFamily="50" charset="-128"/>
              </a:rPr>
              <a:t>2004</a:t>
            </a:r>
            <a:r>
              <a:rPr lang="ja-JP" altLang="en-US" sz="2000" b="1" dirty="0">
                <a:solidFill>
                  <a:srgbClr val="0070C0"/>
                </a:solidFill>
                <a:latin typeface="Meiryo UI" panose="020B0604030504040204" pitchFamily="50" charset="-128"/>
                <a:ea typeface="Meiryo UI" panose="020B0604030504040204" pitchFamily="50" charset="-128"/>
              </a:rPr>
              <a:t>年（</a:t>
            </a:r>
            <a:r>
              <a:rPr lang="en-US" altLang="ja-JP" sz="2000" b="1" dirty="0">
                <a:solidFill>
                  <a:srgbClr val="0070C0"/>
                </a:solidFill>
                <a:latin typeface="Meiryo UI" panose="020B0604030504040204" pitchFamily="50" charset="-128"/>
                <a:ea typeface="Meiryo UI" panose="020B0604030504040204" pitchFamily="50" charset="-128"/>
              </a:rPr>
              <a:t>+0.77℃</a:t>
            </a:r>
            <a:r>
              <a:rPr lang="ja-JP" altLang="en-US" sz="2000" b="1" dirty="0">
                <a:solidFill>
                  <a:srgbClr val="0070C0"/>
                </a:solidFill>
                <a:latin typeface="Meiryo UI" panose="020B0604030504040204" pitchFamily="50" charset="-128"/>
                <a:ea typeface="Meiryo UI" panose="020B0604030504040204" pitchFamily="50" charset="-128"/>
              </a:rPr>
              <a:t>）</a:t>
            </a:r>
            <a:endParaRPr lang="en-US" altLang="ja-JP" sz="2000" b="1" dirty="0">
              <a:solidFill>
                <a:srgbClr val="0070C0"/>
              </a:solidFill>
              <a:latin typeface="Meiryo UI" panose="020B0604030504040204" pitchFamily="50" charset="-128"/>
              <a:ea typeface="Meiryo UI" panose="020B0604030504040204" pitchFamily="50" charset="-128"/>
            </a:endParaRPr>
          </a:p>
          <a:p>
            <a:pPr lvl="0" defTabSz="914400">
              <a:defRPr/>
            </a:pPr>
            <a:r>
              <a:rPr lang="ja-JP" altLang="en-US" dirty="0">
                <a:solidFill>
                  <a:prstClr val="black">
                    <a:lumMod val="50000"/>
                  </a:prstClr>
                </a:solidFill>
                <a:latin typeface="Meiryo UI" panose="020B0604030504040204" pitchFamily="50" charset="-128"/>
                <a:ea typeface="Meiryo UI" panose="020B0604030504040204" pitchFamily="50" charset="-128"/>
              </a:rPr>
              <a:t>　</a:t>
            </a:r>
            <a:endParaRPr lang="en-US" altLang="ja-JP" dirty="0">
              <a:solidFill>
                <a:prstClr val="black">
                  <a:lumMod val="50000"/>
                </a:prstClr>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7F397AC0-BE6C-418C-AA7B-F823E9DAB901}"/>
              </a:ext>
            </a:extLst>
          </p:cNvPr>
          <p:cNvSpPr txBox="1"/>
          <p:nvPr/>
        </p:nvSpPr>
        <p:spPr>
          <a:xfrm>
            <a:off x="3981691" y="6158435"/>
            <a:ext cx="5145054"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観測地点</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a:t>
            </a: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地点；網走，根室，寿都，山形，石巻，伏木，飯田，銚子，境，浜田，彦根，宮崎，多度津，名瀬，石垣島</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長期間にわたって観測を継続している気象観測所の中から，都市化による影響が比較的少なく，また，特定の地域に偏らないように選定</a:t>
            </a:r>
          </a:p>
        </p:txBody>
      </p:sp>
      <p:sp>
        <p:nvSpPr>
          <p:cNvPr id="23" name="正方形/長方形 22">
            <a:extLst>
              <a:ext uri="{FF2B5EF4-FFF2-40B4-BE49-F238E27FC236}">
                <a16:creationId xmlns:a16="http://schemas.microsoft.com/office/drawing/2014/main" id="{DCDAFD5B-6565-47DD-87C8-44DE86E81D30}"/>
              </a:ext>
            </a:extLst>
          </p:cNvPr>
          <p:cNvSpPr/>
          <p:nvPr/>
        </p:nvSpPr>
        <p:spPr>
          <a:xfrm>
            <a:off x="0" y="0"/>
            <a:ext cx="9144000" cy="16328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3B8C00A7-1E48-4AA2-8FBF-E8B4061CB4B7}"/>
              </a:ext>
            </a:extLst>
          </p:cNvPr>
          <p:cNvSpPr/>
          <p:nvPr/>
        </p:nvSpPr>
        <p:spPr>
          <a:xfrm>
            <a:off x="0" y="162670"/>
            <a:ext cx="9144000" cy="163286"/>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F48A48E3-5116-43DA-9F49-CE3E0AC40458}"/>
              </a:ext>
            </a:extLst>
          </p:cNvPr>
          <p:cNvSpPr txBox="1"/>
          <p:nvPr/>
        </p:nvSpPr>
        <p:spPr>
          <a:xfrm>
            <a:off x="446088" y="357685"/>
            <a:ext cx="8055049" cy="2025811"/>
          </a:xfrm>
          <a:prstGeom prst="rect">
            <a:avLst/>
          </a:prstGeom>
          <a:noFill/>
        </p:spPr>
        <p:txBody>
          <a:bodyPr wrap="square" lIns="0" tIns="0" rIns="0" bIns="0">
            <a:spAutoFit/>
          </a:bodyPr>
          <a:lstStyle/>
          <a:p>
            <a:pPr>
              <a:lnSpc>
                <a:spcPts val="1872"/>
              </a:lnSpc>
              <a:tabLst>
                <a:tab pos="101600" algn="l"/>
              </a:tabLst>
              <a:defRPr/>
            </a:pPr>
            <a:r>
              <a:rPr kumimoji="0" lang="en-US" altLang="ja-JP" kern="0" dirty="0">
                <a:solidFill>
                  <a:sysClr val="windowText" lastClr="000000"/>
                </a:solidFill>
                <a:latin typeface="Calibri" panose="020F0502020204030204" pitchFamily="34" charset="0"/>
              </a:rPr>
              <a:t>	</a:t>
            </a:r>
            <a:r>
              <a:rPr kumimoji="0" lang="en-US" altLang="ja-JP" sz="1404" kern="0" dirty="0">
                <a:solidFill>
                  <a:srgbClr val="4FCEFF"/>
                </a:solidFill>
                <a:latin typeface="Calibri" panose="020F0502020204030204" pitchFamily="34" charset="0"/>
              </a:rPr>
              <a:t>CLIMATE CHANGE ADAPTATION PLATFORM</a:t>
            </a:r>
          </a:p>
          <a:p>
            <a:pPr>
              <a:lnSpc>
                <a:spcPts val="3641"/>
              </a:lnSpc>
              <a:tabLst>
                <a:tab pos="101600" algn="l"/>
              </a:tabLst>
              <a:defRPr/>
            </a:pPr>
            <a:r>
              <a:rPr lang="ja-JP" altLang="en-US" sz="2800" b="1" kern="0" dirty="0">
                <a:solidFill>
                  <a:srgbClr val="0070C0"/>
                </a:solidFill>
                <a:latin typeface="Meiryo UI" panose="020B0604030504040204" pitchFamily="50" charset="-128"/>
                <a:ea typeface="Meiryo UI" panose="020B0604030504040204" pitchFamily="50" charset="-128"/>
                <a:cs typeface="Arial" panose="020B0604020202020204" pitchFamily="34" charset="0"/>
              </a:rPr>
              <a:t>日本の年平均気温は</a:t>
            </a:r>
            <a:r>
              <a:rPr lang="en-US" altLang="ja-JP" sz="2800" b="1" kern="0" dirty="0">
                <a:solidFill>
                  <a:srgbClr val="0070C0"/>
                </a:solidFill>
                <a:latin typeface="Meiryo UI" panose="020B0604030504040204" pitchFamily="50" charset="-128"/>
                <a:ea typeface="Meiryo UI" panose="020B0604030504040204" pitchFamily="50" charset="-128"/>
                <a:cs typeface="Arial" panose="020B0604020202020204" pitchFamily="34" charset="0"/>
              </a:rPr>
              <a:t>100</a:t>
            </a:r>
            <a:r>
              <a:rPr lang="ja-JP" altLang="en-US" sz="2800" b="1" kern="0" dirty="0">
                <a:solidFill>
                  <a:srgbClr val="0070C0"/>
                </a:solidFill>
                <a:latin typeface="Meiryo UI" panose="020B0604030504040204" pitchFamily="50" charset="-128"/>
                <a:ea typeface="Meiryo UI" panose="020B0604030504040204" pitchFamily="50" charset="-128"/>
                <a:cs typeface="Arial" panose="020B0604020202020204" pitchFamily="34" charset="0"/>
              </a:rPr>
              <a:t>年あたり約</a:t>
            </a:r>
            <a:r>
              <a:rPr lang="en-US" altLang="ja-JP" sz="2800" b="1" kern="0" dirty="0">
                <a:solidFill>
                  <a:srgbClr val="0070C0"/>
                </a:solidFill>
                <a:latin typeface="Meiryo UI" panose="020B0604030504040204" pitchFamily="50" charset="-128"/>
                <a:ea typeface="Meiryo UI" panose="020B0604030504040204" pitchFamily="50" charset="-128"/>
                <a:cs typeface="Arial" panose="020B0604020202020204" pitchFamily="34" charset="0"/>
              </a:rPr>
              <a:t>1.26</a:t>
            </a:r>
            <a:r>
              <a:rPr lang="ja-JP" altLang="en-US" sz="2800" b="1" kern="0" dirty="0">
                <a:solidFill>
                  <a:srgbClr val="0070C0"/>
                </a:solidFill>
                <a:latin typeface="Meiryo UI" panose="020B0604030504040204" pitchFamily="50" charset="-128"/>
                <a:ea typeface="Meiryo UI" panose="020B0604030504040204" pitchFamily="50" charset="-128"/>
                <a:cs typeface="Arial" panose="020B0604020202020204" pitchFamily="34" charset="0"/>
              </a:rPr>
              <a:t>℃の割合で上昇しています。この大きな要因の１つに、地球温暖化が考えられています。</a:t>
            </a:r>
            <a:endParaRPr lang="en-US" altLang="ja-JP" sz="2800" b="1" kern="0" dirty="0">
              <a:solidFill>
                <a:srgbClr val="0070C0"/>
              </a:solidFill>
              <a:latin typeface="Meiryo UI" panose="020B0604030504040204" pitchFamily="50" charset="-128"/>
              <a:ea typeface="Meiryo UI" panose="020B0604030504040204" pitchFamily="50" charset="-128"/>
              <a:cs typeface="Arial" panose="020B0604020202020204" pitchFamily="34" charset="0"/>
            </a:endParaRPr>
          </a:p>
          <a:p>
            <a:pPr marL="285750" indent="-285750">
              <a:lnSpc>
                <a:spcPct val="150000"/>
              </a:lnSpc>
              <a:buFont typeface="Arial" panose="020B0604020202020204" pitchFamily="34" charset="0"/>
              <a:buChar char="•"/>
              <a:tabLst>
                <a:tab pos="101600" algn="l"/>
              </a:tabLst>
              <a:defRPr/>
            </a:pPr>
            <a:r>
              <a:rPr kumimoji="0" lang="ja-JP" altLang="en-US" sz="2000" kern="0" dirty="0">
                <a:latin typeface="Meiryo UI" panose="020B0604030504040204" pitchFamily="50" charset="-128"/>
                <a:ea typeface="Meiryo UI" panose="020B0604030504040204" pitchFamily="50" charset="-128"/>
                <a:cs typeface="Arial" panose="020B0604020202020204" pitchFamily="34" charset="0"/>
              </a:rPr>
              <a:t>統計開始（</a:t>
            </a:r>
            <a:r>
              <a:rPr kumimoji="0" lang="en-US" altLang="ja-JP" sz="2000" kern="0" dirty="0">
                <a:latin typeface="Meiryo UI" panose="020B0604030504040204" pitchFamily="50" charset="-128"/>
                <a:ea typeface="Meiryo UI" panose="020B0604030504040204" pitchFamily="50" charset="-128"/>
                <a:cs typeface="Arial" panose="020B0604020202020204" pitchFamily="34" charset="0"/>
              </a:rPr>
              <a:t>1891</a:t>
            </a:r>
            <a:r>
              <a:rPr kumimoji="0" lang="ja-JP" altLang="en-US" sz="2000" kern="0" dirty="0">
                <a:latin typeface="Meiryo UI" panose="020B0604030504040204" pitchFamily="50" charset="-128"/>
                <a:ea typeface="Meiryo UI" panose="020B0604030504040204" pitchFamily="50" charset="-128"/>
                <a:cs typeface="Arial" panose="020B0604020202020204" pitchFamily="34" charset="0"/>
              </a:rPr>
              <a:t>年）以降，</a:t>
            </a:r>
            <a:r>
              <a:rPr kumimoji="0" lang="ja-JP" altLang="en-US" sz="2000" b="1" kern="0" dirty="0">
                <a:solidFill>
                  <a:srgbClr val="0070C0"/>
                </a:solidFill>
                <a:latin typeface="Meiryo UI" panose="020B0604030504040204" pitchFamily="50" charset="-128"/>
                <a:ea typeface="Meiryo UI" panose="020B0604030504040204" pitchFamily="50" charset="-128"/>
                <a:cs typeface="Arial" panose="020B0604020202020204" pitchFamily="34" charset="0"/>
              </a:rPr>
              <a:t>最も暑い年は</a:t>
            </a:r>
            <a:r>
              <a:rPr kumimoji="0" lang="en-US" altLang="ja-JP" sz="2000" b="1" kern="0" dirty="0">
                <a:solidFill>
                  <a:srgbClr val="0070C0"/>
                </a:solidFill>
                <a:latin typeface="Meiryo UI" panose="020B0604030504040204" pitchFamily="50" charset="-128"/>
                <a:ea typeface="Meiryo UI" panose="020B0604030504040204" pitchFamily="50" charset="-128"/>
                <a:cs typeface="Arial" panose="020B0604020202020204" pitchFamily="34" charset="0"/>
              </a:rPr>
              <a:t>2020</a:t>
            </a:r>
            <a:r>
              <a:rPr kumimoji="0" lang="ja-JP" altLang="en-US" sz="2000" b="1" kern="0" dirty="0">
                <a:solidFill>
                  <a:srgbClr val="0070C0"/>
                </a:solidFill>
                <a:latin typeface="Meiryo UI" panose="020B0604030504040204" pitchFamily="50" charset="-128"/>
                <a:ea typeface="Meiryo UI" panose="020B0604030504040204" pitchFamily="50" charset="-128"/>
                <a:cs typeface="Arial" panose="020B0604020202020204" pitchFamily="34" charset="0"/>
              </a:rPr>
              <a:t>年</a:t>
            </a:r>
            <a:r>
              <a:rPr kumimoji="0" lang="ja-JP" altLang="en-US" sz="2000" kern="0" dirty="0">
                <a:latin typeface="Meiryo UI" panose="020B0604030504040204" pitchFamily="50" charset="-128"/>
                <a:ea typeface="Meiryo UI" panose="020B0604030504040204" pitchFamily="50" charset="-128"/>
                <a:cs typeface="Arial" panose="020B0604020202020204" pitchFamily="34" charset="0"/>
              </a:rPr>
              <a:t>．</a:t>
            </a:r>
            <a:endParaRPr kumimoji="0" lang="en-US" altLang="ja-JP" sz="2000" kern="0" dirty="0">
              <a:latin typeface="Meiryo UI" panose="020B0604030504040204" pitchFamily="50" charset="-128"/>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3965079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312954"/>
            <a:ext cx="9144000" cy="1337784"/>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①②④が正解。</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30</a:t>
            </a:fld>
            <a:endParaRPr kumimoji="1" lang="ja-JP" altLang="en-US"/>
          </a:p>
        </p:txBody>
      </p:sp>
      <p:sp>
        <p:nvSpPr>
          <p:cNvPr id="5" name="テキスト ボックス 4">
            <a:extLst>
              <a:ext uri="{FF2B5EF4-FFF2-40B4-BE49-F238E27FC236}">
                <a16:creationId xmlns:a16="http://schemas.microsoft.com/office/drawing/2014/main" id="{2B6FA067-E233-483F-AE2D-FC0D3F81CC28}"/>
              </a:ext>
            </a:extLst>
          </p:cNvPr>
          <p:cNvSpPr txBox="1">
            <a:spLocks noChangeArrowheads="1"/>
          </p:cNvSpPr>
          <p:nvPr/>
        </p:nvSpPr>
        <p:spPr bwMode="auto">
          <a:xfrm>
            <a:off x="255639" y="1498527"/>
            <a:ext cx="8732913" cy="1985159"/>
          </a:xfrm>
          <a:prstGeom prst="rect">
            <a:avLst/>
          </a:prstGeom>
          <a:noFill/>
          <a:ln w="9525">
            <a:noFill/>
            <a:miter lim="800000"/>
            <a:headEnd/>
            <a:tailEnd/>
          </a:ln>
        </p:spPr>
        <p:txBody>
          <a:bodyPr wrap="square">
            <a:spAutoFit/>
          </a:bodyPr>
          <a:lstStyle/>
          <a:p>
            <a:r>
              <a:rPr lang="ja-JP" altLang="en-US" sz="2800" dirty="0">
                <a:latin typeface="UD デジタル 教科書体 NK-R" panose="02020400000000000000" pitchFamily="18" charset="-128"/>
                <a:ea typeface="UD デジタル 教科書体 NK-R" panose="02020400000000000000" pitchFamily="18" charset="-128"/>
              </a:rPr>
              <a:t>比較的に取り組みやすい適応策として、</a:t>
            </a:r>
            <a:r>
              <a:rPr kumimoji="1" lang="ja-JP" altLang="en-US" sz="2800" dirty="0">
                <a:latin typeface="UD デジタル 教科書体 NK-R" panose="02020400000000000000" pitchFamily="18" charset="-128"/>
                <a:ea typeface="UD デジタル 教科書体 NK-R" panose="02020400000000000000" pitchFamily="18" charset="-128"/>
              </a:rPr>
              <a:t>お米を植える時期を早くすることや肥料や水を与えることが行われています。</a:t>
            </a:r>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1100" dirty="0">
              <a:latin typeface="UD デジタル 教科書体 NK-R" panose="02020400000000000000" pitchFamily="18" charset="-128"/>
              <a:ea typeface="UD デジタル 教科書体 NK-R" panose="02020400000000000000" pitchFamily="18" charset="-128"/>
            </a:endParaRPr>
          </a:p>
          <a:p>
            <a:r>
              <a:rPr kumimoji="1" lang="ja-JP" altLang="en-US" sz="2800" dirty="0">
                <a:latin typeface="UD デジタル 教科書体 NK-R" panose="02020400000000000000" pitchFamily="18" charset="-128"/>
                <a:ea typeface="UD デジタル 教科書体 NK-R" panose="02020400000000000000" pitchFamily="18" charset="-128"/>
              </a:rPr>
              <a:t>また、高温であっても品質や味が落ちない品種の開発も進められています。</a:t>
            </a:r>
            <a:endParaRPr kumimoji="1"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6" name="テキスト プレースホルダー 4">
            <a:extLst>
              <a:ext uri="{FF2B5EF4-FFF2-40B4-BE49-F238E27FC236}">
                <a16:creationId xmlns:a16="http://schemas.microsoft.com/office/drawing/2014/main" id="{961672B6-712C-428B-A3C0-D185F58E0D89}"/>
              </a:ext>
            </a:extLst>
          </p:cNvPr>
          <p:cNvSpPr txBox="1">
            <a:spLocks/>
          </p:cNvSpPr>
          <p:nvPr/>
        </p:nvSpPr>
        <p:spPr bwMode="auto">
          <a:xfrm>
            <a:off x="330200" y="6524298"/>
            <a:ext cx="8356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0" indent="0" algn="l" defTabSz="685800" rtl="0" eaLnBrk="0" fontAlgn="base" hangingPunct="0">
              <a:lnSpc>
                <a:spcPct val="100000"/>
              </a:lnSpc>
              <a:spcBef>
                <a:spcPts val="0"/>
              </a:spcBef>
              <a:spcAft>
                <a:spcPct val="0"/>
              </a:spcAft>
              <a:buFontTx/>
              <a:buNone/>
              <a:defRPr kumimoji="1" sz="9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a:latin typeface="Meiryo UI" panose="020B0604030504040204" pitchFamily="50" charset="-128"/>
                <a:ea typeface="Meiryo UI" panose="020B0604030504040204" pitchFamily="50" charset="-128"/>
              </a:rPr>
              <a:t>出典：農林水産省　平成</a:t>
            </a:r>
            <a:r>
              <a:rPr lang="en-US" altLang="ja-JP">
                <a:latin typeface="Meiryo UI" panose="020B0604030504040204" pitchFamily="50" charset="-128"/>
                <a:ea typeface="Meiryo UI" panose="020B0604030504040204" pitchFamily="50" charset="-128"/>
              </a:rPr>
              <a:t>30</a:t>
            </a:r>
            <a:r>
              <a:rPr lang="ja-JP" altLang="en-US">
                <a:latin typeface="Meiryo UI" panose="020B0604030504040204" pitchFamily="50" charset="-128"/>
                <a:ea typeface="Meiryo UI" panose="020B0604030504040204" pitchFamily="50" charset="-128"/>
              </a:rPr>
              <a:t>年地球温暖化影響調査レポート　</a:t>
            </a:r>
            <a:r>
              <a:rPr lang="en-US" altLang="ja-JP">
                <a:latin typeface="Meiryo UI" panose="020B0604030504040204" pitchFamily="50" charset="-128"/>
                <a:ea typeface="Meiryo UI" panose="020B0604030504040204" pitchFamily="50" charset="-128"/>
              </a:rPr>
              <a:t>(http://www.maff.go.jp/j/seisan/kankyo/ondanka/report.html)</a:t>
            </a:r>
            <a:endParaRPr lang="en-US" altLang="ja-JP" dirty="0">
              <a:latin typeface="Meiryo UI" panose="020B0604030504040204" pitchFamily="50" charset="-128"/>
              <a:ea typeface="Meiryo UI" panose="020B0604030504040204" pitchFamily="50" charset="-128"/>
            </a:endParaRPr>
          </a:p>
        </p:txBody>
      </p:sp>
      <p:grpSp>
        <p:nvGrpSpPr>
          <p:cNvPr id="7" name="グループ化 6">
            <a:extLst>
              <a:ext uri="{FF2B5EF4-FFF2-40B4-BE49-F238E27FC236}">
                <a16:creationId xmlns:a16="http://schemas.microsoft.com/office/drawing/2014/main" id="{D30883BD-EA85-491F-8867-62B1CA4BB1FD}"/>
              </a:ext>
            </a:extLst>
          </p:cNvPr>
          <p:cNvGrpSpPr/>
          <p:nvPr/>
        </p:nvGrpSpPr>
        <p:grpSpPr>
          <a:xfrm>
            <a:off x="1655763" y="3435003"/>
            <a:ext cx="5859196" cy="3143270"/>
            <a:chOff x="1655763" y="3273405"/>
            <a:chExt cx="5859196" cy="3143270"/>
          </a:xfrm>
        </p:grpSpPr>
        <p:pic>
          <p:nvPicPr>
            <p:cNvPr id="8" name="図 7">
              <a:extLst>
                <a:ext uri="{FF2B5EF4-FFF2-40B4-BE49-F238E27FC236}">
                  <a16:creationId xmlns:a16="http://schemas.microsoft.com/office/drawing/2014/main" id="{EE60330F-CE68-4C99-B006-80A89FEE9308}"/>
                </a:ext>
              </a:extLst>
            </p:cNvPr>
            <p:cNvPicPr>
              <a:picLocks noChangeAspect="1"/>
            </p:cNvPicPr>
            <p:nvPr/>
          </p:nvPicPr>
          <p:blipFill rotWithShape="1">
            <a:blip r:embed="rId3"/>
            <a:srcRect b="7854"/>
            <a:stretch/>
          </p:blipFill>
          <p:spPr>
            <a:xfrm>
              <a:off x="2739029" y="3273405"/>
              <a:ext cx="3598710" cy="2791482"/>
            </a:xfrm>
            <a:prstGeom prst="rect">
              <a:avLst/>
            </a:prstGeom>
          </p:spPr>
        </p:pic>
        <p:sp>
          <p:nvSpPr>
            <p:cNvPr id="9" name="正方形/長方形 8">
              <a:extLst>
                <a:ext uri="{FF2B5EF4-FFF2-40B4-BE49-F238E27FC236}">
                  <a16:creationId xmlns:a16="http://schemas.microsoft.com/office/drawing/2014/main" id="{8D8F79B4-AB6D-424A-9E6A-7597884A7EA1}"/>
                </a:ext>
              </a:extLst>
            </p:cNvPr>
            <p:cNvSpPr/>
            <p:nvPr/>
          </p:nvSpPr>
          <p:spPr>
            <a:xfrm>
              <a:off x="1655763" y="6047343"/>
              <a:ext cx="5859196" cy="369332"/>
            </a:xfrm>
            <a:prstGeom prst="rect">
              <a:avLst/>
            </a:prstGeom>
            <a:noFill/>
          </p:spPr>
          <p:txBody>
            <a:bodyPr wrap="square">
              <a:spAutoFit/>
            </a:bodyPr>
            <a:lstStyle/>
            <a:p>
              <a:pPr algn="ctr"/>
              <a:r>
                <a:rPr lang="ja-JP" altLang="en-US" sz="1800" b="1">
                  <a:latin typeface="+mn-ea"/>
                </a:rPr>
                <a:t>高温条件下でも品質・食味に優れる晩生品種「新之助」</a:t>
              </a:r>
            </a:p>
          </p:txBody>
        </p:sp>
      </p:grpSp>
    </p:spTree>
    <p:extLst>
      <p:ext uri="{BB962C8B-B14F-4D97-AF65-F5344CB8AC3E}">
        <p14:creationId xmlns:p14="http://schemas.microsoft.com/office/powerpoint/2010/main" val="531669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526353"/>
            <a:ext cx="9144000" cy="2124168"/>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 </a:t>
            </a:r>
            <a:r>
              <a:rPr lang="en-US" altLang="ja-JP" dirty="0">
                <a:latin typeface="UD デジタル 教科書体 NK-B" panose="02020700000000000000" pitchFamily="18" charset="-128"/>
                <a:ea typeface="UD デジタル 教科書体 NK-B" panose="02020700000000000000" pitchFamily="18" charset="-128"/>
              </a:rPr>
              <a:t>2015</a:t>
            </a:r>
            <a:r>
              <a:rPr lang="ja-JP" altLang="en-US" dirty="0">
                <a:latin typeface="UD デジタル 教科書体 NK-B" panose="02020700000000000000" pitchFamily="18" charset="-128"/>
                <a:ea typeface="UD デジタル 教科書体 NK-B" panose="02020700000000000000" pitchFamily="18" charset="-128"/>
              </a:rPr>
              <a:t>年の国連サミットで採択された</a:t>
            </a:r>
            <a:r>
              <a:rPr lang="en-US" altLang="ja-JP" dirty="0">
                <a:latin typeface="UD デジタル 教科書体 NK-B" panose="02020700000000000000" pitchFamily="18" charset="-128"/>
                <a:ea typeface="UD デジタル 教科書体 NK-B" panose="02020700000000000000" pitchFamily="18" charset="-128"/>
              </a:rPr>
              <a:t>SDGs</a:t>
            </a:r>
            <a:br>
              <a:rPr lang="en-US" altLang="ja-JP" dirty="0">
                <a:latin typeface="UD デジタル 教科書体 NK-B" panose="02020700000000000000" pitchFamily="18" charset="-128"/>
                <a:ea typeface="UD デジタル 教科書体 NK-B" panose="02020700000000000000" pitchFamily="18" charset="-128"/>
              </a:rPr>
            </a:br>
            <a:r>
              <a:rPr lang="ja-JP" altLang="en-US" dirty="0">
                <a:latin typeface="UD デジタル 教科書体 NK-B" panose="02020700000000000000" pitchFamily="18" charset="-128"/>
                <a:ea typeface="UD デジタル 教科書体 NK-B" panose="02020700000000000000" pitchFamily="18" charset="-128"/>
              </a:rPr>
              <a:t>（</a:t>
            </a:r>
            <a:r>
              <a:rPr lang="en-US" altLang="ja-JP" dirty="0">
                <a:latin typeface="UD デジタル 教科書体 NK-B" panose="02020700000000000000" pitchFamily="18" charset="-128"/>
                <a:ea typeface="UD デジタル 教科書体 NK-B" panose="02020700000000000000" pitchFamily="18" charset="-128"/>
              </a:rPr>
              <a:t>Sustainable Development Goals</a:t>
            </a:r>
            <a:r>
              <a:rPr lang="ja-JP" altLang="en-US" dirty="0">
                <a:latin typeface="UD デジタル 教科書体 NK-B" panose="02020700000000000000" pitchFamily="18" charset="-128"/>
                <a:ea typeface="UD デジタル 教科書体 NK-B" panose="02020700000000000000" pitchFamily="18" charset="-128"/>
              </a:rPr>
              <a:t>：持続可能な開発目標）の中には、気候変動適応に直接関わる目標（ゴール）もあります。（⑬気候変動）</a:t>
            </a:r>
            <a:br>
              <a:rPr lang="en-US" altLang="ja-JP" dirty="0">
                <a:latin typeface="UD デジタル 教科書体 NK-B" panose="02020700000000000000" pitchFamily="18" charset="-128"/>
                <a:ea typeface="UD デジタル 教科書体 NK-B" panose="02020700000000000000" pitchFamily="18" charset="-128"/>
              </a:rPr>
            </a:br>
            <a:r>
              <a:rPr lang="en-US" altLang="ja-JP" dirty="0">
                <a:latin typeface="UD デジタル 教科書体 NK-B" panose="02020700000000000000" pitchFamily="18" charset="-128"/>
                <a:ea typeface="UD デジタル 教科書体 NK-B" panose="02020700000000000000" pitchFamily="18" charset="-128"/>
              </a:rPr>
              <a:t>SDG</a:t>
            </a:r>
            <a:r>
              <a:rPr lang="ja-JP" altLang="en-US" dirty="0">
                <a:latin typeface="UD デジタル 教科書体 NK-B" panose="02020700000000000000" pitchFamily="18" charset="-128"/>
                <a:ea typeface="UD デジタル 教科書体 NK-B" panose="02020700000000000000" pitchFamily="18" charset="-128"/>
              </a:rPr>
              <a:t>ｓの目指すゴールはいくつあるでしょうか。</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31</a:t>
            </a:fld>
            <a:endParaRPr kumimoji="1" lang="ja-JP" altLang="en-US"/>
          </a:p>
        </p:txBody>
      </p:sp>
      <p:sp>
        <p:nvSpPr>
          <p:cNvPr id="5" name="テキスト ボックス 4">
            <a:extLst>
              <a:ext uri="{FF2B5EF4-FFF2-40B4-BE49-F238E27FC236}">
                <a16:creationId xmlns:a16="http://schemas.microsoft.com/office/drawing/2014/main" id="{2B6FA067-E233-483F-AE2D-FC0D3F81CC28}"/>
              </a:ext>
            </a:extLst>
          </p:cNvPr>
          <p:cNvSpPr txBox="1">
            <a:spLocks noChangeArrowheads="1"/>
          </p:cNvSpPr>
          <p:nvPr/>
        </p:nvSpPr>
        <p:spPr bwMode="auto">
          <a:xfrm>
            <a:off x="301752" y="2731790"/>
            <a:ext cx="8549640" cy="3539430"/>
          </a:xfrm>
          <a:prstGeom prst="rect">
            <a:avLst/>
          </a:prstGeom>
          <a:noFill/>
          <a:ln w="9525">
            <a:noFill/>
            <a:miter lim="800000"/>
            <a:headEnd/>
            <a:tailEnd/>
          </a:ln>
        </p:spPr>
        <p:txBody>
          <a:bodyPr wrap="square">
            <a:spAutoFit/>
          </a:bodyPr>
          <a:lstStyle/>
          <a:p>
            <a:r>
              <a:rPr lang="ja-JP" altLang="en-US" sz="3200" dirty="0">
                <a:latin typeface="UD デジタル 教科書体 NK-R" panose="02020400000000000000" pitchFamily="18" charset="-128"/>
                <a:ea typeface="UD デジタル 教科書体 NK-R" panose="02020400000000000000" pitchFamily="18" charset="-128"/>
              </a:rPr>
              <a:t>①</a:t>
            </a:r>
            <a:r>
              <a:rPr kumimoji="1" lang="ja-JP" altLang="en-US" sz="3200" dirty="0">
                <a:latin typeface="UD デジタル 教科書体 NK-R" panose="02020400000000000000" pitchFamily="18" charset="-128"/>
                <a:ea typeface="UD デジタル 教科書体 NK-R" panose="02020400000000000000" pitchFamily="18" charset="-128"/>
              </a:rPr>
              <a:t>　</a:t>
            </a:r>
            <a:r>
              <a:rPr lang="ja-JP" altLang="en-US" sz="3200" dirty="0">
                <a:latin typeface="UD デジタル 教科書体 NK-R" panose="02020400000000000000" pitchFamily="18" charset="-128"/>
                <a:ea typeface="UD デジタル 教科書体 NK-R" panose="02020400000000000000" pitchFamily="18" charset="-128"/>
              </a:rPr>
              <a:t>１３</a:t>
            </a:r>
            <a:r>
              <a:rPr kumimoji="1" lang="ja-JP" altLang="en-US" sz="3200" dirty="0">
                <a:latin typeface="UD デジタル 教科書体 NK-R" panose="02020400000000000000" pitchFamily="18" charset="-128"/>
                <a:ea typeface="UD デジタル 教科書体 NK-R" panose="02020400000000000000" pitchFamily="18" charset="-128"/>
              </a:rPr>
              <a:t>個</a:t>
            </a:r>
            <a:endParaRPr kumimoji="1" lang="en-US" altLang="ja-JP" sz="3200" dirty="0">
              <a:latin typeface="UD デジタル 教科書体 NK-R" panose="02020400000000000000" pitchFamily="18" charset="-128"/>
              <a:ea typeface="UD デジタル 教科書体 NK-R" panose="02020400000000000000" pitchFamily="18" charset="-128"/>
            </a:endParaRPr>
          </a:p>
          <a:p>
            <a:endParaRPr lang="en-US" altLang="ja-JP" sz="3200" dirty="0">
              <a:latin typeface="UD デジタル 教科書体 NK-R" panose="02020400000000000000" pitchFamily="18" charset="-128"/>
              <a:ea typeface="UD デジタル 教科書体 NK-R" panose="02020400000000000000" pitchFamily="18" charset="-128"/>
            </a:endParaRPr>
          </a:p>
          <a:p>
            <a:r>
              <a:rPr kumimoji="1" lang="ja-JP" altLang="en-US" sz="3200" dirty="0">
                <a:latin typeface="UD デジタル 教科書体 NK-R" panose="02020400000000000000" pitchFamily="18" charset="-128"/>
                <a:ea typeface="UD デジタル 教科書体 NK-R" panose="02020400000000000000" pitchFamily="18" charset="-128"/>
              </a:rPr>
              <a:t>②　１７個</a:t>
            </a:r>
            <a:endParaRPr kumimoji="1" lang="en-US" altLang="ja-JP" sz="3200" dirty="0">
              <a:latin typeface="UD デジタル 教科書体 NK-R" panose="02020400000000000000" pitchFamily="18" charset="-128"/>
              <a:ea typeface="UD デジタル 教科書体 NK-R" panose="02020400000000000000" pitchFamily="18" charset="-128"/>
            </a:endParaRPr>
          </a:p>
          <a:p>
            <a:endParaRPr lang="en-US" altLang="ja-JP" sz="3200" dirty="0">
              <a:latin typeface="UD デジタル 教科書体 NK-R" panose="02020400000000000000" pitchFamily="18" charset="-128"/>
              <a:ea typeface="UD デジタル 教科書体 NK-R" panose="02020400000000000000" pitchFamily="18" charset="-128"/>
            </a:endParaRPr>
          </a:p>
          <a:p>
            <a:r>
              <a:rPr kumimoji="1" lang="ja-JP" altLang="en-US" sz="3200" dirty="0">
                <a:latin typeface="UD デジタル 教科書体 NK-R" panose="02020400000000000000" pitchFamily="18" charset="-128"/>
                <a:ea typeface="UD デジタル 教科書体 NK-R" panose="02020400000000000000" pitchFamily="18" charset="-128"/>
              </a:rPr>
              <a:t>③　５０個</a:t>
            </a:r>
            <a:endParaRPr kumimoji="1" lang="en-US" altLang="ja-JP" sz="3200" dirty="0">
              <a:latin typeface="UD デジタル 教科書体 NK-R" panose="02020400000000000000" pitchFamily="18" charset="-128"/>
              <a:ea typeface="UD デジタル 教科書体 NK-R" panose="02020400000000000000" pitchFamily="18" charset="-128"/>
            </a:endParaRPr>
          </a:p>
          <a:p>
            <a:endParaRPr lang="en-US" altLang="ja-JP" sz="3200" dirty="0">
              <a:latin typeface="UD デジタル 教科書体 NK-R" panose="02020400000000000000" pitchFamily="18" charset="-128"/>
              <a:ea typeface="UD デジタル 教科書体 NK-R" panose="02020400000000000000" pitchFamily="18" charset="-128"/>
            </a:endParaRPr>
          </a:p>
          <a:p>
            <a:r>
              <a:rPr kumimoji="1" lang="ja-JP" altLang="en-US" sz="3200" dirty="0">
                <a:latin typeface="UD デジタル 教科書体 NK-R" panose="02020400000000000000" pitchFamily="18" charset="-128"/>
                <a:ea typeface="UD デジタル 教科書体 NK-R" panose="02020400000000000000" pitchFamily="18" charset="-128"/>
              </a:rPr>
              <a:t>④　１６９個</a:t>
            </a:r>
            <a:endParaRPr kumimoji="1" lang="en-US" altLang="ja-JP" sz="3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432839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44128"/>
            <a:ext cx="9144000" cy="1154904"/>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正解は②の「１７個」です。</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32</a:t>
            </a:fld>
            <a:endParaRPr kumimoji="1" lang="ja-JP" altLang="en-US"/>
          </a:p>
        </p:txBody>
      </p:sp>
      <p:pic>
        <p:nvPicPr>
          <p:cNvPr id="7" name="図 6">
            <a:extLst>
              <a:ext uri="{FF2B5EF4-FFF2-40B4-BE49-F238E27FC236}">
                <a16:creationId xmlns:a16="http://schemas.microsoft.com/office/drawing/2014/main" id="{E7CDC3BE-B731-4486-A9B3-3F84F8540107}"/>
              </a:ext>
            </a:extLst>
          </p:cNvPr>
          <p:cNvPicPr>
            <a:picLocks noChangeAspect="1"/>
          </p:cNvPicPr>
          <p:nvPr/>
        </p:nvPicPr>
        <p:blipFill>
          <a:blip r:embed="rId3"/>
          <a:stretch>
            <a:fillRect/>
          </a:stretch>
        </p:blipFill>
        <p:spPr>
          <a:xfrm>
            <a:off x="256898" y="2581782"/>
            <a:ext cx="6810652" cy="4243824"/>
          </a:xfrm>
          <a:prstGeom prst="rect">
            <a:avLst/>
          </a:prstGeom>
        </p:spPr>
      </p:pic>
      <p:sp>
        <p:nvSpPr>
          <p:cNvPr id="8" name="テキスト ボックス 7">
            <a:extLst>
              <a:ext uri="{FF2B5EF4-FFF2-40B4-BE49-F238E27FC236}">
                <a16:creationId xmlns:a16="http://schemas.microsoft.com/office/drawing/2014/main" id="{8029CD1E-ED6C-4442-9B0F-20A956AC36C6}"/>
              </a:ext>
            </a:extLst>
          </p:cNvPr>
          <p:cNvSpPr txBox="1"/>
          <p:nvPr/>
        </p:nvSpPr>
        <p:spPr>
          <a:xfrm>
            <a:off x="256898" y="1117751"/>
            <a:ext cx="8630204" cy="1631216"/>
          </a:xfrm>
          <a:prstGeom prst="rect">
            <a:avLst/>
          </a:prstGeom>
          <a:noFill/>
        </p:spPr>
        <p:txBody>
          <a:bodyPr wrap="square" rtlCol="0">
            <a:spAutoFit/>
          </a:bodyPr>
          <a:lstStyle/>
          <a:p>
            <a:r>
              <a:rPr kumimoji="1" lang="en-US" altLang="ja-JP" sz="2000" dirty="0"/>
              <a:t>SDGs</a:t>
            </a:r>
            <a:r>
              <a:rPr kumimoji="1" lang="ja-JP" altLang="en-US" sz="2000" dirty="0"/>
              <a:t>は、誰一人取り残さない持続可能でよりよい社会の実現を目指す世界共通の目標です。</a:t>
            </a:r>
            <a:r>
              <a:rPr kumimoji="1" lang="en-US" altLang="ja-JP" sz="2000" dirty="0"/>
              <a:t>2015</a:t>
            </a:r>
            <a:r>
              <a:rPr kumimoji="1" lang="ja-JP" altLang="en-US" sz="2000" dirty="0"/>
              <a:t>年の国連サミットにおいて全ての加盟国が合意した「持続可能な開発のための</a:t>
            </a:r>
            <a:r>
              <a:rPr kumimoji="1" lang="en-US" altLang="ja-JP" sz="2000" dirty="0"/>
              <a:t>2030</a:t>
            </a:r>
            <a:r>
              <a:rPr kumimoji="1" lang="ja-JP" altLang="en-US" sz="2000" dirty="0"/>
              <a:t>アジェンダ」の中で掲げられました。</a:t>
            </a:r>
            <a:r>
              <a:rPr kumimoji="1" lang="en-US" altLang="ja-JP" sz="2000" dirty="0"/>
              <a:t>2030</a:t>
            </a:r>
            <a:r>
              <a:rPr kumimoji="1" lang="ja-JP" altLang="en-US" sz="2000" dirty="0"/>
              <a:t>年度を達成年限とし、</a:t>
            </a:r>
            <a:r>
              <a:rPr kumimoji="1" lang="en-US" altLang="ja-JP" sz="2000" dirty="0"/>
              <a:t>17</a:t>
            </a:r>
            <a:r>
              <a:rPr kumimoji="1" lang="ja-JP" altLang="en-US" sz="2000" dirty="0"/>
              <a:t>のゴールと</a:t>
            </a:r>
            <a:r>
              <a:rPr kumimoji="1" lang="en-US" altLang="ja-JP" sz="2000" dirty="0"/>
              <a:t>169</a:t>
            </a:r>
            <a:r>
              <a:rPr kumimoji="1" lang="ja-JP" altLang="en-US" sz="2000" dirty="0"/>
              <a:t>のターゲットから構成されています。</a:t>
            </a:r>
          </a:p>
        </p:txBody>
      </p:sp>
    </p:spTree>
    <p:extLst>
      <p:ext uri="{BB962C8B-B14F-4D97-AF65-F5344CB8AC3E}">
        <p14:creationId xmlns:p14="http://schemas.microsoft.com/office/powerpoint/2010/main" val="2036893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33</a:t>
            </a:fld>
            <a:endParaRPr kumimoji="1" lang="ja-JP" altLang="en-US"/>
          </a:p>
        </p:txBody>
      </p:sp>
      <p:sp>
        <p:nvSpPr>
          <p:cNvPr id="5" name="テキスト ボックス 4">
            <a:extLst>
              <a:ext uri="{FF2B5EF4-FFF2-40B4-BE49-F238E27FC236}">
                <a16:creationId xmlns:a16="http://schemas.microsoft.com/office/drawing/2014/main" id="{2B6FA067-E233-483F-AE2D-FC0D3F81CC28}"/>
              </a:ext>
            </a:extLst>
          </p:cNvPr>
          <p:cNvSpPr txBox="1">
            <a:spLocks noChangeArrowheads="1"/>
          </p:cNvSpPr>
          <p:nvPr/>
        </p:nvSpPr>
        <p:spPr bwMode="auto">
          <a:xfrm>
            <a:off x="2269066" y="743979"/>
            <a:ext cx="6713611" cy="1815882"/>
          </a:xfrm>
          <a:prstGeom prst="rect">
            <a:avLst/>
          </a:prstGeom>
          <a:noFill/>
          <a:ln w="9525">
            <a:noFill/>
            <a:miter lim="800000"/>
            <a:headEnd/>
            <a:tailEnd/>
          </a:ln>
        </p:spPr>
        <p:txBody>
          <a:bodyPr wrap="square">
            <a:spAutoFit/>
          </a:bodyPr>
          <a:lstStyle/>
          <a:p>
            <a:r>
              <a:rPr lang="en-US" altLang="ja-JP" sz="2800" dirty="0">
                <a:latin typeface="UD デジタル 教科書体 NK-R" panose="02020400000000000000" pitchFamily="18" charset="-128"/>
                <a:ea typeface="UD デジタル 教科書体 NK-R" panose="02020400000000000000" pitchFamily="18" charset="-128"/>
              </a:rPr>
              <a:t>SDGs</a:t>
            </a:r>
            <a:r>
              <a:rPr lang="ja-JP" altLang="en-US" sz="2800" dirty="0">
                <a:latin typeface="UD デジタル 教科書体 NK-R" panose="02020400000000000000" pitchFamily="18" charset="-128"/>
                <a:ea typeface="UD デジタル 教科書体 NK-R" panose="02020400000000000000" pitchFamily="18" charset="-128"/>
              </a:rPr>
              <a:t>はいずれの目標も相互にかかわりがありますが、中でも目標</a:t>
            </a:r>
            <a:r>
              <a:rPr lang="en-US" altLang="ja-JP" sz="2800" dirty="0">
                <a:latin typeface="UD デジタル 教科書体 NK-R" panose="02020400000000000000" pitchFamily="18" charset="-128"/>
                <a:ea typeface="UD デジタル 教科書体 NK-R" panose="02020400000000000000" pitchFamily="18" charset="-128"/>
              </a:rPr>
              <a:t>13</a:t>
            </a:r>
            <a:r>
              <a:rPr lang="ja-JP" altLang="en-US" sz="2800" dirty="0">
                <a:latin typeface="UD デジタル 教科書体 NK-R" panose="02020400000000000000" pitchFamily="18" charset="-128"/>
                <a:ea typeface="UD デジタル 教科書体 NK-R" panose="02020400000000000000" pitchFamily="18" charset="-128"/>
              </a:rPr>
              <a:t>では、以下のとおり気候変動適応に直接触れたターゲット（目標）が定められています。</a:t>
            </a:r>
            <a:endParaRPr lang="en-US" altLang="ja-JP" sz="2800" dirty="0">
              <a:latin typeface="UD デジタル 教科書体 NK-R" panose="02020400000000000000" pitchFamily="18" charset="-128"/>
              <a:ea typeface="UD デジタル 教科書体 NK-R" panose="02020400000000000000" pitchFamily="18" charset="-128"/>
            </a:endParaRPr>
          </a:p>
        </p:txBody>
      </p:sp>
      <p:pic>
        <p:nvPicPr>
          <p:cNvPr id="1026" name="Picture 2">
            <a:extLst>
              <a:ext uri="{FF2B5EF4-FFF2-40B4-BE49-F238E27FC236}">
                <a16:creationId xmlns:a16="http://schemas.microsoft.com/office/drawing/2014/main" id="{56882A13-6D91-450E-8598-709DD3935D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778" y="779151"/>
            <a:ext cx="1727200" cy="17272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B4CC8315-1AFF-4BDA-AEB0-4DCE261EFD68}"/>
              </a:ext>
            </a:extLst>
          </p:cNvPr>
          <p:cNvSpPr txBox="1"/>
          <p:nvPr/>
        </p:nvSpPr>
        <p:spPr>
          <a:xfrm>
            <a:off x="395654" y="2782766"/>
            <a:ext cx="8379069" cy="3816429"/>
          </a:xfrm>
          <a:prstGeom prst="rect">
            <a:avLst/>
          </a:prstGeom>
          <a:noFill/>
        </p:spPr>
        <p:txBody>
          <a:bodyPr wrap="square" rtlCol="0">
            <a:spAutoFit/>
          </a:bodyPr>
          <a:lstStyle/>
          <a:p>
            <a:r>
              <a:rPr lang="ja-JP" altLang="en-US" sz="2800" dirty="0">
                <a:latin typeface="UD デジタル 教科書体 NK-R" panose="02020400000000000000" pitchFamily="18" charset="-128"/>
                <a:ea typeface="UD デジタル 教科書体 NK-R" panose="02020400000000000000" pitchFamily="18" charset="-128"/>
              </a:rPr>
              <a:t>・すべての国々において、気候関連災害や自然災害に対するレジリエンスや適応力を強化する</a:t>
            </a:r>
            <a:endParaRPr lang="en-US" altLang="ja-JP" sz="2800" dirty="0">
              <a:latin typeface="UD デジタル 教科書体 NK-R" panose="02020400000000000000" pitchFamily="18" charset="-128"/>
              <a:ea typeface="UD デジタル 教科書体 NK-R" panose="02020400000000000000" pitchFamily="18" charset="-128"/>
            </a:endParaRPr>
          </a:p>
          <a:p>
            <a:endParaRPr lang="en-US" altLang="ja-JP" sz="2800" dirty="0">
              <a:latin typeface="UD デジタル 教科書体 NK-R" panose="02020400000000000000" pitchFamily="18" charset="-128"/>
              <a:ea typeface="UD デジタル 教科書体 NK-R" panose="02020400000000000000" pitchFamily="18" charset="-128"/>
            </a:endParaRPr>
          </a:p>
          <a:p>
            <a:r>
              <a:rPr lang="ja-JP" altLang="en-US" sz="2800" dirty="0">
                <a:latin typeface="UD デジタル 教科書体 NK-R" panose="02020400000000000000" pitchFamily="18" charset="-128"/>
                <a:ea typeface="UD デジタル 教科書体 NK-R" panose="02020400000000000000" pitchFamily="18" charset="-128"/>
              </a:rPr>
              <a:t>・気候変動対策を</a:t>
            </a:r>
            <a:r>
              <a:rPr lang="ja-JP" altLang="en-US" sz="2800">
                <a:latin typeface="UD デジタル 教科書体 NK-R" panose="02020400000000000000" pitchFamily="18" charset="-128"/>
                <a:ea typeface="UD デジタル 教科書体 NK-R" panose="02020400000000000000" pitchFamily="18" charset="-128"/>
              </a:rPr>
              <a:t>国別の政策、</a:t>
            </a:r>
            <a:r>
              <a:rPr lang="ja-JP" altLang="en-US" sz="2800" dirty="0">
                <a:latin typeface="UD デジタル 教科書体 NK-R" panose="02020400000000000000" pitchFamily="18" charset="-128"/>
                <a:ea typeface="UD デジタル 教科書体 NK-R" panose="02020400000000000000" pitchFamily="18" charset="-128"/>
              </a:rPr>
              <a:t>戦略および計画に盛り込む</a:t>
            </a:r>
            <a:endParaRPr lang="en-US" altLang="ja-JP" sz="2800" dirty="0">
              <a:latin typeface="UD デジタル 教科書体 NK-R" panose="02020400000000000000" pitchFamily="18" charset="-128"/>
              <a:ea typeface="UD デジタル 教科書体 NK-R" panose="02020400000000000000" pitchFamily="18" charset="-128"/>
            </a:endParaRPr>
          </a:p>
          <a:p>
            <a:endParaRPr kumimoji="1" lang="en-US" altLang="ja-JP" sz="2800" dirty="0">
              <a:latin typeface="UD デジタル 教科書体 NK-R" panose="02020400000000000000" pitchFamily="18" charset="-128"/>
              <a:ea typeface="UD デジタル 教科書体 NK-R" panose="02020400000000000000" pitchFamily="18" charset="-128"/>
            </a:endParaRPr>
          </a:p>
          <a:p>
            <a:r>
              <a:rPr lang="ja-JP" altLang="en-US" sz="2800" dirty="0">
                <a:latin typeface="UD デジタル 教科書体 NK-R" panose="02020400000000000000" pitchFamily="18" charset="-128"/>
                <a:ea typeface="UD デジタル 教科書体 NK-R" panose="02020400000000000000" pitchFamily="18" charset="-128"/>
              </a:rPr>
              <a:t>気候変動適応は</a:t>
            </a:r>
            <a:r>
              <a:rPr lang="en-US" altLang="ja-JP" sz="2800" dirty="0">
                <a:latin typeface="UD デジタル 教科書体 NK-R" panose="02020400000000000000" pitchFamily="18" charset="-128"/>
                <a:ea typeface="UD デジタル 教科書体 NK-R" panose="02020400000000000000" pitchFamily="18" charset="-128"/>
              </a:rPr>
              <a:t>SDG</a:t>
            </a:r>
            <a:r>
              <a:rPr lang="ja-JP" altLang="en-US" sz="2800" dirty="0">
                <a:latin typeface="UD デジタル 教科書体 NK-R" panose="02020400000000000000" pitchFamily="18" charset="-128"/>
                <a:ea typeface="UD デジタル 教科書体 NK-R" panose="02020400000000000000" pitchFamily="18" charset="-128"/>
              </a:rPr>
              <a:t>ｓの中でも重要なものの１つとして捉えられています。</a:t>
            </a:r>
            <a:endParaRPr kumimoji="1" lang="en-US" altLang="ja-JP" sz="2800" dirty="0">
              <a:latin typeface="UD デジタル 教科書体 NK-R" panose="02020400000000000000" pitchFamily="18" charset="-128"/>
              <a:ea typeface="UD デジタル 教科書体 NK-R" panose="02020400000000000000" pitchFamily="18" charset="-128"/>
            </a:endParaRPr>
          </a:p>
          <a:p>
            <a:endParaRPr kumimoji="1" lang="ja-JP" altLang="en-US" dirty="0"/>
          </a:p>
        </p:txBody>
      </p:sp>
    </p:spTree>
    <p:extLst>
      <p:ext uri="{BB962C8B-B14F-4D97-AF65-F5344CB8AC3E}">
        <p14:creationId xmlns:p14="http://schemas.microsoft.com/office/powerpoint/2010/main" val="3959640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44128"/>
            <a:ext cx="9144000" cy="1008599"/>
          </a:xfrm>
        </p:spPr>
        <p:txBody>
          <a:bodyPr/>
          <a:lstStyle/>
          <a:p>
            <a:r>
              <a:rPr lang="ja-JP" altLang="en-US" dirty="0">
                <a:latin typeface="UD デジタル 教科書体 NK-B" panose="02020700000000000000" pitchFamily="18" charset="-128"/>
                <a:ea typeface="UD デジタル 教科書体 NK-B" panose="02020700000000000000" pitchFamily="18" charset="-128"/>
              </a:rPr>
              <a:t>（第１問）地球温暖化はなぜ起きているのでしょうか？</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4</a:t>
            </a:fld>
            <a:endParaRPr kumimoji="1" lang="ja-JP" altLang="en-US"/>
          </a:p>
        </p:txBody>
      </p:sp>
      <p:sp>
        <p:nvSpPr>
          <p:cNvPr id="14" name="テキスト ボックス 13">
            <a:extLst>
              <a:ext uri="{FF2B5EF4-FFF2-40B4-BE49-F238E27FC236}">
                <a16:creationId xmlns:a16="http://schemas.microsoft.com/office/drawing/2014/main" id="{46246042-CA67-4B15-892B-696729176CC1}"/>
              </a:ext>
            </a:extLst>
          </p:cNvPr>
          <p:cNvSpPr txBox="1">
            <a:spLocks noChangeArrowheads="1"/>
          </p:cNvSpPr>
          <p:nvPr/>
        </p:nvSpPr>
        <p:spPr bwMode="auto">
          <a:xfrm>
            <a:off x="265471" y="1617399"/>
            <a:ext cx="8632724" cy="3970318"/>
          </a:xfrm>
          <a:prstGeom prst="rect">
            <a:avLst/>
          </a:prstGeom>
          <a:noFill/>
          <a:ln w="9525">
            <a:noFill/>
            <a:miter lim="800000"/>
            <a:headEnd/>
            <a:tailEnd/>
          </a:ln>
        </p:spPr>
        <p:txBody>
          <a:bodyPr wrap="square">
            <a:spAutoFit/>
          </a:bodyPr>
          <a:lstStyle/>
          <a:p>
            <a:r>
              <a:rPr lang="ja-JP" altLang="en-US" sz="3600" dirty="0">
                <a:latin typeface="UD デジタル 教科書体 NK-R" panose="02020400000000000000" pitchFamily="18" charset="-128"/>
                <a:ea typeface="UD デジタル 教科書体 NK-R" panose="02020400000000000000" pitchFamily="18" charset="-128"/>
              </a:rPr>
              <a:t>①</a:t>
            </a:r>
            <a:r>
              <a:rPr kumimoji="1" lang="ja-JP" altLang="en-US" sz="3600" dirty="0">
                <a:latin typeface="UD デジタル 教科書体 NK-R" panose="02020400000000000000" pitchFamily="18" charset="-128"/>
                <a:ea typeface="UD デジタル 教科書体 NK-R" panose="02020400000000000000" pitchFamily="18" charset="-128"/>
              </a:rPr>
              <a:t>　太陽が近づいてきたから。</a:t>
            </a:r>
            <a:endParaRPr kumimoji="1" lang="en-US" altLang="ja-JP" sz="3600" dirty="0">
              <a:latin typeface="UD デジタル 教科書体 NK-R" panose="02020400000000000000" pitchFamily="18" charset="-128"/>
              <a:ea typeface="UD デジタル 教科書体 NK-R" panose="02020400000000000000" pitchFamily="18" charset="-128"/>
            </a:endParaRPr>
          </a:p>
          <a:p>
            <a:endParaRPr lang="en-US" altLang="ja-JP" sz="3600" dirty="0">
              <a:latin typeface="UD デジタル 教科書体 NK-R" panose="02020400000000000000" pitchFamily="18" charset="-128"/>
              <a:ea typeface="UD デジタル 教科書体 NK-R" panose="02020400000000000000" pitchFamily="18" charset="-128"/>
            </a:endParaRPr>
          </a:p>
          <a:p>
            <a:r>
              <a:rPr kumimoji="1" lang="ja-JP" altLang="en-US" sz="3600" dirty="0">
                <a:latin typeface="UD デジタル 教科書体 NK-R" panose="02020400000000000000" pitchFamily="18" charset="-128"/>
                <a:ea typeface="UD デジタル 教科書体 NK-R" panose="02020400000000000000" pitchFamily="18" charset="-128"/>
              </a:rPr>
              <a:t>②　晴れの日が多くなったから。</a:t>
            </a:r>
            <a:endParaRPr kumimoji="1" lang="en-US" altLang="ja-JP" sz="3600" dirty="0">
              <a:latin typeface="UD デジタル 教科書体 NK-R" panose="02020400000000000000" pitchFamily="18" charset="-128"/>
              <a:ea typeface="UD デジタル 教科書体 NK-R" panose="02020400000000000000" pitchFamily="18" charset="-128"/>
            </a:endParaRPr>
          </a:p>
          <a:p>
            <a:endParaRPr lang="en-US" altLang="ja-JP" sz="3600" dirty="0">
              <a:latin typeface="UD デジタル 教科書体 NK-R" panose="02020400000000000000" pitchFamily="18" charset="-128"/>
              <a:ea typeface="UD デジタル 教科書体 NK-R" panose="02020400000000000000" pitchFamily="18" charset="-128"/>
            </a:endParaRPr>
          </a:p>
          <a:p>
            <a:pPr marL="628650" indent="-628650"/>
            <a:r>
              <a:rPr kumimoji="1" lang="ja-JP" altLang="en-US" sz="3600" dirty="0">
                <a:latin typeface="UD デジタル 教科書体 NK-R" panose="02020400000000000000" pitchFamily="18" charset="-128"/>
                <a:ea typeface="UD デジタル 教科書体 NK-R" panose="02020400000000000000" pitchFamily="18" charset="-128"/>
              </a:rPr>
              <a:t>③　温室効果ガスが増えてきたから。</a:t>
            </a:r>
            <a:endParaRPr kumimoji="1" lang="en-US" altLang="ja-JP" sz="3600" dirty="0">
              <a:latin typeface="UD デジタル 教科書体 NK-R" panose="02020400000000000000" pitchFamily="18" charset="-128"/>
              <a:ea typeface="UD デジタル 教科書体 NK-R" panose="02020400000000000000" pitchFamily="18" charset="-128"/>
            </a:endParaRPr>
          </a:p>
          <a:p>
            <a:pPr marL="628650" indent="-628650"/>
            <a:endParaRPr lang="en-US" altLang="ja-JP" sz="3600" dirty="0">
              <a:latin typeface="UD デジタル 教科書体 NK-R" panose="02020400000000000000" pitchFamily="18" charset="-128"/>
              <a:ea typeface="UD デジタル 教科書体 NK-R" panose="02020400000000000000" pitchFamily="18" charset="-128"/>
            </a:endParaRPr>
          </a:p>
          <a:p>
            <a:pPr marL="628650" indent="-628650"/>
            <a:r>
              <a:rPr kumimoji="1" lang="ja-JP" altLang="en-US" sz="3600" dirty="0">
                <a:latin typeface="UD デジタル 教科書体 NK-R" panose="02020400000000000000" pitchFamily="18" charset="-128"/>
                <a:ea typeface="UD デジタル 教科書体 NK-R" panose="02020400000000000000" pitchFamily="18" charset="-128"/>
              </a:rPr>
              <a:t>④　世界の人口が増えてきたから。</a:t>
            </a:r>
            <a:endParaRPr kumimoji="1" lang="en-US" altLang="ja-JP" sz="36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116132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5</a:t>
            </a:fld>
            <a:endParaRPr kumimoji="1" lang="ja-JP" altLang="en-US"/>
          </a:p>
        </p:txBody>
      </p:sp>
      <p:sp>
        <p:nvSpPr>
          <p:cNvPr id="7" name="タイトル 1">
            <a:extLst>
              <a:ext uri="{FF2B5EF4-FFF2-40B4-BE49-F238E27FC236}">
                <a16:creationId xmlns:a16="http://schemas.microsoft.com/office/drawing/2014/main" id="{A06A0BF8-DA42-48AC-92B5-71F10602C639}"/>
              </a:ext>
            </a:extLst>
          </p:cNvPr>
          <p:cNvSpPr>
            <a:spLocks noGrp="1"/>
          </p:cNvSpPr>
          <p:nvPr>
            <p:ph type="title"/>
          </p:nvPr>
        </p:nvSpPr>
        <p:spPr>
          <a:xfrm>
            <a:off x="-1" y="262905"/>
            <a:ext cx="9144001" cy="1374360"/>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地球の空気を暖めているガス（温室効果ガス）が増えてきたからだと考えられています。正解は③。</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0" name="角丸四角形 14">
            <a:extLst>
              <a:ext uri="{FF2B5EF4-FFF2-40B4-BE49-F238E27FC236}">
                <a16:creationId xmlns:a16="http://schemas.microsoft.com/office/drawing/2014/main" id="{C46C49F0-1E70-4028-AA1D-9EC8B5904034}"/>
              </a:ext>
            </a:extLst>
          </p:cNvPr>
          <p:cNvSpPr/>
          <p:nvPr/>
        </p:nvSpPr>
        <p:spPr>
          <a:xfrm>
            <a:off x="716087" y="2432698"/>
            <a:ext cx="4799810" cy="3545315"/>
          </a:xfrm>
          <a:prstGeom prst="roundRect">
            <a:avLst/>
          </a:prstGeom>
          <a:solidFill>
            <a:srgbClr val="CCD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sz="2800" b="1" dirty="0">
                <a:solidFill>
                  <a:schemeClr val="tx1"/>
                </a:solidFill>
                <a:latin typeface="UD デジタル 教科書体 NK-R" panose="02020400000000000000" pitchFamily="18" charset="-128"/>
                <a:ea typeface="UD デジタル 教科書体 NK-R" panose="02020400000000000000" pitchFamily="18" charset="-128"/>
              </a:rPr>
              <a:t>■人間の活動の影響</a:t>
            </a:r>
            <a:endParaRPr kumimoji="1" lang="en-US" altLang="ja-JP" sz="2800" b="1"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4100"/>
              </a:lnSpc>
            </a:pPr>
            <a:r>
              <a:rPr kumimoji="1"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石炭などの燃料を燃やして電気を作ったり</a:t>
            </a:r>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ガソリンなど燃料を燃やす車を運転することで</a:t>
            </a:r>
            <a:r>
              <a:rPr kumimoji="1" lang="ja-JP" altLang="en-US" sz="2800" dirty="0">
                <a:solidFill>
                  <a:schemeClr val="tx1"/>
                </a:solidFill>
                <a:latin typeface="UD デジタル 教科書体 NK-R" panose="02020400000000000000" pitchFamily="18" charset="-128"/>
                <a:ea typeface="UD デジタル 教科書体 NK-R" panose="02020400000000000000" pitchFamily="18" charset="-128"/>
              </a:rPr>
              <a:t>温室効果ガスが増えています。</a:t>
            </a:r>
            <a:endParaRPr kumimoji="1" lang="ja-JP" altLang="en-US" sz="3600"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2050" name="Picture 2">
            <a:extLst>
              <a:ext uri="{FF2B5EF4-FFF2-40B4-BE49-F238E27FC236}">
                <a16:creationId xmlns:a16="http://schemas.microsoft.com/office/drawing/2014/main" id="{7D10892D-E4A1-4214-A1C1-CEC0A226A7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5306" y="1386348"/>
            <a:ext cx="2796280" cy="260063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01C15A8F-3225-4797-AB22-F056FA950B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2256" y="4149070"/>
            <a:ext cx="2195666" cy="2259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236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ED365E72-10E9-4002-BE7B-5AAEAE48A5B8}"/>
              </a:ext>
            </a:extLst>
          </p:cNvPr>
          <p:cNvGrpSpPr/>
          <p:nvPr/>
        </p:nvGrpSpPr>
        <p:grpSpPr>
          <a:xfrm>
            <a:off x="-118772" y="3194479"/>
            <a:ext cx="8706793" cy="3204351"/>
            <a:chOff x="831504" y="3548496"/>
            <a:chExt cx="8826326" cy="3364348"/>
          </a:xfrm>
        </p:grpSpPr>
        <p:pic>
          <p:nvPicPr>
            <p:cNvPr id="17" name="図 16">
              <a:extLst>
                <a:ext uri="{FF2B5EF4-FFF2-40B4-BE49-F238E27FC236}">
                  <a16:creationId xmlns:a16="http://schemas.microsoft.com/office/drawing/2014/main" id="{2B0132D1-9603-417C-8FF6-7366FEB0B4C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307396" y="3556907"/>
              <a:ext cx="3350434" cy="3350434"/>
            </a:xfrm>
            <a:prstGeom prst="rect">
              <a:avLst/>
            </a:prstGeom>
          </p:spPr>
        </p:pic>
        <p:grpSp>
          <p:nvGrpSpPr>
            <p:cNvPr id="18" name="グループ化 17">
              <a:extLst>
                <a:ext uri="{FF2B5EF4-FFF2-40B4-BE49-F238E27FC236}">
                  <a16:creationId xmlns:a16="http://schemas.microsoft.com/office/drawing/2014/main" id="{9D4A4B4B-4E8F-4AF6-8C16-50F923948692}"/>
                </a:ext>
              </a:extLst>
            </p:cNvPr>
            <p:cNvGrpSpPr/>
            <p:nvPr/>
          </p:nvGrpSpPr>
          <p:grpSpPr>
            <a:xfrm>
              <a:off x="831504" y="3548496"/>
              <a:ext cx="5375758" cy="3364348"/>
              <a:chOff x="6314623" y="3588183"/>
              <a:chExt cx="5375758" cy="3364348"/>
            </a:xfrm>
          </p:grpSpPr>
          <p:sp>
            <p:nvSpPr>
              <p:cNvPr id="20" name="角丸四角形 7">
                <a:extLst>
                  <a:ext uri="{FF2B5EF4-FFF2-40B4-BE49-F238E27FC236}">
                    <a16:creationId xmlns:a16="http://schemas.microsoft.com/office/drawing/2014/main" id="{2310B2A4-6A79-440C-89F0-B443C0B7A9E6}"/>
                  </a:ext>
                </a:extLst>
              </p:cNvPr>
              <p:cNvSpPr/>
              <p:nvPr/>
            </p:nvSpPr>
            <p:spPr>
              <a:xfrm>
                <a:off x="6314623" y="3588183"/>
                <a:ext cx="5375758" cy="33643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600"/>
                  </a:spcAft>
                </a:pPr>
                <a:r>
                  <a:rPr kumimoji="1"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太陽から届く日射が地表面で吸収され</a:t>
                </a:r>
                <a:endParaRPr kumimoji="1"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pPr algn="ctr"/>
                <a:endParaRPr kumimoji="1"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pPr algn="ctr">
                  <a:spcAft>
                    <a:spcPts val="600"/>
                  </a:spcAft>
                </a:pPr>
                <a:r>
                  <a:rPr kumimoji="1"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加熱された地表面から熱が放射され</a:t>
                </a:r>
                <a:endParaRPr kumimoji="1"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pPr algn="ctr"/>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温室効果ガスがこの熱を吸収し</a:t>
                </a:r>
                <a:endParaRPr kumimoji="1"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pPr algn="ctr"/>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再び下向きに放射し地表面や大気を加熱</a:t>
                </a:r>
                <a:endParaRPr kumimoji="1"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2" name="二等辺三角形 21">
                <a:extLst>
                  <a:ext uri="{FF2B5EF4-FFF2-40B4-BE49-F238E27FC236}">
                    <a16:creationId xmlns:a16="http://schemas.microsoft.com/office/drawing/2014/main" id="{E1FEBA97-1356-4C0B-A0BE-0D163210FF14}"/>
                  </a:ext>
                </a:extLst>
              </p:cNvPr>
              <p:cNvSpPr/>
              <p:nvPr/>
            </p:nvSpPr>
            <p:spPr>
              <a:xfrm rot="10800000">
                <a:off x="8798793" y="4292501"/>
                <a:ext cx="407418" cy="16414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grpSp>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541867"/>
            <a:ext cx="8906256" cy="2568091"/>
          </a:xfrm>
        </p:spPr>
        <p:txBody>
          <a:bodyPr>
            <a:normAutofit fontScale="90000"/>
          </a:bodyPr>
          <a:lstStyle/>
          <a:p>
            <a:r>
              <a:rPr kumimoji="1" lang="ja-JP" altLang="en-US"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t>地球温暖化の仕組み</a:t>
            </a:r>
            <a:br>
              <a:rPr kumimoji="1" lang="en-US" altLang="ja-JP"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br>
            <a:r>
              <a:rPr kumimoji="1" lang="ja-JP" altLang="en-US" sz="2200"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t>地球の平均気温は現在約</a:t>
            </a:r>
            <a:r>
              <a:rPr kumimoji="1" lang="en-US" altLang="ja-JP" sz="2200"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t>15</a:t>
            </a:r>
            <a:r>
              <a:rPr kumimoji="1" lang="ja-JP" altLang="en-US" sz="2200"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t>℃ですが、もしも地球上に温室効果ガスがなかったとすれば、平均気温はマイナス</a:t>
            </a:r>
            <a:r>
              <a:rPr kumimoji="1" lang="en-US" altLang="ja-JP" sz="2200"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t>18</a:t>
            </a:r>
            <a:r>
              <a:rPr kumimoji="1" lang="ja-JP" altLang="en-US" sz="2200"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t>℃となり、生命の存在できない極寒の星となるはずです。</a:t>
            </a:r>
            <a:br>
              <a:rPr kumimoji="1" lang="en-US" altLang="ja-JP" sz="2200"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br>
            <a:r>
              <a:rPr kumimoji="1" lang="ja-JP" altLang="en-US" sz="2200"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t>しかしながら、地表の気温は以下のメカニズムにより、生物の存在に適した温度で保たれています。</a:t>
            </a:r>
            <a:br>
              <a:rPr kumimoji="1" lang="en-US" altLang="ja-JP" sz="2200"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br>
            <a:r>
              <a:rPr kumimoji="1" lang="ja-JP" altLang="en-US" sz="2200"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t>ところが、近年、産業の発展や森林の開拓などの人間活動の活発化に伴って、温室効果ガスの濃度が増加し、地球規模での気温上昇が進行しています。</a:t>
            </a:r>
            <a:br>
              <a:rPr kumimoji="1" lang="en-US" altLang="ja-JP" sz="2200" dirty="0">
                <a:solidFill>
                  <a:schemeClr val="accent1">
                    <a:lumMod val="75000"/>
                  </a:schemeClr>
                </a:solidFill>
                <a:latin typeface="UD デジタル 教科書体 NK-B" panose="02020700000000000000" pitchFamily="18" charset="-128"/>
                <a:ea typeface="UD デジタル 教科書体 NK-B" panose="02020700000000000000" pitchFamily="18" charset="-128"/>
              </a:rPr>
            </a:br>
            <a:endParaRPr kumimoji="1" lang="ja-JP" altLang="en-US" sz="2200" dirty="0">
              <a:solidFill>
                <a:schemeClr val="accent1">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6</a:t>
            </a:fld>
            <a:endParaRPr kumimoji="1" lang="ja-JP" altLang="en-US"/>
          </a:p>
        </p:txBody>
      </p:sp>
      <p:sp>
        <p:nvSpPr>
          <p:cNvPr id="27" name="テキスト プレースホルダー 4">
            <a:extLst>
              <a:ext uri="{FF2B5EF4-FFF2-40B4-BE49-F238E27FC236}">
                <a16:creationId xmlns:a16="http://schemas.microsoft.com/office/drawing/2014/main" id="{00A5A88C-E958-4AF4-8EF0-6A49CDD10195}"/>
              </a:ext>
            </a:extLst>
          </p:cNvPr>
          <p:cNvSpPr txBox="1">
            <a:spLocks/>
          </p:cNvSpPr>
          <p:nvPr/>
        </p:nvSpPr>
        <p:spPr bwMode="auto">
          <a:xfrm>
            <a:off x="330200" y="6477000"/>
            <a:ext cx="8356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lgn="l" defTabSz="685800" rtl="0" eaLnBrk="0" fontAlgn="base" hangingPunct="0">
              <a:lnSpc>
                <a:spcPct val="100000"/>
              </a:lnSpc>
              <a:spcBef>
                <a:spcPts val="0"/>
              </a:spcBef>
              <a:spcAft>
                <a:spcPct val="0"/>
              </a:spcAft>
              <a:buFontTx/>
              <a:buNone/>
              <a:defRPr kumimoji="1" sz="9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10000"/>
              </a:lnSpc>
            </a:pPr>
            <a:r>
              <a:rPr lang="ja-JP" altLang="en-US" dirty="0">
                <a:latin typeface="UD デジタル 教科書体 NK-R" panose="02020400000000000000" pitchFamily="18" charset="-128"/>
                <a:ea typeface="UD デジタル 教科書体 NK-R" panose="02020400000000000000" pitchFamily="18" charset="-128"/>
              </a:rPr>
              <a:t>出典：気象庁、国立環境研究所の情報を参考に作成</a:t>
            </a:r>
          </a:p>
          <a:p>
            <a:pPr>
              <a:lnSpc>
                <a:spcPct val="110000"/>
              </a:lnSpc>
            </a:pPr>
            <a:r>
              <a:rPr lang="ja-JP" altLang="en-US" dirty="0">
                <a:latin typeface="UD デジタル 教科書体 NK-R" panose="02020400000000000000" pitchFamily="18" charset="-128"/>
                <a:ea typeface="UD デジタル 教科書体 NK-R" panose="02020400000000000000" pitchFamily="18" charset="-128"/>
              </a:rPr>
              <a:t>　　　　 全国地球温暖化防止活動推進センターウェブサイト（</a:t>
            </a:r>
            <a:r>
              <a:rPr lang="en-US" altLang="ja-JP" dirty="0">
                <a:latin typeface="UD デジタル 教科書体 NK-R" panose="02020400000000000000" pitchFamily="18" charset="-128"/>
                <a:ea typeface="UD デジタル 教科書体 NK-R" panose="02020400000000000000" pitchFamily="18" charset="-128"/>
              </a:rPr>
              <a:t>https://www.jccca.org/chart/chart01_01.html</a:t>
            </a:r>
            <a:r>
              <a:rPr lang="ja-JP" altLang="en-US" dirty="0">
                <a:latin typeface="UD デジタル 教科書体 NK-R" panose="02020400000000000000" pitchFamily="18" charset="-128"/>
                <a:ea typeface="UD デジタル 教科書体 NK-R" panose="02020400000000000000" pitchFamily="18" charset="-128"/>
              </a:rPr>
              <a:t>）より</a:t>
            </a:r>
          </a:p>
        </p:txBody>
      </p:sp>
      <p:sp>
        <p:nvSpPr>
          <p:cNvPr id="13" name="二等辺三角形 12">
            <a:extLst>
              <a:ext uri="{FF2B5EF4-FFF2-40B4-BE49-F238E27FC236}">
                <a16:creationId xmlns:a16="http://schemas.microsoft.com/office/drawing/2014/main" id="{2CAA4384-DFFC-4FF2-93A8-9120C9608250}"/>
              </a:ext>
            </a:extLst>
          </p:cNvPr>
          <p:cNvSpPr/>
          <p:nvPr/>
        </p:nvSpPr>
        <p:spPr>
          <a:xfrm rot="10800000">
            <a:off x="2331754" y="4592638"/>
            <a:ext cx="401900" cy="156341"/>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 name="二等辺三角形 14">
            <a:extLst>
              <a:ext uri="{FF2B5EF4-FFF2-40B4-BE49-F238E27FC236}">
                <a16:creationId xmlns:a16="http://schemas.microsoft.com/office/drawing/2014/main" id="{84B4E1EE-359E-4116-AD3D-B3929CCEF8DD}"/>
              </a:ext>
            </a:extLst>
          </p:cNvPr>
          <p:cNvSpPr/>
          <p:nvPr/>
        </p:nvSpPr>
        <p:spPr>
          <a:xfrm rot="10800000">
            <a:off x="2331753" y="5195543"/>
            <a:ext cx="401900" cy="156341"/>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Tree>
    <p:extLst>
      <p:ext uri="{BB962C8B-B14F-4D97-AF65-F5344CB8AC3E}">
        <p14:creationId xmlns:p14="http://schemas.microsoft.com/office/powerpoint/2010/main" val="4122387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7</a:t>
            </a:fld>
            <a:endParaRPr kumimoji="1" lang="ja-JP" altLang="en-US"/>
          </a:p>
        </p:txBody>
      </p:sp>
      <p:sp>
        <p:nvSpPr>
          <p:cNvPr id="7" name="タイトル 1">
            <a:extLst>
              <a:ext uri="{FF2B5EF4-FFF2-40B4-BE49-F238E27FC236}">
                <a16:creationId xmlns:a16="http://schemas.microsoft.com/office/drawing/2014/main" id="{A06A0BF8-DA42-48AC-92B5-71F10602C639}"/>
              </a:ext>
            </a:extLst>
          </p:cNvPr>
          <p:cNvSpPr>
            <a:spLocks noGrp="1"/>
          </p:cNvSpPr>
          <p:nvPr>
            <p:ph type="title"/>
          </p:nvPr>
        </p:nvSpPr>
        <p:spPr>
          <a:xfrm>
            <a:off x="0" y="283453"/>
            <a:ext cx="9052560" cy="1773947"/>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温室効果ガスには、様々な種類がありますが、その中でも、二酸化炭素の影響が最も大きく、また二酸化炭素の量は増え続けています。</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2" name="テキスト プレースホルダー 4">
            <a:extLst>
              <a:ext uri="{FF2B5EF4-FFF2-40B4-BE49-F238E27FC236}">
                <a16:creationId xmlns:a16="http://schemas.microsoft.com/office/drawing/2014/main" id="{66AC4F29-6BEA-4EAD-AE0A-7B923BA253A0}"/>
              </a:ext>
            </a:extLst>
          </p:cNvPr>
          <p:cNvSpPr txBox="1">
            <a:spLocks/>
          </p:cNvSpPr>
          <p:nvPr/>
        </p:nvSpPr>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lgn="l" defTabSz="685800" rtl="0" eaLnBrk="0" fontAlgn="base" hangingPunct="0">
              <a:lnSpc>
                <a:spcPct val="100000"/>
              </a:lnSpc>
              <a:spcBef>
                <a:spcPts val="0"/>
              </a:spcBef>
              <a:spcAft>
                <a:spcPct val="0"/>
              </a:spcAft>
              <a:buFontTx/>
              <a:buNone/>
              <a:defRPr kumimoji="1" sz="9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gn="ctr"/>
            <a:r>
              <a:rPr lang="ja-JP" altLang="en-US" dirty="0">
                <a:latin typeface="UD デジタル 教科書体 NK-R" panose="02020400000000000000" pitchFamily="18" charset="-128"/>
                <a:ea typeface="UD デジタル 教科書体 NK-R" panose="02020400000000000000" pitchFamily="18" charset="-128"/>
              </a:rPr>
              <a:t>出典：全国地球温暖化防止活動推進センターウェブサイト（</a:t>
            </a:r>
            <a:r>
              <a:rPr lang="en-US" altLang="ja-JP" dirty="0">
                <a:latin typeface="UD デジタル 教科書体 NK-R" panose="02020400000000000000" pitchFamily="18" charset="-128"/>
                <a:ea typeface="UD デジタル 教科書体 NK-R" panose="02020400000000000000" pitchFamily="18" charset="-128"/>
              </a:rPr>
              <a:t>https://www.jccca.org/download/13267</a:t>
            </a:r>
            <a:r>
              <a:rPr lang="ja-JP" altLang="en-US" dirty="0">
                <a:latin typeface="UD デジタル 教科書体 NK-R" panose="02020400000000000000" pitchFamily="18" charset="-128"/>
                <a:ea typeface="UD デジタル 教科書体 NK-R" panose="02020400000000000000" pitchFamily="18" charset="-128"/>
              </a:rPr>
              <a:t>）</a:t>
            </a:r>
            <a:endParaRPr lang="en-US" altLang="ja-JP" dirty="0">
              <a:latin typeface="UD デジタル 教科書体 NK-R" panose="02020400000000000000" pitchFamily="18" charset="-128"/>
              <a:ea typeface="UD デジタル 教科書体 NK-R" panose="02020400000000000000" pitchFamily="18" charset="-128"/>
            </a:endParaRPr>
          </a:p>
        </p:txBody>
      </p:sp>
      <p:pic>
        <p:nvPicPr>
          <p:cNvPr id="4" name="図 3">
            <a:extLst>
              <a:ext uri="{FF2B5EF4-FFF2-40B4-BE49-F238E27FC236}">
                <a16:creationId xmlns:a16="http://schemas.microsoft.com/office/drawing/2014/main" id="{44685D59-F387-4846-97BC-6A92F68B37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7430" y="1656732"/>
            <a:ext cx="4866968" cy="4866968"/>
          </a:xfrm>
          <a:prstGeom prst="rect">
            <a:avLst/>
          </a:prstGeom>
        </p:spPr>
      </p:pic>
    </p:spTree>
    <p:extLst>
      <p:ext uri="{BB962C8B-B14F-4D97-AF65-F5344CB8AC3E}">
        <p14:creationId xmlns:p14="http://schemas.microsoft.com/office/powerpoint/2010/main" val="284749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8</a:t>
            </a:fld>
            <a:endParaRPr kumimoji="1" lang="ja-JP" altLang="en-US"/>
          </a:p>
        </p:txBody>
      </p:sp>
      <p:sp>
        <p:nvSpPr>
          <p:cNvPr id="7" name="タイトル 1">
            <a:extLst>
              <a:ext uri="{FF2B5EF4-FFF2-40B4-BE49-F238E27FC236}">
                <a16:creationId xmlns:a16="http://schemas.microsoft.com/office/drawing/2014/main" id="{A06A0BF8-DA42-48AC-92B5-71F10602C639}"/>
              </a:ext>
            </a:extLst>
          </p:cNvPr>
          <p:cNvSpPr>
            <a:spLocks noGrp="1"/>
          </p:cNvSpPr>
          <p:nvPr>
            <p:ph type="title"/>
          </p:nvPr>
        </p:nvSpPr>
        <p:spPr>
          <a:xfrm>
            <a:off x="-73152" y="414917"/>
            <a:ext cx="9345168" cy="1143891"/>
          </a:xfrm>
        </p:spPr>
        <p:txBody>
          <a:bodyPr>
            <a:normAutofit/>
          </a:bodyPr>
          <a:lstStyle/>
          <a:p>
            <a:r>
              <a:rPr lang="ja-JP" altLang="en-US" dirty="0">
                <a:latin typeface="UD デジタル 教科書体 NK-B" panose="02020700000000000000" pitchFamily="18" charset="-128"/>
                <a:ea typeface="UD デジタル 教科書体 NK-B" panose="02020700000000000000" pitchFamily="18" charset="-128"/>
              </a:rPr>
              <a:t>日本は、世界全体の二酸化炭素の約</a:t>
            </a:r>
            <a:r>
              <a:rPr lang="en-US" altLang="ja-JP" dirty="0">
                <a:latin typeface="UD デジタル 教科書体 NK-B" panose="02020700000000000000" pitchFamily="18" charset="-128"/>
                <a:ea typeface="UD デジタル 教科書体 NK-B" panose="02020700000000000000" pitchFamily="18" charset="-128"/>
              </a:rPr>
              <a:t>3.4</a:t>
            </a:r>
            <a:r>
              <a:rPr lang="ja-JP" altLang="en-US" dirty="0">
                <a:latin typeface="UD デジタル 教科書体 NK-B" panose="02020700000000000000" pitchFamily="18" charset="-128"/>
                <a:ea typeface="UD デジタル 教科書体 NK-B" panose="02020700000000000000" pitchFamily="18" charset="-128"/>
              </a:rPr>
              <a:t>％を排出しており、世界で</a:t>
            </a:r>
            <a:r>
              <a:rPr lang="en-US" altLang="ja-JP" dirty="0">
                <a:latin typeface="UD デジタル 教科書体 NK-B" panose="02020700000000000000" pitchFamily="18" charset="-128"/>
                <a:ea typeface="UD デジタル 教科書体 NK-B" panose="02020700000000000000" pitchFamily="18" charset="-128"/>
              </a:rPr>
              <a:t>5</a:t>
            </a:r>
            <a:r>
              <a:rPr lang="ja-JP" altLang="en-US" dirty="0">
                <a:latin typeface="UD デジタル 教科書体 NK-B" panose="02020700000000000000" pitchFamily="18" charset="-128"/>
                <a:ea typeface="UD デジタル 教科書体 NK-B" panose="02020700000000000000" pitchFamily="18" charset="-128"/>
              </a:rPr>
              <a:t>番目です。</a:t>
            </a:r>
          </a:p>
        </p:txBody>
      </p:sp>
      <p:sp>
        <p:nvSpPr>
          <p:cNvPr id="10" name="テキスト プレースホルダー 4">
            <a:extLst>
              <a:ext uri="{FF2B5EF4-FFF2-40B4-BE49-F238E27FC236}">
                <a16:creationId xmlns:a16="http://schemas.microsoft.com/office/drawing/2014/main" id="{05D920CD-C775-46BB-A328-8CC8E630467B}"/>
              </a:ext>
            </a:extLst>
          </p:cNvPr>
          <p:cNvSpPr txBox="1">
            <a:spLocks/>
          </p:cNvSpPr>
          <p:nvPr/>
        </p:nvSpPr>
        <p:spPr bwMode="auto">
          <a:xfrm>
            <a:off x="0" y="6523408"/>
            <a:ext cx="9143999"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lgn="l" defTabSz="685800" rtl="0" eaLnBrk="0" fontAlgn="base" hangingPunct="0">
              <a:lnSpc>
                <a:spcPct val="100000"/>
              </a:lnSpc>
              <a:spcBef>
                <a:spcPts val="0"/>
              </a:spcBef>
              <a:spcAft>
                <a:spcPct val="0"/>
              </a:spcAft>
              <a:buFontTx/>
              <a:buNone/>
              <a:defRPr kumimoji="1" sz="9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gn="ctr"/>
            <a:r>
              <a:rPr lang="ja-JP" altLang="en-US" sz="800" dirty="0">
                <a:latin typeface="UD デジタル 教科書体 NK-R" panose="02020400000000000000" pitchFamily="18" charset="-128"/>
                <a:ea typeface="UD デジタル 教科書体 NK-R" panose="02020400000000000000" pitchFamily="18" charset="-128"/>
              </a:rPr>
              <a:t>出典：</a:t>
            </a:r>
            <a:r>
              <a:rPr lang="en-US" altLang="ja-JP" sz="800" dirty="0">
                <a:latin typeface="UD デジタル 教科書体 NK-R" panose="02020400000000000000" pitchFamily="18" charset="-128"/>
                <a:ea typeface="UD デジタル 教科書体 NK-R" panose="02020400000000000000" pitchFamily="18" charset="-128"/>
              </a:rPr>
              <a:t>EDMC</a:t>
            </a:r>
            <a:r>
              <a:rPr lang="ja-JP" altLang="en-US" sz="800" dirty="0">
                <a:latin typeface="UD デジタル 教科書体 NK-R" panose="02020400000000000000" pitchFamily="18" charset="-128"/>
                <a:ea typeface="UD デジタル 教科書体 NK-R" panose="02020400000000000000" pitchFamily="18" charset="-128"/>
              </a:rPr>
              <a:t>／エネルギー・経済統計要覧</a:t>
            </a:r>
            <a:r>
              <a:rPr lang="en-US" altLang="ja-JP" sz="800" dirty="0">
                <a:latin typeface="UD デジタル 教科書体 NK-R" panose="02020400000000000000" pitchFamily="18" charset="-128"/>
                <a:ea typeface="UD デジタル 教科書体 NK-R" panose="02020400000000000000" pitchFamily="18" charset="-128"/>
              </a:rPr>
              <a:t>2020</a:t>
            </a:r>
            <a:r>
              <a:rPr lang="ja-JP" altLang="en-US" sz="800" dirty="0">
                <a:latin typeface="UD デジタル 教科書体 NK-R" panose="02020400000000000000" pitchFamily="18" charset="-128"/>
                <a:ea typeface="UD デジタル 教科書体 NK-R" panose="02020400000000000000" pitchFamily="18" charset="-128"/>
              </a:rPr>
              <a:t>年版、全国地球温暖化防止活動推進センターウェブサイト（</a:t>
            </a:r>
            <a:r>
              <a:rPr lang="en-US" altLang="ja-JP" sz="800" dirty="0">
                <a:latin typeface="UD デジタル 教科書体 NK-R" panose="02020400000000000000" pitchFamily="18" charset="-128"/>
                <a:ea typeface="UD デジタル 教科書体 NK-R" panose="02020400000000000000" pitchFamily="18" charset="-128"/>
              </a:rPr>
              <a:t>https://www.jccca.org/chart/chart03_01.html</a:t>
            </a:r>
            <a:r>
              <a:rPr lang="ja-JP" altLang="en-US" sz="800" dirty="0">
                <a:latin typeface="UD デジタル 教科書体 NK-R" panose="02020400000000000000" pitchFamily="18" charset="-128"/>
                <a:ea typeface="UD デジタル 教科書体 NK-R" panose="02020400000000000000" pitchFamily="18" charset="-128"/>
              </a:rPr>
              <a:t>）</a:t>
            </a:r>
          </a:p>
        </p:txBody>
      </p:sp>
      <p:pic>
        <p:nvPicPr>
          <p:cNvPr id="11" name="Picture 2">
            <a:extLst>
              <a:ext uri="{FF2B5EF4-FFF2-40B4-BE49-F238E27FC236}">
                <a16:creationId xmlns:a16="http://schemas.microsoft.com/office/drawing/2014/main" id="{A722AD2A-316F-45A4-A113-1AED3A878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263" y="1632154"/>
            <a:ext cx="4847303" cy="4847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122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0F3374-BEF3-49BB-929E-959BD86C93B1}"/>
              </a:ext>
            </a:extLst>
          </p:cNvPr>
          <p:cNvSpPr>
            <a:spLocks noGrp="1"/>
          </p:cNvSpPr>
          <p:nvPr>
            <p:ph type="title"/>
          </p:nvPr>
        </p:nvSpPr>
        <p:spPr>
          <a:xfrm>
            <a:off x="0" y="244128"/>
            <a:ext cx="9162288" cy="1392648"/>
          </a:xfrm>
        </p:spPr>
        <p:txBody>
          <a:bodyPr/>
          <a:lstStyle/>
          <a:p>
            <a:r>
              <a:rPr lang="ja-JP" altLang="en-US" dirty="0">
                <a:latin typeface="UD デジタル 教科書体 NK-B" panose="02020700000000000000" pitchFamily="18" charset="-128"/>
                <a:ea typeface="UD デジタル 教科書体 NK-B" panose="02020700000000000000" pitchFamily="18" charset="-128"/>
              </a:rPr>
              <a:t>（第２問）地球温暖化に対して、どのような事が必要だと思いますか？あてはまるものをすべて選んでください。</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a:extLst>
              <a:ext uri="{FF2B5EF4-FFF2-40B4-BE49-F238E27FC236}">
                <a16:creationId xmlns:a16="http://schemas.microsoft.com/office/drawing/2014/main" id="{9131AB2B-444E-49EF-B8BA-355BF013E02E}"/>
              </a:ext>
            </a:extLst>
          </p:cNvPr>
          <p:cNvSpPr>
            <a:spLocks noGrp="1"/>
          </p:cNvSpPr>
          <p:nvPr>
            <p:ph type="sldNum" sz="quarter" idx="12"/>
          </p:nvPr>
        </p:nvSpPr>
        <p:spPr/>
        <p:txBody>
          <a:bodyPr/>
          <a:lstStyle/>
          <a:p>
            <a:fld id="{66F6F5A3-2017-4170-902B-D1F77411E903}" type="slidenum">
              <a:rPr kumimoji="1" lang="ja-JP" altLang="en-US" smtClean="0"/>
              <a:t>9</a:t>
            </a:fld>
            <a:endParaRPr kumimoji="1" lang="ja-JP" altLang="en-US"/>
          </a:p>
        </p:txBody>
      </p:sp>
      <p:sp>
        <p:nvSpPr>
          <p:cNvPr id="14" name="テキスト ボックス 13">
            <a:extLst>
              <a:ext uri="{FF2B5EF4-FFF2-40B4-BE49-F238E27FC236}">
                <a16:creationId xmlns:a16="http://schemas.microsoft.com/office/drawing/2014/main" id="{46246042-CA67-4B15-892B-696729176CC1}"/>
              </a:ext>
            </a:extLst>
          </p:cNvPr>
          <p:cNvSpPr txBox="1">
            <a:spLocks noChangeArrowheads="1"/>
          </p:cNvSpPr>
          <p:nvPr/>
        </p:nvSpPr>
        <p:spPr bwMode="auto">
          <a:xfrm>
            <a:off x="245806" y="1809423"/>
            <a:ext cx="8652388" cy="4201150"/>
          </a:xfrm>
          <a:prstGeom prst="rect">
            <a:avLst/>
          </a:prstGeom>
          <a:noFill/>
          <a:ln w="9525">
            <a:noFill/>
            <a:miter lim="800000"/>
            <a:headEnd/>
            <a:tailEnd/>
          </a:ln>
        </p:spPr>
        <p:txBody>
          <a:bodyPr wrap="square">
            <a:spAutoFit/>
          </a:bodyPr>
          <a:lstStyle/>
          <a:p>
            <a:r>
              <a:rPr lang="ja-JP" altLang="en-US" sz="3300" dirty="0">
                <a:latin typeface="UD デジタル 教科書体 NK-R" panose="02020400000000000000" pitchFamily="18" charset="-128"/>
                <a:ea typeface="UD デジタル 教科書体 NK-R" panose="02020400000000000000" pitchFamily="18" charset="-128"/>
              </a:rPr>
              <a:t>①</a:t>
            </a:r>
            <a:r>
              <a:rPr kumimoji="1" lang="ja-JP" altLang="en-US" sz="3300" dirty="0">
                <a:latin typeface="UD デジタル 教科書体 NK-R" panose="02020400000000000000" pitchFamily="18" charset="-128"/>
                <a:ea typeface="UD デジタル 教科書体 NK-R" panose="02020400000000000000" pitchFamily="18" charset="-128"/>
              </a:rPr>
              <a:t>　特に何もする必要は無い。</a:t>
            </a:r>
            <a:endParaRPr kumimoji="1" lang="en-US" altLang="ja-JP" sz="3300" dirty="0">
              <a:latin typeface="UD デジタル 教科書体 NK-R" panose="02020400000000000000" pitchFamily="18" charset="-128"/>
              <a:ea typeface="UD デジタル 教科書体 NK-R" panose="02020400000000000000" pitchFamily="18" charset="-128"/>
            </a:endParaRPr>
          </a:p>
          <a:p>
            <a:endParaRPr lang="en-US" altLang="ja-JP" sz="3300" dirty="0">
              <a:latin typeface="UD デジタル 教科書体 NK-R" panose="02020400000000000000" pitchFamily="18" charset="-128"/>
              <a:ea typeface="UD デジタル 教科書体 NK-R" panose="02020400000000000000" pitchFamily="18" charset="-128"/>
            </a:endParaRPr>
          </a:p>
          <a:p>
            <a:r>
              <a:rPr kumimoji="1" lang="ja-JP" altLang="en-US" sz="3300" dirty="0">
                <a:latin typeface="UD デジタル 教科書体 NK-R" panose="02020400000000000000" pitchFamily="18" charset="-128"/>
                <a:ea typeface="UD デジタル 教科書体 NK-R" panose="02020400000000000000" pitchFamily="18" charset="-128"/>
              </a:rPr>
              <a:t>②　</a:t>
            </a:r>
            <a:r>
              <a:rPr lang="ja-JP" altLang="en-US" sz="3300" dirty="0">
                <a:latin typeface="UD デジタル 教科書体 NK-R" panose="02020400000000000000" pitchFamily="18" charset="-128"/>
                <a:ea typeface="UD デジタル 教科書体 NK-R" panose="02020400000000000000" pitchFamily="18" charset="-128"/>
              </a:rPr>
              <a:t>温室効果</a:t>
            </a:r>
            <a:r>
              <a:rPr kumimoji="1" lang="ja-JP" altLang="en-US" sz="3300" dirty="0">
                <a:latin typeface="UD デジタル 教科書体 NK-R" panose="02020400000000000000" pitchFamily="18" charset="-128"/>
                <a:ea typeface="UD デジタル 教科書体 NK-R" panose="02020400000000000000" pitchFamily="18" charset="-128"/>
              </a:rPr>
              <a:t>ガスの排出を減らしていく。</a:t>
            </a:r>
            <a:endParaRPr kumimoji="1" lang="en-US" altLang="ja-JP" sz="3300" dirty="0">
              <a:latin typeface="UD デジタル 教科書体 NK-R" panose="02020400000000000000" pitchFamily="18" charset="-128"/>
              <a:ea typeface="UD デジタル 教科書体 NK-R" panose="02020400000000000000" pitchFamily="18" charset="-128"/>
            </a:endParaRPr>
          </a:p>
          <a:p>
            <a:endParaRPr lang="en-US" altLang="ja-JP" sz="3300" dirty="0">
              <a:latin typeface="UD デジタル 教科書体 NK-R" panose="02020400000000000000" pitchFamily="18" charset="-128"/>
              <a:ea typeface="UD デジタル 教科書体 NK-R" panose="02020400000000000000" pitchFamily="18" charset="-128"/>
            </a:endParaRPr>
          </a:p>
          <a:p>
            <a:pPr marL="628650" indent="-628650"/>
            <a:r>
              <a:rPr kumimoji="1" lang="ja-JP" altLang="en-US" sz="3300" dirty="0">
                <a:latin typeface="UD デジタル 教科書体 NK-R" panose="02020400000000000000" pitchFamily="18" charset="-128"/>
                <a:ea typeface="UD デジタル 教科書体 NK-R" panose="02020400000000000000" pitchFamily="18" charset="-128"/>
              </a:rPr>
              <a:t>③　</a:t>
            </a:r>
            <a:r>
              <a:rPr lang="ja-JP" altLang="en-US" sz="3300" dirty="0">
                <a:latin typeface="UD デジタル 教科書体 NK-R" panose="02020400000000000000" pitchFamily="18" charset="-128"/>
                <a:ea typeface="UD デジタル 教科書体 NK-R" panose="02020400000000000000" pitchFamily="18" charset="-128"/>
              </a:rPr>
              <a:t>地球温暖化が進んでも</a:t>
            </a:r>
            <a:r>
              <a:rPr kumimoji="1" lang="ja-JP" altLang="en-US" sz="3300" dirty="0">
                <a:latin typeface="UD デジタル 教科書体 NK-R" panose="02020400000000000000" pitchFamily="18" charset="-128"/>
                <a:ea typeface="UD デジタル 教科書体 NK-R" panose="02020400000000000000" pitchFamily="18" charset="-128"/>
              </a:rPr>
              <a:t>安全に生活できるように工夫する。</a:t>
            </a:r>
            <a:endParaRPr lang="en-US" altLang="ja-JP" sz="3300" dirty="0">
              <a:latin typeface="UD デジタル 教科書体 NK-R" panose="02020400000000000000" pitchFamily="18" charset="-128"/>
              <a:ea typeface="UD デジタル 教科書体 NK-R" panose="02020400000000000000" pitchFamily="18" charset="-128"/>
            </a:endParaRPr>
          </a:p>
          <a:p>
            <a:pPr marL="628650" indent="-628650"/>
            <a:endParaRPr lang="en-US" altLang="ja-JP" sz="3300" dirty="0">
              <a:latin typeface="UD デジタル 教科書体 NK-R" panose="02020400000000000000" pitchFamily="18" charset="-128"/>
              <a:ea typeface="UD デジタル 教科書体 NK-R" panose="02020400000000000000" pitchFamily="18" charset="-128"/>
            </a:endParaRPr>
          </a:p>
          <a:p>
            <a:pPr marL="628650" indent="-628650"/>
            <a:r>
              <a:rPr kumimoji="1" lang="ja-JP" altLang="en-US" sz="3300" dirty="0">
                <a:latin typeface="UD デジタル 教科書体 NK-R" panose="02020400000000000000" pitchFamily="18" charset="-128"/>
                <a:ea typeface="UD デジタル 教科書体 NK-R" panose="02020400000000000000" pitchFamily="18" charset="-128"/>
              </a:rPr>
              <a:t>④　</a:t>
            </a:r>
            <a:r>
              <a:rPr kumimoji="1" lang="ja-JP" altLang="en-US" sz="3600" dirty="0">
                <a:latin typeface="UD デジタル 教科書体 NK-R" panose="02020400000000000000" pitchFamily="18" charset="-128"/>
                <a:ea typeface="UD デジタル 教科書体 NK-R" panose="02020400000000000000" pitchFamily="18" charset="-128"/>
              </a:rPr>
              <a:t>海や川に落ちているごみを拾う。</a:t>
            </a:r>
            <a:endParaRPr kumimoji="1" lang="en-US" altLang="ja-JP" sz="33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70114421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ADC29C06D26A104A86E0B3A5B29A2758" ma:contentTypeVersion="9" ma:contentTypeDescription="新しいドキュメントを作成します。" ma:contentTypeScope="" ma:versionID="eaf49df49135a4a25471185f7f36aedf">
  <xsd:schema xmlns:xsd="http://www.w3.org/2001/XMLSchema" xmlns:xs="http://www.w3.org/2001/XMLSchema" xmlns:p="http://schemas.microsoft.com/office/2006/metadata/properties" xmlns:ns2="61c4e631-73ad-474e-b866-1d87f34e5dac" targetNamespace="http://schemas.microsoft.com/office/2006/metadata/properties" ma:root="true" ma:fieldsID="25d89fc1cd55d667c6cee5156235dc31" ns2:_="">
    <xsd:import namespace="61c4e631-73ad-474e-b866-1d87f34e5da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c4e631-73ad-474e-b866-1d87f34e5d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4D7FD4-CB51-49C3-803D-ECEEE1EECBD9}">
  <ds:schemaRefs>
    <ds:schemaRef ds:uri="http://schemas.microsoft.com/sharepoint/v3/contenttype/forms"/>
  </ds:schemaRefs>
</ds:datastoreItem>
</file>

<file path=customXml/itemProps2.xml><?xml version="1.0" encoding="utf-8"?>
<ds:datastoreItem xmlns:ds="http://schemas.openxmlformats.org/officeDocument/2006/customXml" ds:itemID="{B404FED1-6E82-4A4E-B016-60B1EC011F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c4e631-73ad-474e-b866-1d87f34e5d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C630BC-658D-4F68-8CF3-E1C3EF480FDD}">
  <ds:schemaRefs>
    <ds:schemaRef ds:uri="http://purl.org/dc/dcmitype/"/>
    <ds:schemaRef ds:uri="http://purl.org/dc/elements/1.1/"/>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61c4e631-73ad-474e-b866-1d87f34e5dac"/>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Waveform</Template>
  <TotalTime>55595</TotalTime>
  <Words>3005</Words>
  <Application>Microsoft Office PowerPoint</Application>
  <PresentationFormat>画面に合わせる (4:3)</PresentationFormat>
  <Paragraphs>269</Paragraphs>
  <Slides>33</Slides>
  <Notes>32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33</vt:i4>
      </vt:variant>
    </vt:vector>
  </HeadingPairs>
  <TitlesOfParts>
    <vt:vector size="43" baseType="lpstr">
      <vt:lpstr>Meiryo UI</vt:lpstr>
      <vt:lpstr>ＭＳ Ｐゴシック</vt:lpstr>
      <vt:lpstr>UD デジタル 教科書体 NK-B</vt:lpstr>
      <vt:lpstr>UD デジタル 教科書体 NK-R</vt:lpstr>
      <vt:lpstr>游ゴシック</vt:lpstr>
      <vt:lpstr>游ゴシック Light</vt:lpstr>
      <vt:lpstr>Arial</vt:lpstr>
      <vt:lpstr>Calibri</vt:lpstr>
      <vt:lpstr>Wingdings</vt:lpstr>
      <vt:lpstr>Office テーマ</vt:lpstr>
      <vt:lpstr>気候変動への適応　e-ラーニング教材 【中学生向け】</vt:lpstr>
      <vt:lpstr>地球温暖化とは何か知っていますか？</vt:lpstr>
      <vt:lpstr>PowerPoint プレゼンテーション</vt:lpstr>
      <vt:lpstr>（第１問）地球温暖化はなぜ起きているのでしょうか？</vt:lpstr>
      <vt:lpstr>地球の空気を暖めているガス（温室効果ガス）が増えてきたからだと考えられています。正解は③。</vt:lpstr>
      <vt:lpstr>地球温暖化の仕組み 地球の平均気温は現在約15℃ですが、もしも地球上に温室効果ガスがなかったとすれば、平均気温はマイナス18℃となり、生命の存在できない極寒の星となるはずです。 しかしながら、地表の気温は以下のメカニズムにより、生物の存在に適した温度で保たれています。 ところが、近年、産業の発展や森林の開拓などの人間活動の活発化に伴って、温室効果ガスの濃度が増加し、地球規模での気温上昇が進行しています。 </vt:lpstr>
      <vt:lpstr>温室効果ガスには、様々な種類がありますが、その中でも、二酸化炭素の影響が最も大きく、また二酸化炭素の量は増え続けています。</vt:lpstr>
      <vt:lpstr>日本は、世界全体の二酸化炭素の約3.4％を排出しており、世界で5番目です。</vt:lpstr>
      <vt:lpstr>（第２問）地球温暖化に対して、どのような事が必要だと思いますか？あてはまるものをすべて選んでください。</vt:lpstr>
      <vt:lpstr>地球温暖化が進まないよう原因となっている温室効果ガスが出る量を減らしていく（②）とともに、暖かくなっても安全に生活できるように影響にそなえる（③）ことが必要です。</vt:lpstr>
      <vt:lpstr>（第３問）日本では約100年前と比べ、平均気温が上昇しているといわれています。それによってすでに現れている影響は次のうちどれでしょうか？あてはまるものをすべて選んでください。</vt:lpstr>
      <vt:lpstr>１年間における雨の降り方が変わってきていること、サクラの開花の時期が早まっていることが確認されています。 正解は①②④。</vt:lpstr>
      <vt:lpstr>（第４問）今後、温暖化対策（温室効果ガスの排出を減らす）をしない場合2100年頃には、日本では約100年前と比べ、平均気温が約4℃上昇すると言われています。その場合どのようなことが起こると予測されているでしょうか。あてはまるものをすべて選んでください。</vt:lpstr>
      <vt:lpstr>①②③④の全てが正解です。</vt:lpstr>
      <vt:lpstr>（第５問）以下の日本地図では、平均気温が約４℃上昇してしまった場合に、それぞれの地域で減少するものを表しています。それは何でしょうか（赤色は90％以上が減少することを表しています。）。</vt:lpstr>
      <vt:lpstr>①の砂浜が正解です。</vt:lpstr>
      <vt:lpstr>（第６問）地球温暖化に伴う気候変動によって様々な影響が生じたとしても、安全に生活できるように工夫することは非常に重要で、その対策のことを「適応策」といいます。次の中で「適応策」と考えられるのはどれですか？あてはまるものをすべて選んでください。</vt:lpstr>
      <vt:lpstr>正解は①～④、すべて正解。特に暑い日はエアコンを使うことも大事です。また、災害に備えて準備することも大切です。</vt:lpstr>
      <vt:lpstr>（第７問）最近、平均気温が上昇してきていることによって、熱中症にかかり救急車で運ばれる方の人数が増えてきています。次の選択肢のうち、熱中症にかかわる「適応策」はどれでしょうか。あてはまるものをすべて選んでください。</vt:lpstr>
      <vt:lpstr>①から③は重要な熱中症対策であり、適応策です。正解は①②③。</vt:lpstr>
      <vt:lpstr>（第８問）最近、極端に強い雨が増えていることで各地で豪雨による災害が発生しています。これも地球温暖化に伴う気候変動の影響が考えられると言われていますが、自分自身ができる適応策としてどのようなものが考えられるでしょうか。あてはまるものをすべて選んでください。</vt:lpstr>
      <vt:lpstr>災害が起こってしまう前に事前に備えておくことも「適応策」の１つです。正解は①②③。</vt:lpstr>
      <vt:lpstr>（第９問）世界でも数少ない、日本において定められた「適応」を進めていくための法律はなんというでしょうか。</vt:lpstr>
      <vt:lpstr>日本において定められた「適応」を進めていくための法律を「気候変動適応法」といいます。</vt:lpstr>
      <vt:lpstr>（第10問）2015年に世界各国で議論し、平均気温の上昇を2℃以下に抑えられるように温暖化対策を進めていくことを決めました。この取り決めを何というでしょうか。</vt:lpstr>
      <vt:lpstr>世界各国が平均気温の上昇を2℃以下に抑えられるように温暖化対策を進めていくという取り決めをパリ協定といいます。</vt:lpstr>
      <vt:lpstr>全ての問題が終わりました。何問正解しましたか。  ここまでで学んだように安全に生活できるように気候変動の影響にそなえることが適応です。皆さんもどのようなそなえができるか考えてみてください。</vt:lpstr>
      <vt:lpstr>この後はオプションの問題</vt:lpstr>
      <vt:lpstr>すでに様々な分野で「適応策」が実施されています。将来の気温が上がることで品質が下がってしまうことが心配されているお米の栽培において、どのような適応策が進められているでしょうか？あてはまるものをすべて選んでください。</vt:lpstr>
      <vt:lpstr>①②④が正解。</vt:lpstr>
      <vt:lpstr> 2015年の国連サミットで採択されたSDGs （Sustainable Development Goals：持続可能な開発目標）の中には、気候変動適応に直接関わる目標（ゴール）もあります。（⑬気候変動） SDGｓの目指すゴールはいくつあるでしょうか。</vt:lpstr>
      <vt:lpstr>正解は②の「１７個」です。</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manabu watanabe</dc:creator>
  <cp:lastModifiedBy>砂川 淳</cp:lastModifiedBy>
  <cp:revision>2800</cp:revision>
  <cp:lastPrinted>2019-07-09T04:27:53Z</cp:lastPrinted>
  <dcterms:created xsi:type="dcterms:W3CDTF">2016-09-23T11:34:45Z</dcterms:created>
  <dcterms:modified xsi:type="dcterms:W3CDTF">2021-05-25T02:31:35Z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0x010100ADC29C06D26A104A86E0B3A5B29A2758</vt:lpwstr>
  </property>
</Properties>
</file>